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4" r:id="rId1"/>
  </p:sldMasterIdLst>
  <p:notesMasterIdLst>
    <p:notesMasterId r:id="rId32"/>
  </p:notesMasterIdLst>
  <p:handoutMasterIdLst>
    <p:handoutMasterId r:id="rId33"/>
  </p:handoutMasterIdLst>
  <p:sldIdLst>
    <p:sldId id="256" r:id="rId2"/>
    <p:sldId id="272" r:id="rId3"/>
    <p:sldId id="317" r:id="rId4"/>
    <p:sldId id="384" r:id="rId5"/>
    <p:sldId id="386" r:id="rId6"/>
    <p:sldId id="388" r:id="rId7"/>
    <p:sldId id="396" r:id="rId8"/>
    <p:sldId id="390" r:id="rId9"/>
    <p:sldId id="391" r:id="rId10"/>
    <p:sldId id="392" r:id="rId11"/>
    <p:sldId id="393" r:id="rId12"/>
    <p:sldId id="394" r:id="rId13"/>
    <p:sldId id="395" r:id="rId14"/>
    <p:sldId id="381" r:id="rId15"/>
    <p:sldId id="397" r:id="rId16"/>
    <p:sldId id="361" r:id="rId17"/>
    <p:sldId id="362" r:id="rId18"/>
    <p:sldId id="363" r:id="rId19"/>
    <p:sldId id="364" r:id="rId20"/>
    <p:sldId id="408" r:id="rId21"/>
    <p:sldId id="399" r:id="rId22"/>
    <p:sldId id="402" r:id="rId23"/>
    <p:sldId id="404" r:id="rId24"/>
    <p:sldId id="403" r:id="rId25"/>
    <p:sldId id="398" r:id="rId26"/>
    <p:sldId id="407" r:id="rId27"/>
    <p:sldId id="283" r:id="rId28"/>
    <p:sldId id="284" r:id="rId29"/>
    <p:sldId id="285" r:id="rId30"/>
    <p:sldId id="357" r:id="rId31"/>
  </p:sldIdLst>
  <p:sldSz cx="9144000" cy="6858000" type="screen4x3"/>
  <p:notesSz cx="6858000" cy="91900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FFFF"/>
    <a:srgbClr val="0007B2"/>
    <a:srgbClr val="00FFFF"/>
    <a:srgbClr val="0099CC"/>
    <a:srgbClr val="FF9900"/>
    <a:srgbClr val="FFFF00"/>
    <a:srgbClr val="CCECFF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92" autoAdjust="0"/>
    <p:restoredTop sz="94567" autoAdjust="0"/>
  </p:normalViewPr>
  <p:slideViewPr>
    <p:cSldViewPr>
      <p:cViewPr>
        <p:scale>
          <a:sx n="75" d="100"/>
          <a:sy n="75" d="100"/>
        </p:scale>
        <p:origin x="-99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2971800" cy="46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 i="1">
                <a:solidFill>
                  <a:srgbClr val="FAFD00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-1588"/>
            <a:ext cx="2971800" cy="46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 i="1">
                <a:solidFill>
                  <a:srgbClr val="FAFD00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9663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000" i="1">
                <a:solidFill>
                  <a:srgbClr val="FAFD00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29663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000" i="1">
                <a:solidFill>
                  <a:srgbClr val="FAFD00"/>
                </a:solidFill>
                <a:latin typeface="Times New Roman" pitchFamily="18" charset="0"/>
              </a:defRPr>
            </a:lvl1pPr>
          </a:lstStyle>
          <a:p>
            <a:fld id="{020D951E-5255-48B6-B14B-B971B5EC30D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2971800" cy="46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-1588"/>
            <a:ext cx="2971800" cy="46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9663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0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29663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000" i="1">
                <a:latin typeface="Times New Roman" pitchFamily="18" charset="0"/>
              </a:defRPr>
            </a:lvl1pPr>
          </a:lstStyle>
          <a:p>
            <a:fld id="{6A9D3945-DEF3-4D35-A9C4-958ABB2C883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64038"/>
            <a:ext cx="5029200" cy="413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5" name="Rectangle 7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38238" y="695325"/>
            <a:ext cx="4581525" cy="34337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4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264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264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64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64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64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64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64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5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5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5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265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65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65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D2AC057-CDA6-4093-A080-F64FF691CB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3DC3A4-8162-4C4A-AFB6-0037C7B720C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check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402DB8D-C5A0-4096-9BDB-393E2B46206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checke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B89270C-F6CA-4747-882F-7789814382C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check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86A9F5-8147-48D7-9335-679665DBA25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check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AFDA660-DC0F-4AA2-9790-5EE951E3DEE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check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426FC05-7FE6-49D9-9B8F-2FE116DFBF1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check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0642370-279C-4495-A8C2-F8122B270F6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check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123421-C284-4458-9F1E-8C80BF010D9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check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ECFC39-BAC3-4DC8-9503-A09AE986EC1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check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3A1AD26-4208-4B28-8BD5-489F982EBD4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check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5B944BE-534D-4FB4-936B-944CF6BA777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check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16878F7-15C3-4A78-9570-FC8F12E2B9C0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1162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162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162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162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162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162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162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162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62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162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163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163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>
    <p:checker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gi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sz="6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2008/2009 SWGDRUG  ACCOMPLISHMENTS</a:t>
            </a:r>
            <a:r>
              <a:rPr lang="en-US" sz="6000" b="1">
                <a:solidFill>
                  <a:srgbClr val="FAFD00"/>
                </a:solidFill>
              </a:rPr>
              <a:t> 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92100" y="2971800"/>
            <a:ext cx="88519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4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Drug Enforcement Administration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209800" y="3657600"/>
            <a:ext cx="48244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Office of Forensic Sciences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3048000" y="2286000"/>
            <a:ext cx="31194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3200" b="1">
                <a:solidFill>
                  <a:srgbClr val="000000"/>
                </a:solidFill>
                <a:latin typeface="Times New Roman" pitchFamily="18" charset="0"/>
              </a:rPr>
              <a:t>sponsored by the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790575" y="5181600"/>
            <a:ext cx="7589838" cy="14319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44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National Institute of Standards</a:t>
            </a:r>
          </a:p>
          <a:p>
            <a:pPr algn="ctr"/>
            <a:r>
              <a:rPr lang="en-US" sz="44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and Technology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3886200" y="4495800"/>
            <a:ext cx="1481138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b="1">
                <a:solidFill>
                  <a:srgbClr val="000000"/>
                </a:solidFill>
                <a:latin typeface="Times New Roman" pitchFamily="18" charset="0"/>
              </a:rPr>
              <a:t>and the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TextBox 1"/>
          <p:cNvSpPr txBox="1">
            <a:spLocks noChangeArrowheads="1"/>
          </p:cNvSpPr>
          <p:nvPr/>
        </p:nvSpPr>
        <p:spPr bwMode="auto">
          <a:xfrm>
            <a:off x="381000" y="1828800"/>
            <a:ext cx="84582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The combined standard uncertainty can be expressed mathematically as:</a:t>
            </a:r>
          </a:p>
          <a:p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n-US" sz="2400">
              <a:latin typeface="Calibri" pitchFamily="34" charset="0"/>
            </a:endParaRPr>
          </a:p>
          <a:p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where </a:t>
            </a:r>
            <a:r>
              <a:rPr lang="en-US" sz="24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u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 is the standard uncertainty and </a:t>
            </a:r>
            <a:r>
              <a:rPr lang="en-US" sz="24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u</a:t>
            </a:r>
            <a:r>
              <a:rPr lang="en-US" sz="2400" b="1" i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 is combined standard uncertainty.  </a:t>
            </a:r>
            <a:r>
              <a:rPr lang="en-US" sz="24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u(sensitivity)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 et.al. are not included in the combined uncertainty due to their minimal % contribution index.</a:t>
            </a:r>
          </a:p>
          <a:p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The combined standard uncertainty for the above is calculated as:</a:t>
            </a:r>
          </a:p>
        </p:txBody>
      </p:sp>
      <p:graphicFrame>
        <p:nvGraphicFramePr>
          <p:cNvPr id="223235" name="Object 2"/>
          <p:cNvGraphicFramePr>
            <a:graphicFrameLocks noChangeAspect="1"/>
          </p:cNvGraphicFramePr>
          <p:nvPr/>
        </p:nvGraphicFramePr>
        <p:xfrm>
          <a:off x="228600" y="2667000"/>
          <a:ext cx="8710613" cy="481013"/>
        </p:xfrm>
        <a:graphic>
          <a:graphicData uri="http://schemas.openxmlformats.org/presentationml/2006/ole">
            <p:oleObj spid="_x0000_s223235" name="Equation" r:id="rId3" imgW="5295600" imgH="291960" progId="Equation.3">
              <p:embed/>
            </p:oleObj>
          </a:graphicData>
        </a:graphic>
      </p:graphicFrame>
      <p:graphicFrame>
        <p:nvGraphicFramePr>
          <p:cNvPr id="223236" name="Object 3"/>
          <p:cNvGraphicFramePr>
            <a:graphicFrameLocks noChangeAspect="1"/>
          </p:cNvGraphicFramePr>
          <p:nvPr/>
        </p:nvGraphicFramePr>
        <p:xfrm>
          <a:off x="1066800" y="5791200"/>
          <a:ext cx="6935788" cy="533400"/>
        </p:xfrm>
        <a:graphic>
          <a:graphicData uri="http://schemas.openxmlformats.org/presentationml/2006/ole">
            <p:oleObj spid="_x0000_s223236" name="Equation" r:id="rId4" imgW="3797280" imgH="291960" progId="Equation.3">
              <p:embed/>
            </p:oleObj>
          </a:graphicData>
        </a:graphic>
      </p:graphicFrame>
      <p:sp>
        <p:nvSpPr>
          <p:cNvPr id="223242" name="Rectangle 10"/>
          <p:cNvSpPr>
            <a:spLocks noChangeArrowheads="1"/>
          </p:cNvSpPr>
          <p:nvPr/>
        </p:nvSpPr>
        <p:spPr bwMode="auto">
          <a:xfrm>
            <a:off x="0" y="228600"/>
            <a:ext cx="9144000" cy="1311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CALCULATION OF COMBINED STANDARD UNCERTAINTY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057400"/>
            <a:ext cx="8458200" cy="44735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/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The expanded uncertainty can be expressed mathematically as:</a:t>
            </a:r>
          </a:p>
          <a:p>
            <a:pPr marL="342900" indent="-342900"/>
            <a:r>
              <a:rPr lang="en-US" sz="24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U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 = k*</a:t>
            </a:r>
            <a:r>
              <a:rPr lang="en-US" sz="24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u</a:t>
            </a:r>
            <a:r>
              <a:rPr lang="en-US" sz="2400" b="1" i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</a:p>
          <a:p>
            <a:pPr marL="342900" indent="-342900"/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/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Where </a:t>
            </a:r>
            <a:r>
              <a:rPr lang="en-US" sz="24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U  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is the expanded uncertainty and k is the coverage factor.</a:t>
            </a:r>
          </a:p>
          <a:p>
            <a:pPr marL="342900" indent="-342900"/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/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Using a coverage factor (k) = 2.0 (confidence level of approximately 95%), </a:t>
            </a:r>
            <a:r>
              <a:rPr lang="en-US" sz="24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U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 = 2*0.01190 g = 0.02380 g</a:t>
            </a:r>
          </a:p>
          <a:p>
            <a:pPr marL="342900" indent="-342900"/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/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Using a coverage factor (k) = 3.0 (confidence level of approximately 99.7%), </a:t>
            </a:r>
            <a:r>
              <a:rPr lang="en-US" sz="24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U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 = 3*0.01190 g = 0.03571 g</a:t>
            </a:r>
          </a:p>
          <a:p>
            <a:pPr marL="342900" indent="-342900"/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4259" name="Rectangle 3"/>
          <p:cNvSpPr>
            <a:spLocks noChangeArrowheads="1"/>
          </p:cNvSpPr>
          <p:nvPr/>
        </p:nvSpPr>
        <p:spPr bwMode="auto">
          <a:xfrm>
            <a:off x="0" y="228600"/>
            <a:ext cx="9144000" cy="1311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CALCULATION OF EXPANED UNCERTAINTY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TextBox 1"/>
          <p:cNvSpPr txBox="1">
            <a:spLocks noChangeArrowheads="1"/>
          </p:cNvSpPr>
          <p:nvPr/>
        </p:nvSpPr>
        <p:spPr bwMode="auto">
          <a:xfrm>
            <a:off x="685800" y="1371600"/>
            <a:ext cx="7924800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Results</a:t>
            </a:r>
          </a:p>
          <a:p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Net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Weight: 30.03 grams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Confidence Range: ± 0.02380 grams 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*Confidence range refers to a 95% confidence level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 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or </a:t>
            </a:r>
          </a:p>
          <a:p>
            <a:r>
              <a:rPr lang="en-US" sz="2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 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Net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Weight: 30.03 grams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Confidence Range: ± 0.03571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grams 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*Confidence range refers to a 99.7% confidence level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5283" name="Rectangle 3"/>
          <p:cNvSpPr>
            <a:spLocks noChangeArrowheads="1"/>
          </p:cNvSpPr>
          <p:nvPr/>
        </p:nvSpPr>
        <p:spPr bwMode="auto">
          <a:xfrm>
            <a:off x="0" y="304800"/>
            <a:ext cx="9144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 SCENARIO</a:t>
            </a:r>
          </a:p>
        </p:txBody>
      </p:sp>
      <p:pic>
        <p:nvPicPr>
          <p:cNvPr id="225284" name="Picture 4" descr="j03570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4650" y="3657600"/>
            <a:ext cx="1741488" cy="1905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7" name="Content Placeholder 2"/>
          <p:cNvSpPr>
            <a:spLocks noGrp="1"/>
          </p:cNvSpPr>
          <p:nvPr>
            <p:ph idx="4294967295"/>
          </p:nvPr>
        </p:nvSpPr>
        <p:spPr>
          <a:xfrm>
            <a:off x="381000" y="1447800"/>
            <a:ext cx="7924800" cy="4525963"/>
          </a:xfrm>
        </p:spPr>
        <p:txBody>
          <a:bodyPr/>
          <a:lstStyle/>
          <a:p>
            <a:r>
              <a:rPr lang="en-US" b="1"/>
              <a:t>Second example covers additive weights (multiple exhibits); similar level of detail</a:t>
            </a:r>
          </a:p>
          <a:p>
            <a:r>
              <a:rPr lang="en-US" b="1"/>
              <a:t>Quantitative methods are in early form but in essence capture uncertainty by means of method validation, controls and other QC protocols</a:t>
            </a:r>
          </a:p>
          <a:p>
            <a:r>
              <a:rPr lang="en-US" b="1"/>
              <a:t>Address single lab and multi-lab organizations</a:t>
            </a:r>
          </a:p>
        </p:txBody>
      </p:sp>
      <p:sp>
        <p:nvSpPr>
          <p:cNvPr id="226308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NEXT?</a:t>
            </a:r>
          </a:p>
        </p:txBody>
      </p:sp>
      <p:pic>
        <p:nvPicPr>
          <p:cNvPr id="226310" name="Picture 6" descr="j04126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4419600"/>
            <a:ext cx="2347913" cy="225583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6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6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6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6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6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6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6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6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297363"/>
          </a:xfrm>
        </p:spPr>
        <p:txBody>
          <a:bodyPr/>
          <a:lstStyle/>
          <a:p>
            <a:r>
              <a:rPr lang="en-US" b="1"/>
              <a:t>Task – Devise comprehensive training program</a:t>
            </a:r>
          </a:p>
          <a:p>
            <a:r>
              <a:rPr lang="en-US" b="1"/>
              <a:t>Coordinate efforts with ENFSI Drugs Working Group</a:t>
            </a:r>
          </a:p>
          <a:p>
            <a:r>
              <a:rPr lang="en-US" b="1"/>
              <a:t>Develop on-line program</a:t>
            </a:r>
          </a:p>
          <a:p>
            <a:pPr lvl="1"/>
            <a:r>
              <a:rPr lang="en-US" b="1"/>
              <a:t>Downloadable</a:t>
            </a:r>
          </a:p>
          <a:p>
            <a:pPr lvl="1"/>
            <a:r>
              <a:rPr lang="en-US" b="1"/>
              <a:t>Hypertext Linking</a:t>
            </a:r>
          </a:p>
          <a:p>
            <a:pPr lvl="1"/>
            <a:r>
              <a:rPr lang="en-US" b="1"/>
              <a:t>References</a:t>
            </a:r>
          </a:p>
        </p:txBody>
      </p:sp>
      <p:sp>
        <p:nvSpPr>
          <p:cNvPr id="211972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1311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EDUCATION AND TRAINING SUBCOMMITTEE</a:t>
            </a:r>
          </a:p>
        </p:txBody>
      </p:sp>
      <p:pic>
        <p:nvPicPr>
          <p:cNvPr id="211973" name="Picture 5" descr="bd19797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84938" y="4114800"/>
            <a:ext cx="2084387" cy="230981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1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1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1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1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1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1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1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1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1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/>
              <a:t>4.2	Topic areas in the training program will include, as a minimum, the following:</a:t>
            </a:r>
          </a:p>
          <a:p>
            <a:pPr lvl="1">
              <a:lnSpc>
                <a:spcPct val="90000"/>
              </a:lnSpc>
            </a:pPr>
            <a:r>
              <a:rPr lang="en-US" sz="2400" b="1"/>
              <a:t>Relevant background information on drugs of abuse (e.g., status of control and chemical and physical characteristics)</a:t>
            </a:r>
          </a:p>
          <a:p>
            <a:pPr lvl="1">
              <a:lnSpc>
                <a:spcPct val="90000"/>
              </a:lnSpc>
            </a:pPr>
            <a:r>
              <a:rPr lang="en-US" sz="2400" b="1"/>
              <a:t>Techniques, methodologies and instrumentation utilized in the examination of seized drug samples and related materials </a:t>
            </a:r>
          </a:p>
          <a:p>
            <a:pPr lvl="1">
              <a:lnSpc>
                <a:spcPct val="90000"/>
              </a:lnSpc>
            </a:pPr>
            <a:r>
              <a:rPr lang="en-US" sz="2400" b="1"/>
              <a:t>Quality assurance</a:t>
            </a:r>
          </a:p>
          <a:p>
            <a:pPr lvl="1">
              <a:lnSpc>
                <a:spcPct val="90000"/>
              </a:lnSpc>
            </a:pPr>
            <a:r>
              <a:rPr lang="en-US" sz="2400" b="1"/>
              <a:t>Expert /Court testimony and legal requirements</a:t>
            </a:r>
          </a:p>
          <a:p>
            <a:pPr lvl="1">
              <a:lnSpc>
                <a:spcPct val="90000"/>
              </a:lnSpc>
            </a:pPr>
            <a:r>
              <a:rPr lang="en-US" sz="2400" b="1"/>
              <a:t>Laboratory policy and procedures (e.g., sampling, uncertainty, evidence handling, safety and security) as they relate to the examination of seized drug samples and related materials.</a:t>
            </a:r>
          </a:p>
        </p:txBody>
      </p:sp>
      <p:sp>
        <p:nvSpPr>
          <p:cNvPr id="228357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EXISTING TRAINING PROGRAM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057400"/>
          </a:xfrm>
        </p:spPr>
        <p:txBody>
          <a:bodyPr/>
          <a:lstStyle/>
          <a:p>
            <a:r>
              <a:rPr lang="en-US" b="1"/>
              <a:t>1.  Drugs of Abuse-General  Knowledge</a:t>
            </a:r>
          </a:p>
          <a:p>
            <a:r>
              <a:rPr lang="en-US" b="1"/>
              <a:t>2.  Drug Analysis</a:t>
            </a:r>
          </a:p>
          <a:p>
            <a:r>
              <a:rPr lang="en-US" b="1"/>
              <a:t>3.  Forensic Context</a:t>
            </a:r>
          </a:p>
        </p:txBody>
      </p:sp>
      <p:sp>
        <p:nvSpPr>
          <p:cNvPr id="191492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EDUCATION AND TRAINING</a:t>
            </a:r>
          </a:p>
        </p:txBody>
      </p:sp>
      <p:pic>
        <p:nvPicPr>
          <p:cNvPr id="191495" name="Picture 7" descr="j043474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4038600"/>
            <a:ext cx="2286000" cy="2286000"/>
          </a:xfrm>
          <a:prstGeom prst="rect">
            <a:avLst/>
          </a:prstGeom>
          <a:noFill/>
        </p:spPr>
      </p:pic>
      <p:pic>
        <p:nvPicPr>
          <p:cNvPr id="191498" name="Picture 10" descr="j040370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4114800"/>
            <a:ext cx="1763713" cy="2206625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</p:spPr>
      </p:pic>
      <p:pic>
        <p:nvPicPr>
          <p:cNvPr id="191499" name="Picture 11" descr="j0365183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4267200"/>
            <a:ext cx="2068513" cy="206851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1.  Drugs of Abuse-General  Knowledge</a:t>
            </a:r>
          </a:p>
          <a:p>
            <a:pPr lvl="1"/>
            <a:r>
              <a:rPr lang="en-US" sz="3200" b="1"/>
              <a:t>1.1 Classification of Drugs</a:t>
            </a:r>
          </a:p>
          <a:p>
            <a:pPr lvl="1"/>
            <a:r>
              <a:rPr lang="en-US" sz="3200" b="1"/>
              <a:t>1.2 Drug Chemistry</a:t>
            </a:r>
          </a:p>
          <a:p>
            <a:pPr lvl="1"/>
            <a:r>
              <a:rPr lang="en-US" sz="3200" b="1"/>
              <a:t>1.3 Street Knowledge</a:t>
            </a:r>
          </a:p>
          <a:p>
            <a:pPr lvl="1"/>
            <a:r>
              <a:rPr lang="en-US" sz="3200" b="1"/>
              <a:t>1.4 Clandestine Lab Chemistry/Investigation</a:t>
            </a:r>
          </a:p>
          <a:p>
            <a:pPr lvl="1"/>
            <a:r>
              <a:rPr lang="en-US" sz="3200" b="1"/>
              <a:t>1.5 Drug Profiling</a:t>
            </a:r>
          </a:p>
          <a:p>
            <a:pPr lvl="1"/>
            <a:endParaRPr lang="en-US" sz="3200" b="1"/>
          </a:p>
        </p:txBody>
      </p:sp>
      <p:sp>
        <p:nvSpPr>
          <p:cNvPr id="192516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EDUCATION AND TRAINING</a:t>
            </a:r>
          </a:p>
        </p:txBody>
      </p:sp>
      <p:pic>
        <p:nvPicPr>
          <p:cNvPr id="192518" name="Picture 6" descr="j043389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3352800"/>
            <a:ext cx="2590800" cy="2590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2.  Drug Analysis</a:t>
            </a:r>
          </a:p>
          <a:p>
            <a:pPr lvl="1"/>
            <a:r>
              <a:rPr lang="en-US" sz="3200" b="1"/>
              <a:t>2.1 General Principles of Analytical Techniques</a:t>
            </a:r>
          </a:p>
          <a:p>
            <a:pPr lvl="1"/>
            <a:r>
              <a:rPr lang="en-US" sz="3200" b="1"/>
              <a:t>2.2 Category C tests</a:t>
            </a:r>
          </a:p>
          <a:p>
            <a:pPr lvl="1"/>
            <a:r>
              <a:rPr lang="en-US" sz="3200" b="1"/>
              <a:t>2.3 Category B tests</a:t>
            </a:r>
          </a:p>
          <a:p>
            <a:pPr lvl="1"/>
            <a:r>
              <a:rPr lang="en-US" sz="3200" b="1"/>
              <a:t>2.4 Category A tests</a:t>
            </a:r>
          </a:p>
          <a:p>
            <a:pPr lvl="1"/>
            <a:r>
              <a:rPr lang="en-US" sz="3200" b="1"/>
              <a:t>2.5 Analytical Schemes</a:t>
            </a:r>
          </a:p>
          <a:p>
            <a:pPr lvl="1"/>
            <a:endParaRPr lang="en-US" b="1"/>
          </a:p>
        </p:txBody>
      </p:sp>
      <p:sp>
        <p:nvSpPr>
          <p:cNvPr id="193541" name="Rectangle 5"/>
          <p:cNvSpPr>
            <a:spLocks noChangeArrowheads="1"/>
          </p:cNvSpPr>
          <p:nvPr/>
        </p:nvSpPr>
        <p:spPr bwMode="auto">
          <a:xfrm>
            <a:off x="0" y="381000"/>
            <a:ext cx="9144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EDUCATION AND TRAINING</a:t>
            </a:r>
          </a:p>
        </p:txBody>
      </p:sp>
      <p:pic>
        <p:nvPicPr>
          <p:cNvPr id="193545" name="Picture 9" descr="j030526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3505200"/>
            <a:ext cx="2895600" cy="24923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sz="3600" b="1"/>
              <a:t>3.  Forensic Content</a:t>
            </a:r>
          </a:p>
          <a:p>
            <a:pPr lvl="1"/>
            <a:r>
              <a:rPr lang="en-US" sz="3600" b="1"/>
              <a:t>3.1 Evidence handling and security</a:t>
            </a:r>
          </a:p>
          <a:p>
            <a:pPr lvl="1"/>
            <a:r>
              <a:rPr lang="en-US" sz="3600" b="1"/>
              <a:t>3.2 Legal framework</a:t>
            </a:r>
          </a:p>
          <a:p>
            <a:pPr lvl="1"/>
            <a:r>
              <a:rPr lang="en-US" sz="3600" b="1"/>
              <a:t>3.3 Accreditation</a:t>
            </a:r>
          </a:p>
        </p:txBody>
      </p:sp>
      <p:sp>
        <p:nvSpPr>
          <p:cNvPr id="194565" name="Rectangle 5"/>
          <p:cNvSpPr>
            <a:spLocks noChangeArrowheads="1"/>
          </p:cNvSpPr>
          <p:nvPr/>
        </p:nvSpPr>
        <p:spPr bwMode="auto">
          <a:xfrm>
            <a:off x="0" y="381000"/>
            <a:ext cx="9144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EDUCATION AND TRAINING</a:t>
            </a:r>
          </a:p>
        </p:txBody>
      </p:sp>
      <p:pic>
        <p:nvPicPr>
          <p:cNvPr id="194566" name="Picture 6" descr="j043305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4419600"/>
            <a:ext cx="4267200" cy="2230438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ChangeArrowheads="1"/>
          </p:cNvSpPr>
          <p:nvPr/>
        </p:nvSpPr>
        <p:spPr bwMode="auto">
          <a:xfrm>
            <a:off x="2727325" y="381000"/>
            <a:ext cx="3683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sz="54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SWGDRUG</a:t>
            </a:r>
          </a:p>
        </p:txBody>
      </p:sp>
      <p:sp>
        <p:nvSpPr>
          <p:cNvPr id="7171" name="Rectangle 1027"/>
          <p:cNvSpPr>
            <a:spLocks noChangeArrowheads="1"/>
          </p:cNvSpPr>
          <p:nvPr/>
        </p:nvSpPr>
        <p:spPr bwMode="auto">
          <a:xfrm>
            <a:off x="228600" y="1524000"/>
            <a:ext cx="8702675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sz="48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Scientific Working Group for the Analysis of Seized Drugs</a:t>
            </a:r>
          </a:p>
        </p:txBody>
      </p:sp>
      <p:pic>
        <p:nvPicPr>
          <p:cNvPr id="7174" name="Picture 1030" descr="j043806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2743200"/>
            <a:ext cx="3886200" cy="3886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Goal – Revise existing document to:</a:t>
            </a:r>
          </a:p>
          <a:p>
            <a:pPr lvl="1"/>
            <a:r>
              <a:rPr lang="en-US" sz="3200" b="1"/>
              <a:t>Bring up to date</a:t>
            </a:r>
          </a:p>
          <a:p>
            <a:pPr lvl="1"/>
            <a:r>
              <a:rPr lang="en-US" sz="3200" b="1"/>
              <a:t>Correct sections in conflict</a:t>
            </a:r>
          </a:p>
          <a:p>
            <a:pPr lvl="1"/>
            <a:r>
              <a:rPr lang="en-US" sz="3200" b="1"/>
              <a:t>Identify any grammatical issues</a:t>
            </a:r>
          </a:p>
          <a:p>
            <a:pPr lvl="1"/>
            <a:r>
              <a:rPr lang="en-US" sz="3200" b="1"/>
              <a:t>Add references to new documents</a:t>
            </a:r>
          </a:p>
          <a:p>
            <a:pPr lvl="1"/>
            <a:r>
              <a:rPr lang="en-US" sz="3200" b="1"/>
              <a:t>Clarify recommendations as appropriate</a:t>
            </a:r>
          </a:p>
        </p:txBody>
      </p:sp>
      <p:sp>
        <p:nvSpPr>
          <p:cNvPr id="240644" name="Rectangle 4"/>
          <p:cNvSpPr>
            <a:spLocks noChangeArrowheads="1"/>
          </p:cNvSpPr>
          <p:nvPr/>
        </p:nvSpPr>
        <p:spPr bwMode="auto">
          <a:xfrm>
            <a:off x="212725" y="228600"/>
            <a:ext cx="8931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sz="4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EDITORIAL COMMITTEE</a:t>
            </a:r>
          </a:p>
        </p:txBody>
      </p:sp>
      <p:pic>
        <p:nvPicPr>
          <p:cNvPr id="240645" name="Picture 5" descr="j0354686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5181600"/>
            <a:ext cx="2189163" cy="14065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63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/>
              <a:t>2	Education and experience for analysts</a:t>
            </a:r>
          </a:p>
          <a:p>
            <a:pPr lvl="1">
              <a:lnSpc>
                <a:spcPct val="90000"/>
              </a:lnSpc>
            </a:pPr>
            <a:r>
              <a:rPr lang="en-US" b="1"/>
              <a:t>Removed:</a:t>
            </a:r>
          </a:p>
          <a:p>
            <a:pPr lvl="2">
              <a:lnSpc>
                <a:spcPct val="90000"/>
              </a:lnSpc>
            </a:pPr>
            <a:r>
              <a:rPr lang="en-US" b="1"/>
              <a:t>by January 1, 2005, a minimum of five (5) years practical experience in the area of seized drug analysis, and demonstrated competency following the completion of a formal, documented training program and post training competency assessment.</a:t>
            </a:r>
          </a:p>
          <a:p>
            <a:pPr lvl="1">
              <a:lnSpc>
                <a:spcPct val="90000"/>
              </a:lnSpc>
            </a:pPr>
            <a:r>
              <a:rPr lang="en-US" b="1"/>
              <a:t>Revised:</a:t>
            </a:r>
          </a:p>
          <a:p>
            <a:pPr lvl="2">
              <a:lnSpc>
                <a:spcPct val="90000"/>
              </a:lnSpc>
            </a:pPr>
            <a:r>
              <a:rPr lang="en-US" b="1"/>
              <a:t>All newly recruited analysts shall have at least a bachelor’s degree (or equivalent, generally a three to four year post-secondary or tertiary degree) in a natural science or in other sciences relevant to the analysis of seized drugs.  The degree program shall include lecture and associated laboratory classes in general, organic and analytical chemistry.</a:t>
            </a:r>
          </a:p>
          <a:p>
            <a:pPr lvl="1">
              <a:lnSpc>
                <a:spcPct val="90000"/>
              </a:lnSpc>
            </a:pPr>
            <a:endParaRPr lang="en-US" sz="2400" b="1"/>
          </a:p>
        </p:txBody>
      </p:sp>
      <p:sp>
        <p:nvSpPr>
          <p:cNvPr id="230404" name="Rectangle 4"/>
          <p:cNvSpPr>
            <a:spLocks noChangeArrowheads="1"/>
          </p:cNvSpPr>
          <p:nvPr/>
        </p:nvSpPr>
        <p:spPr bwMode="auto">
          <a:xfrm>
            <a:off x="212725" y="228600"/>
            <a:ext cx="8931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sz="4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EDITORIAL COMMITTEE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410200"/>
          </a:xfrm>
        </p:spPr>
        <p:txBody>
          <a:bodyPr/>
          <a:lstStyle/>
          <a:p>
            <a:r>
              <a:rPr lang="en-US" b="1"/>
              <a:t>3 	Continuing professional development</a:t>
            </a:r>
            <a:r>
              <a:rPr lang="en-US"/>
              <a:t> </a:t>
            </a:r>
            <a:endParaRPr lang="en-US" b="1"/>
          </a:p>
          <a:p>
            <a:pPr lvl="1"/>
            <a:r>
              <a:rPr lang="en-US" b="1"/>
              <a:t>As Written:</a:t>
            </a:r>
          </a:p>
          <a:p>
            <a:pPr lvl="2"/>
            <a:r>
              <a:rPr lang="en-US" b="1"/>
              <a:t>3.1  Twenty contact hours of training every year.  Contact is defined as face-to-face interaction with an instructor or trainer in a classroom or laboratory setting.  It does not include self-paced learning or distance education where the instructor has no active interaction with the student.</a:t>
            </a:r>
          </a:p>
          <a:p>
            <a:pPr lvl="1"/>
            <a:r>
              <a:rPr lang="en-US" b="1"/>
              <a:t>As Revised:</a:t>
            </a:r>
          </a:p>
          <a:p>
            <a:pPr lvl="2"/>
            <a:r>
              <a:rPr lang="en-US" b="1"/>
              <a:t>3.1  Twenty hours of training every year. Training can be either face-to-face interaction with an instructor, distance learning or computer based.</a:t>
            </a:r>
          </a:p>
        </p:txBody>
      </p:sp>
      <p:sp>
        <p:nvSpPr>
          <p:cNvPr id="233475" name="Rectangle 3"/>
          <p:cNvSpPr>
            <a:spLocks noChangeArrowheads="1"/>
          </p:cNvSpPr>
          <p:nvPr/>
        </p:nvSpPr>
        <p:spPr bwMode="auto">
          <a:xfrm>
            <a:off x="212725" y="228600"/>
            <a:ext cx="8931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sz="4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EDITORIAL COMMITTEE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3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3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3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3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3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3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3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3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3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3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3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3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34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34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334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34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34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34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638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/>
              <a:t>11	Analytical method validation and verification</a:t>
            </a:r>
          </a:p>
          <a:p>
            <a:pPr lvl="1">
              <a:lnSpc>
                <a:spcPct val="90000"/>
              </a:lnSpc>
            </a:pPr>
            <a:r>
              <a:rPr lang="en-US" b="1"/>
              <a:t>As Written:</a:t>
            </a:r>
          </a:p>
          <a:p>
            <a:pPr lvl="2">
              <a:lnSpc>
                <a:spcPct val="90000"/>
              </a:lnSpc>
            </a:pPr>
            <a:r>
              <a:rPr lang="en-US" sz="2000" b="1"/>
              <a:t>11.1  Method validation is required to demonstrate that methods are suitable for their intended purpose. </a:t>
            </a:r>
          </a:p>
          <a:p>
            <a:pPr lvl="3">
              <a:lnSpc>
                <a:spcPct val="90000"/>
              </a:lnSpc>
            </a:pPr>
            <a:r>
              <a:rPr lang="en-US" b="1"/>
              <a:t>11.1.1  For qualitative analysis, the parameters that need to be checked are selectivity, limit of detection and reproducibility.  </a:t>
            </a:r>
          </a:p>
          <a:p>
            <a:pPr lvl="3">
              <a:lnSpc>
                <a:spcPct val="90000"/>
              </a:lnSpc>
            </a:pPr>
            <a:r>
              <a:rPr lang="en-US" b="1"/>
              <a:t>11.1.2  Minimum acceptability criteria should be described along with means for demonstrating compliance. </a:t>
            </a:r>
          </a:p>
          <a:p>
            <a:pPr lvl="3">
              <a:lnSpc>
                <a:spcPct val="90000"/>
              </a:lnSpc>
            </a:pPr>
            <a:r>
              <a:rPr lang="en-US" b="1"/>
              <a:t>11.1.3  Validation documentation is required. </a:t>
            </a:r>
          </a:p>
          <a:p>
            <a:pPr lvl="2">
              <a:lnSpc>
                <a:spcPct val="90000"/>
              </a:lnSpc>
            </a:pPr>
            <a:r>
              <a:rPr lang="en-US" sz="2000" b="1"/>
              <a:t>11.2 Laboratories adopting methods validated elsewhere should verify these methods and establish their own limits of detection and reproducibility.</a:t>
            </a:r>
            <a:r>
              <a:rPr lang="en-US" sz="2000"/>
              <a:t> </a:t>
            </a:r>
            <a:endParaRPr lang="en-US" sz="2000" b="1"/>
          </a:p>
          <a:p>
            <a:pPr lvl="1">
              <a:lnSpc>
                <a:spcPct val="90000"/>
              </a:lnSpc>
            </a:pPr>
            <a:r>
              <a:rPr lang="en-US" b="1"/>
              <a:t>As Revised:</a:t>
            </a:r>
          </a:p>
          <a:p>
            <a:pPr lvl="2">
              <a:lnSpc>
                <a:spcPct val="90000"/>
              </a:lnSpc>
            </a:pPr>
            <a:r>
              <a:rPr lang="en-US" sz="2000" b="1"/>
              <a:t>Method validation is required to demonstrate that methods are suitable for their intended purpose (see </a:t>
            </a:r>
            <a:r>
              <a:rPr lang="en-US" sz="2000" b="1">
                <a:hlinkClick r:id="" action="ppaction://noaction"/>
              </a:rPr>
              <a:t>PART IV B – Validation</a:t>
            </a:r>
            <a:r>
              <a:rPr lang="en-US" sz="2000" b="1"/>
              <a:t>).</a:t>
            </a:r>
            <a:r>
              <a:rPr lang="en-US" sz="2000"/>
              <a:t> </a:t>
            </a:r>
          </a:p>
        </p:txBody>
      </p:sp>
      <p:sp>
        <p:nvSpPr>
          <p:cNvPr id="235523" name="Rectangle 3"/>
          <p:cNvSpPr>
            <a:spLocks noChangeArrowheads="1"/>
          </p:cNvSpPr>
          <p:nvPr/>
        </p:nvSpPr>
        <p:spPr bwMode="auto">
          <a:xfrm>
            <a:off x="212725" y="228600"/>
            <a:ext cx="8931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sz="4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EDITORIAL COMMITTEE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55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55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55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55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55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55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55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55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355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55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55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355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55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55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55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55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55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355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55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55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355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55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55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355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6248400" cy="4800600"/>
          </a:xfrm>
        </p:spPr>
        <p:txBody>
          <a:bodyPr/>
          <a:lstStyle/>
          <a:p>
            <a:r>
              <a:rPr lang="en-US" b="1"/>
              <a:t>Added hyperlinks and references to UNCERTAINTY throughout document</a:t>
            </a:r>
          </a:p>
          <a:p>
            <a:r>
              <a:rPr lang="en-US" b="1"/>
              <a:t>Added hyperlinks and references to VALIDATION throughout document</a:t>
            </a:r>
          </a:p>
          <a:p>
            <a:r>
              <a:rPr lang="en-US" b="1"/>
              <a:t>Part IIIB Drug Identification, Category A to include:  X-Ray Diffractometry</a:t>
            </a:r>
            <a:endParaRPr lang="en-US"/>
          </a:p>
          <a:p>
            <a:pPr>
              <a:buFont typeface="Wingdings" pitchFamily="2" charset="2"/>
              <a:buNone/>
            </a:pPr>
            <a:endParaRPr lang="en-US" b="1"/>
          </a:p>
        </p:txBody>
      </p:sp>
      <p:sp>
        <p:nvSpPr>
          <p:cNvPr id="234499" name="Rectangle 3"/>
          <p:cNvSpPr>
            <a:spLocks noChangeArrowheads="1"/>
          </p:cNvSpPr>
          <p:nvPr/>
        </p:nvSpPr>
        <p:spPr bwMode="auto">
          <a:xfrm>
            <a:off x="212725" y="228600"/>
            <a:ext cx="8931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sz="4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EDITORIAL COMMITTEE</a:t>
            </a:r>
          </a:p>
        </p:txBody>
      </p:sp>
      <p:pic>
        <p:nvPicPr>
          <p:cNvPr id="234500" name="Picture 4" descr="j0231783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553200" y="3276600"/>
            <a:ext cx="2371725" cy="2236788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4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4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4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4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4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4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34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4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4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4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4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/>
              <a:t>3.1	… Use second technique …</a:t>
            </a:r>
          </a:p>
          <a:p>
            <a:pPr>
              <a:lnSpc>
                <a:spcPct val="90000"/>
              </a:lnSpc>
            </a:pPr>
            <a:r>
              <a:rPr lang="en-US" sz="2800" b="1"/>
              <a:t>3.1.2  When sample size allows, the second technique should be applied on a separate sampling for quality assurance reasons.  When sample size is limited, additional measures should be taken to assure that the results correspond to the correct sample. </a:t>
            </a:r>
          </a:p>
          <a:p>
            <a:pPr>
              <a:lnSpc>
                <a:spcPct val="90000"/>
              </a:lnSpc>
            </a:pPr>
            <a:r>
              <a:rPr lang="en-US" sz="2800" b="1"/>
              <a:t>3.4  In cases where hyphenated techniques are used (e.g. gas chromatography-mass spectrometry, liquid chromatography-diode array ultraviolet spectroscopy), they will be considered as separate techniques provided that the results from each are used.</a:t>
            </a:r>
          </a:p>
        </p:txBody>
      </p:sp>
      <p:sp>
        <p:nvSpPr>
          <p:cNvPr id="229381" name="Rectangle 5"/>
          <p:cNvSpPr>
            <a:spLocks noChangeArrowheads="1"/>
          </p:cNvSpPr>
          <p:nvPr/>
        </p:nvSpPr>
        <p:spPr bwMode="auto">
          <a:xfrm>
            <a:off x="212725" y="228600"/>
            <a:ext cx="8931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sz="4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PART IIIB DRUG IDENTIFICATION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9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9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9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9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9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9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9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562600"/>
          </a:xfrm>
        </p:spPr>
        <p:txBody>
          <a:bodyPr/>
          <a:lstStyle/>
          <a:p>
            <a:r>
              <a:rPr lang="en-US" b="1"/>
              <a:t>Problem</a:t>
            </a:r>
          </a:p>
          <a:p>
            <a:pPr lvl="1"/>
            <a:r>
              <a:rPr lang="en-US" b="1"/>
              <a:t>If two samplings important, why have different procedure for trace samples</a:t>
            </a:r>
          </a:p>
          <a:p>
            <a:pPr lvl="1"/>
            <a:r>
              <a:rPr lang="en-US" b="1"/>
              <a:t>Misinterpretation of 3.4, hyphenated techniques do not offer second sampling</a:t>
            </a:r>
          </a:p>
          <a:p>
            <a:r>
              <a:rPr lang="en-US" b="1"/>
              <a:t>Solution</a:t>
            </a:r>
          </a:p>
          <a:p>
            <a:pPr lvl="1"/>
            <a:r>
              <a:rPr lang="en-US" b="1"/>
              <a:t>Revise section to emphasize quality assurance step</a:t>
            </a:r>
          </a:p>
          <a:p>
            <a:pPr lvl="2"/>
            <a:r>
              <a:rPr lang="en-US" b="1"/>
              <a:t>Second sampling</a:t>
            </a:r>
          </a:p>
          <a:p>
            <a:pPr lvl="2"/>
            <a:r>
              <a:rPr lang="en-US" b="1"/>
              <a:t>Procedural blank</a:t>
            </a:r>
          </a:p>
          <a:p>
            <a:pPr lvl="2"/>
            <a:r>
              <a:rPr lang="en-US" b="1"/>
              <a:t>Witnessing</a:t>
            </a:r>
          </a:p>
        </p:txBody>
      </p:sp>
      <p:sp>
        <p:nvSpPr>
          <p:cNvPr id="238595" name="Rectangle 3"/>
          <p:cNvSpPr>
            <a:spLocks noChangeArrowheads="1"/>
          </p:cNvSpPr>
          <p:nvPr/>
        </p:nvSpPr>
        <p:spPr bwMode="auto">
          <a:xfrm>
            <a:off x="212725" y="228600"/>
            <a:ext cx="8931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sz="4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PART IIIB DRUG IDENTIFICATION</a:t>
            </a:r>
          </a:p>
        </p:txBody>
      </p:sp>
      <p:pic>
        <p:nvPicPr>
          <p:cNvPr id="238597" name="Picture 5" descr="j043960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4892675"/>
            <a:ext cx="2257425" cy="19653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8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8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8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8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8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8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8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8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8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8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8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8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8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8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38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85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85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85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85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85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385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85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85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385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85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85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385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026"/>
          <p:cNvSpPr>
            <a:spLocks noChangeArrowheads="1"/>
          </p:cNvSpPr>
          <p:nvPr/>
        </p:nvSpPr>
        <p:spPr bwMode="auto">
          <a:xfrm>
            <a:off x="212725" y="174625"/>
            <a:ext cx="89312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sz="54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CORE COMMITTEE</a:t>
            </a:r>
          </a:p>
        </p:txBody>
      </p:sp>
      <p:sp>
        <p:nvSpPr>
          <p:cNvPr id="49155" name="Rectangle 1027"/>
          <p:cNvSpPr>
            <a:spLocks noChangeArrowheads="1"/>
          </p:cNvSpPr>
          <p:nvPr/>
        </p:nvSpPr>
        <p:spPr bwMode="auto">
          <a:xfrm>
            <a:off x="1588" y="1371600"/>
            <a:ext cx="9142412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lvl="1" eaLnBrk="0" hangingPunct="0">
              <a:buClr>
                <a:schemeClr val="folHlink"/>
              </a:buClr>
              <a:buFontTx/>
              <a:buChar char="•"/>
            </a:pPr>
            <a:r>
              <a:rPr lang="en-US" sz="4400" b="1">
                <a:solidFill>
                  <a:srgbClr val="FFFFFF"/>
                </a:solidFill>
                <a:latin typeface="Times New Roman" pitchFamily="18" charset="0"/>
              </a:rPr>
              <a:t>	 </a:t>
            </a:r>
            <a:r>
              <a:rPr lang="en-US" sz="4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DEA – Nelson Santos (Chair)</a:t>
            </a:r>
          </a:p>
          <a:p>
            <a:pPr lvl="1" eaLnBrk="0" hangingPunct="0">
              <a:buClr>
                <a:schemeClr val="folHlink"/>
              </a:buClr>
              <a:buFontTx/>
              <a:buChar char="•"/>
            </a:pPr>
            <a:r>
              <a:rPr lang="en-US" sz="4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Secretariat – Scott Oulton </a:t>
            </a:r>
            <a:r>
              <a:rPr lang="en-US" sz="28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(non-voting)</a:t>
            </a:r>
            <a:endParaRPr lang="en-US" sz="4000" b="1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 eaLnBrk="0" hangingPunct="0">
              <a:buClr>
                <a:schemeClr val="folHlink"/>
              </a:buClr>
              <a:buFontTx/>
              <a:buChar char="•"/>
            </a:pPr>
            <a:r>
              <a:rPr lang="en-US" sz="4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FBI - Eileen Waninger</a:t>
            </a:r>
          </a:p>
          <a:p>
            <a:pPr lvl="1" eaLnBrk="0" hangingPunct="0">
              <a:buClr>
                <a:schemeClr val="folHlink"/>
              </a:buClr>
              <a:buFontTx/>
              <a:buChar char="•"/>
            </a:pPr>
            <a:r>
              <a:rPr lang="en-US" sz="4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ASCLD – Garth Glassburg</a:t>
            </a:r>
          </a:p>
          <a:p>
            <a:pPr lvl="1" eaLnBrk="0" hangingPunct="0">
              <a:buClr>
                <a:schemeClr val="folHlink"/>
              </a:buClr>
              <a:buFontTx/>
              <a:buChar char="•"/>
            </a:pPr>
            <a:r>
              <a:rPr lang="en-US" sz="4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NIST - Susan Ballou</a:t>
            </a:r>
          </a:p>
          <a:p>
            <a:pPr lvl="1" eaLnBrk="0" hangingPunct="0">
              <a:buClr>
                <a:schemeClr val="folHlink"/>
              </a:buClr>
              <a:buFontTx/>
              <a:buChar char="•"/>
            </a:pPr>
            <a:r>
              <a:rPr lang="en-US" sz="4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ASTM and NEAFS- Jack Mario</a:t>
            </a:r>
          </a:p>
          <a:p>
            <a:pPr lvl="1" eaLnBrk="0" hangingPunct="0">
              <a:buClr>
                <a:schemeClr val="folHlink"/>
              </a:buClr>
              <a:buFontTx/>
              <a:buChar char="•"/>
            </a:pPr>
            <a:r>
              <a:rPr lang="en-US" sz="4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Educator – Dr. Chris Tindall</a:t>
            </a:r>
            <a:r>
              <a:rPr lang="en-US" sz="3200" b="1">
                <a:solidFill>
                  <a:srgbClr val="FFFFFF"/>
                </a:solidFill>
                <a:latin typeface="Times New Roman" pitchFamily="18" charset="0"/>
              </a:rPr>
              <a:t> </a:t>
            </a:r>
          </a:p>
          <a:p>
            <a:pPr lvl="1" eaLnBrk="0" hangingPunct="0">
              <a:buClr>
                <a:schemeClr val="folHlink"/>
              </a:buClr>
              <a:buFontTx/>
              <a:buChar char="•"/>
            </a:pPr>
            <a:r>
              <a:rPr lang="en-US" sz="4000"/>
              <a:t>   </a:t>
            </a:r>
            <a:r>
              <a:rPr lang="en-US" sz="4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Educator – Dr. Suzanne Bell</a:t>
            </a:r>
            <a:endParaRPr lang="en-US" sz="4000" b="1">
              <a:solidFill>
                <a:srgbClr val="FFFF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026"/>
          <p:cNvSpPr>
            <a:spLocks noChangeArrowheads="1"/>
          </p:cNvSpPr>
          <p:nvPr/>
        </p:nvSpPr>
        <p:spPr bwMode="auto">
          <a:xfrm>
            <a:off x="212725" y="174625"/>
            <a:ext cx="89312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sz="54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CORE COMMITTEE</a:t>
            </a:r>
          </a:p>
        </p:txBody>
      </p:sp>
      <p:sp>
        <p:nvSpPr>
          <p:cNvPr id="50179" name="Rectangle 1027"/>
          <p:cNvSpPr>
            <a:spLocks noChangeArrowheads="1"/>
          </p:cNvSpPr>
          <p:nvPr/>
        </p:nvSpPr>
        <p:spPr bwMode="auto">
          <a:xfrm>
            <a:off x="1588" y="1371600"/>
            <a:ext cx="9142412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lvl="1" eaLnBrk="0" hangingPunct="0">
              <a:buClr>
                <a:schemeClr val="folHlink"/>
              </a:buClr>
              <a:buFontTx/>
              <a:buChar char="•"/>
            </a:pPr>
            <a:r>
              <a:rPr lang="en-US" sz="4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sz="4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CAC &amp; NWAFS - Jerry Massetti</a:t>
            </a:r>
          </a:p>
          <a:p>
            <a:pPr lvl="1" eaLnBrk="0" hangingPunct="0">
              <a:buClr>
                <a:schemeClr val="folHlink"/>
              </a:buClr>
              <a:buFontTx/>
              <a:buChar char="•"/>
            </a:pPr>
            <a:r>
              <a:rPr lang="en-US" sz="4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MAFS - Richard Paulas</a:t>
            </a:r>
          </a:p>
          <a:p>
            <a:pPr lvl="1" eaLnBrk="0" hangingPunct="0">
              <a:buClr>
                <a:schemeClr val="folHlink"/>
              </a:buClr>
              <a:buFontTx/>
              <a:buChar char="•"/>
            </a:pPr>
            <a:r>
              <a:rPr lang="en-US" sz="4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MAAFS - Linda Jackson</a:t>
            </a:r>
          </a:p>
          <a:p>
            <a:pPr lvl="1" eaLnBrk="0" hangingPunct="0">
              <a:buClr>
                <a:schemeClr val="folHlink"/>
              </a:buClr>
              <a:buFontTx/>
              <a:buChar char="•"/>
            </a:pPr>
            <a:r>
              <a:rPr lang="en-US" sz="4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SAFS – Christian Matchett</a:t>
            </a:r>
          </a:p>
          <a:p>
            <a:pPr lvl="1" eaLnBrk="0" hangingPunct="0">
              <a:buClr>
                <a:schemeClr val="folHlink"/>
              </a:buClr>
              <a:buFontTx/>
              <a:buChar char="•"/>
            </a:pPr>
            <a:r>
              <a:rPr lang="en-US" sz="4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Toxicology – Dr. Robert Powers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212725" y="174625"/>
            <a:ext cx="89312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sz="54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CORE COMMITTEE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1588" y="1371600"/>
            <a:ext cx="9142412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lvl="1" eaLnBrk="0" hangingPunct="0">
              <a:buClr>
                <a:schemeClr val="folHlink"/>
              </a:buClr>
              <a:buFontTx/>
              <a:buChar char="•"/>
            </a:pPr>
            <a:r>
              <a:rPr lang="en-US" sz="4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sz="4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Canada - Richard Laing</a:t>
            </a:r>
          </a:p>
          <a:p>
            <a:pPr lvl="1" eaLnBrk="0" hangingPunct="0">
              <a:buClr>
                <a:schemeClr val="folHlink"/>
              </a:buClr>
              <a:buFontTx/>
              <a:buChar char="•"/>
            </a:pPr>
            <a:r>
              <a:rPr lang="en-US" sz="4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Japan – Mr. Osamu Ohtsuru</a:t>
            </a:r>
          </a:p>
          <a:p>
            <a:pPr lvl="1" eaLnBrk="0" hangingPunct="0">
              <a:buClr>
                <a:schemeClr val="folHlink"/>
              </a:buClr>
              <a:buFontTx/>
              <a:buChar char="•"/>
            </a:pPr>
            <a:r>
              <a:rPr lang="en-US" sz="4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United Kingdom - Dr. Sylvia Burns</a:t>
            </a:r>
          </a:p>
          <a:p>
            <a:pPr lvl="1" eaLnBrk="0" hangingPunct="0">
              <a:buClr>
                <a:schemeClr val="folHlink"/>
              </a:buClr>
              <a:buFontTx/>
              <a:buChar char="•"/>
            </a:pPr>
            <a:r>
              <a:rPr lang="en-US" sz="4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Australia - Catherine Quinn</a:t>
            </a:r>
          </a:p>
          <a:p>
            <a:pPr lvl="1" eaLnBrk="0" hangingPunct="0">
              <a:buClr>
                <a:schemeClr val="folHlink"/>
              </a:buClr>
              <a:buFontTx/>
              <a:buChar char="•"/>
            </a:pPr>
            <a:r>
              <a:rPr lang="en-US" sz="4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Germany - Dr. Udo Zerell</a:t>
            </a:r>
          </a:p>
          <a:p>
            <a:pPr lvl="1" eaLnBrk="0" hangingPunct="0">
              <a:buClr>
                <a:schemeClr val="folHlink"/>
              </a:buClr>
              <a:buFontTx/>
              <a:buChar char="•"/>
            </a:pPr>
            <a:r>
              <a:rPr lang="en-US" sz="4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ENFSI - Dr. Michael Bovens</a:t>
            </a:r>
          </a:p>
          <a:p>
            <a:pPr lvl="1" eaLnBrk="0" hangingPunct="0">
              <a:buClr>
                <a:schemeClr val="folHlink"/>
              </a:buClr>
              <a:buFontTx/>
              <a:buChar char="•"/>
            </a:pPr>
            <a:r>
              <a:rPr lang="en-US" sz="4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UNODC - Dr. Iphigenia Naidis</a:t>
            </a:r>
            <a:r>
              <a:rPr lang="en-US" sz="3200" b="1">
                <a:solidFill>
                  <a:srgbClr val="FFFFFF"/>
                </a:solidFill>
                <a:latin typeface="Times New Roman" pitchFamily="18" charset="0"/>
              </a:rPr>
              <a:t>       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5400">
                <a:solidFill>
                  <a:srgbClr val="FAFD00"/>
                </a:solidFill>
              </a:rPr>
              <a:t>SWGDRUG UPDATE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305800" cy="5029200"/>
          </a:xfrm>
        </p:spPr>
        <p:txBody>
          <a:bodyPr/>
          <a:lstStyle/>
          <a:p>
            <a:r>
              <a:rPr lang="en-US" sz="2800" b="1">
                <a:solidFill>
                  <a:srgbClr val="FFFFFF"/>
                </a:solidFill>
              </a:rPr>
              <a:t>The core committee voted to adopt the uncertainty document in July 2008 </a:t>
            </a:r>
          </a:p>
          <a:p>
            <a:r>
              <a:rPr lang="en-US" sz="2800" b="1">
                <a:solidFill>
                  <a:srgbClr val="FFFFFF"/>
                </a:solidFill>
              </a:rPr>
              <a:t>What Next? – Three Active Subcommittees</a:t>
            </a:r>
          </a:p>
          <a:p>
            <a:pPr lvl="1"/>
            <a:r>
              <a:rPr lang="en-US" b="1">
                <a:solidFill>
                  <a:srgbClr val="FFFFFF"/>
                </a:solidFill>
              </a:rPr>
              <a:t>1)  Uncertainty Subcommittee</a:t>
            </a:r>
          </a:p>
          <a:p>
            <a:pPr lvl="2"/>
            <a:r>
              <a:rPr lang="en-US" b="1">
                <a:solidFill>
                  <a:srgbClr val="FFFFFF"/>
                </a:solidFill>
              </a:rPr>
              <a:t> Develop Supplemental Documents</a:t>
            </a:r>
          </a:p>
          <a:p>
            <a:pPr lvl="1"/>
            <a:r>
              <a:rPr lang="en-US" b="1">
                <a:solidFill>
                  <a:srgbClr val="FFFFFF"/>
                </a:solidFill>
              </a:rPr>
              <a:t>2)  Education and Training Subcommittee</a:t>
            </a:r>
          </a:p>
          <a:p>
            <a:pPr lvl="2"/>
            <a:r>
              <a:rPr lang="en-US" b="1">
                <a:solidFill>
                  <a:srgbClr val="FFFFFF"/>
                </a:solidFill>
              </a:rPr>
              <a:t>Devise Comprehensive Training Program</a:t>
            </a:r>
          </a:p>
          <a:p>
            <a:pPr lvl="1"/>
            <a:r>
              <a:rPr lang="en-US" b="1">
                <a:solidFill>
                  <a:srgbClr val="FFFFFF"/>
                </a:solidFill>
              </a:rPr>
              <a:t>3)  Editorial/Communications Subcommittee</a:t>
            </a:r>
          </a:p>
          <a:p>
            <a:pPr lvl="2"/>
            <a:r>
              <a:rPr lang="en-US" b="1">
                <a:solidFill>
                  <a:srgbClr val="FFFFFF"/>
                </a:solidFill>
              </a:rPr>
              <a:t>Revise/Edit Current SWGDRUG Recommendations</a:t>
            </a:r>
          </a:p>
        </p:txBody>
      </p:sp>
      <p:pic>
        <p:nvPicPr>
          <p:cNvPr id="124934" name="Picture 6" descr="j043847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286000"/>
            <a:ext cx="1552575" cy="1676400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4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4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4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4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4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4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4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>
                <a:solidFill>
                  <a:srgbClr val="FAFD00"/>
                </a:solidFill>
                <a:latin typeface="Times New Roman" pitchFamily="18" charset="0"/>
              </a:rPr>
              <a:t>THANK YOU</a:t>
            </a:r>
          </a:p>
        </p:txBody>
      </p:sp>
      <p:sp>
        <p:nvSpPr>
          <p:cNvPr id="182277" name="Rectangle 5"/>
          <p:cNvSpPr>
            <a:spLocks noChangeArrowheads="1"/>
          </p:cNvSpPr>
          <p:nvPr/>
        </p:nvSpPr>
        <p:spPr bwMode="auto">
          <a:xfrm>
            <a:off x="1143000" y="1828800"/>
            <a:ext cx="6515100" cy="1920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lvl="1" algn="ctr" eaLnBrk="0" hangingPunct="0">
              <a:buClr>
                <a:schemeClr val="folHlink"/>
              </a:buClr>
            </a:pPr>
            <a:r>
              <a:rPr lang="en-US" sz="6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Visit Us At</a:t>
            </a:r>
          </a:p>
          <a:p>
            <a:pPr lvl="1" algn="ctr" eaLnBrk="0" hangingPunct="0">
              <a:buClr>
                <a:schemeClr val="folHlink"/>
              </a:buClr>
            </a:pPr>
            <a:r>
              <a:rPr lang="en-US" sz="6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www.swgdrug.org</a:t>
            </a:r>
          </a:p>
        </p:txBody>
      </p:sp>
      <p:pic>
        <p:nvPicPr>
          <p:cNvPr id="182278" name="Picture 6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971800" y="4062413"/>
            <a:ext cx="3200400" cy="2455862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9144000" cy="914400"/>
          </a:xfrm>
        </p:spPr>
        <p:txBody>
          <a:bodyPr/>
          <a:lstStyle/>
          <a:p>
            <a:r>
              <a:rPr lang="en-US" sz="4000">
                <a:solidFill>
                  <a:srgbClr val="FAFD00"/>
                </a:solidFill>
              </a:rPr>
              <a:t>UNCERTAINTY SUBCOMMITTEE</a:t>
            </a:r>
          </a:p>
        </p:txBody>
      </p:sp>
      <p:sp>
        <p:nvSpPr>
          <p:cNvPr id="215043" name="Content Placeholder 2"/>
          <p:cNvSpPr>
            <a:spLocks noGrp="1"/>
          </p:cNvSpPr>
          <p:nvPr>
            <p:ph idx="4294967295"/>
          </p:nvPr>
        </p:nvSpPr>
        <p:spPr>
          <a:xfrm>
            <a:off x="304800" y="1371600"/>
            <a:ext cx="8153400" cy="5105400"/>
          </a:xfrm>
        </p:spPr>
        <p:txBody>
          <a:bodyPr/>
          <a:lstStyle/>
          <a:p>
            <a:r>
              <a:rPr lang="en-US" sz="2800" b="1"/>
              <a:t>Working on Supplementary Documents to include “real world” examples</a:t>
            </a:r>
          </a:p>
          <a:p>
            <a:pPr lvl="1"/>
            <a:r>
              <a:rPr lang="en-US" b="1"/>
              <a:t>Supplementary Documents</a:t>
            </a:r>
          </a:p>
          <a:p>
            <a:pPr lvl="2"/>
            <a:r>
              <a:rPr lang="en-US" b="1"/>
              <a:t>Intended to be a resource for those implementing recommendations</a:t>
            </a:r>
          </a:p>
          <a:p>
            <a:pPr lvl="2"/>
            <a:r>
              <a:rPr lang="en-US" b="1"/>
              <a:t>Not all inclusive, many ways to implement recommendations</a:t>
            </a:r>
          </a:p>
          <a:p>
            <a:r>
              <a:rPr lang="en-US" sz="2800" b="1"/>
              <a:t>Goals</a:t>
            </a:r>
          </a:p>
          <a:p>
            <a:pPr lvl="1"/>
            <a:r>
              <a:rPr lang="en-US" sz="2400" b="1"/>
              <a:t>To cover as many laboratory situations as possible and make them clear and concise</a:t>
            </a:r>
          </a:p>
          <a:p>
            <a:pPr lvl="1"/>
            <a:r>
              <a:rPr lang="en-US" sz="2400" b="1"/>
              <a:t>Qualitative and quantitative methods addressed</a:t>
            </a:r>
          </a:p>
          <a:p>
            <a:pPr lvl="1"/>
            <a:r>
              <a:rPr lang="en-US" sz="2400" b="1"/>
              <a:t>Extensive references provided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5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5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5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5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5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5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5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5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5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5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5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5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5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5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15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5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5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15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1" name="Content Placeholder 2"/>
          <p:cNvSpPr>
            <a:spLocks noGrp="1"/>
          </p:cNvSpPr>
          <p:nvPr>
            <p:ph idx="4294967295"/>
          </p:nvPr>
        </p:nvSpPr>
        <p:spPr>
          <a:xfrm>
            <a:off x="381000" y="1447800"/>
            <a:ext cx="7467600" cy="4876800"/>
          </a:xfrm>
        </p:spPr>
        <p:txBody>
          <a:bodyPr/>
          <a:lstStyle/>
          <a:p>
            <a:r>
              <a:rPr lang="en-US" sz="2800" b="1"/>
              <a:t>Two general approaches</a:t>
            </a:r>
          </a:p>
          <a:p>
            <a:pPr lvl="1"/>
            <a:r>
              <a:rPr lang="en-US" sz="2400" b="1"/>
              <a:t>“Bottom-up” uncertainty budget</a:t>
            </a:r>
          </a:p>
          <a:p>
            <a:pPr lvl="1"/>
            <a:r>
              <a:rPr lang="en-US" sz="2400" b="1"/>
              <a:t>“Top-down” incorporating method validation and continuing QA/QC such as control charts</a:t>
            </a:r>
          </a:p>
          <a:p>
            <a:r>
              <a:rPr lang="en-US" sz="2800" b="1"/>
              <a:t>Examples adapted from working laboratory examples</a:t>
            </a:r>
          </a:p>
          <a:p>
            <a:r>
              <a:rPr lang="en-US" sz="2800" b="1"/>
              <a:t>Examples are being/will be vetted       through professional metrologists</a:t>
            </a:r>
          </a:p>
          <a:p>
            <a:r>
              <a:rPr lang="en-US" sz="2800" b="1"/>
              <a:t>Goal is to have documents ready for community review this summer</a:t>
            </a:r>
          </a:p>
        </p:txBody>
      </p:sp>
      <p:sp>
        <p:nvSpPr>
          <p:cNvPr id="217092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UNCERTAINTY SUBCOMMITTEE</a:t>
            </a:r>
          </a:p>
        </p:txBody>
      </p:sp>
      <p:pic>
        <p:nvPicPr>
          <p:cNvPr id="217093" name="Picture 5" descr="j043935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1000" y="4038600"/>
            <a:ext cx="1968500" cy="2362200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7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7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7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7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7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7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7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7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7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7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7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7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7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7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7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7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7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7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7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7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7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7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17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752600"/>
            <a:ext cx="7848600" cy="4876800"/>
          </a:xfrm>
        </p:spPr>
        <p:txBody>
          <a:bodyPr>
            <a:normAutofit/>
          </a:bodyPr>
          <a:lstStyle/>
          <a:p>
            <a:r>
              <a:rPr lang="en-US" sz="2800" b="1"/>
              <a:t>In this method, balance tolerances and known performance specifications are used</a:t>
            </a:r>
          </a:p>
          <a:p>
            <a:pPr lvl="1"/>
            <a:r>
              <a:rPr lang="en-US" sz="2400" b="1"/>
              <a:t>Utilizing propagation of error approach</a:t>
            </a:r>
          </a:p>
          <a:p>
            <a:pPr lvl="2"/>
            <a:r>
              <a:rPr lang="en-US" b="1"/>
              <a:t>Valuable for identifying most and least significant contributing sources to uncertainty</a:t>
            </a:r>
            <a:endParaRPr lang="en-US"/>
          </a:p>
        </p:txBody>
      </p:sp>
      <p:sp>
        <p:nvSpPr>
          <p:cNvPr id="219140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1311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UNCERTAINTY BUDGET FOR WEIGHING EXAMPLE</a:t>
            </a:r>
          </a:p>
        </p:txBody>
      </p:sp>
      <p:pic>
        <p:nvPicPr>
          <p:cNvPr id="219153" name="Picture 17" descr="j01979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4114800"/>
            <a:ext cx="3048000" cy="237966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04800" y="1295400"/>
            <a:ext cx="6934200" cy="5029200"/>
          </a:xfrm>
        </p:spPr>
        <p:txBody>
          <a:bodyPr>
            <a:normAutofit/>
          </a:bodyPr>
          <a:lstStyle/>
          <a:p>
            <a:r>
              <a:rPr lang="en-US" sz="2400" b="1"/>
              <a:t>Determine net weight of a white powder received in a plastic bag using a top loading balance (max. capacity 4100g).  The following conditions apply:</a:t>
            </a:r>
          </a:p>
          <a:p>
            <a:pPr lvl="1"/>
            <a:r>
              <a:rPr lang="en-US" sz="2400" b="1"/>
              <a:t>The operator is competent on the use of the balance</a:t>
            </a:r>
          </a:p>
          <a:p>
            <a:pPr lvl="1"/>
            <a:r>
              <a:rPr lang="en-US" sz="2400" b="1"/>
              <a:t>The balance is calibrated and certified</a:t>
            </a:r>
          </a:p>
          <a:p>
            <a:pPr lvl="1"/>
            <a:r>
              <a:rPr lang="en-US" sz="2400" b="1"/>
              <a:t>The balance is performing within manufacturer specifications</a:t>
            </a:r>
          </a:p>
          <a:p>
            <a:pPr lvl="1"/>
            <a:r>
              <a:rPr lang="en-US" sz="2400" b="1"/>
              <a:t>The balance operates at an ambient temperature varying ±5 °C</a:t>
            </a:r>
          </a:p>
          <a:p>
            <a:r>
              <a:rPr lang="en-US" sz="2400" b="1"/>
              <a:t>The weight recorded for the powder, determined by placing the material inside a tared weighing dish, is 30.03 grams</a:t>
            </a:r>
          </a:p>
        </p:txBody>
      </p:sp>
      <p:sp>
        <p:nvSpPr>
          <p:cNvPr id="227331" name="Rectangle 3"/>
          <p:cNvSpPr>
            <a:spLocks noChangeArrowheads="1"/>
          </p:cNvSpPr>
          <p:nvPr/>
        </p:nvSpPr>
        <p:spPr bwMode="auto">
          <a:xfrm>
            <a:off x="0" y="304800"/>
            <a:ext cx="9144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 SCENARIO</a:t>
            </a:r>
          </a:p>
        </p:txBody>
      </p:sp>
      <p:pic>
        <p:nvPicPr>
          <p:cNvPr id="227332" name="Picture 4" descr="j021535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2590800"/>
            <a:ext cx="2068513" cy="233521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7" name="Content Placeholder 5"/>
          <p:cNvSpPr>
            <a:spLocks noGrp="1"/>
          </p:cNvSpPr>
          <p:nvPr>
            <p:ph idx="4294967295"/>
          </p:nvPr>
        </p:nvSpPr>
        <p:spPr>
          <a:xfrm>
            <a:off x="533400" y="1752600"/>
            <a:ext cx="8382000" cy="4525963"/>
          </a:xfrm>
        </p:spPr>
        <p:txBody>
          <a:bodyPr/>
          <a:lstStyle/>
          <a:p>
            <a:r>
              <a:rPr lang="en-US" b="1"/>
              <a:t>Readability</a:t>
            </a:r>
          </a:p>
          <a:p>
            <a:r>
              <a:rPr lang="en-US" b="1"/>
              <a:t>Repeatability</a:t>
            </a:r>
          </a:p>
          <a:p>
            <a:r>
              <a:rPr lang="en-US" b="1"/>
              <a:t>Linearity</a:t>
            </a:r>
          </a:p>
          <a:p>
            <a:r>
              <a:rPr lang="en-US" b="1"/>
              <a:t>Sensitivity</a:t>
            </a:r>
          </a:p>
          <a:p>
            <a:r>
              <a:rPr lang="en-US" b="1"/>
              <a:t>Sample loss in transfer: The uncertainty associated with sample loss is, for practical purposes, indeterminate and irrelevant</a:t>
            </a:r>
          </a:p>
        </p:txBody>
      </p:sp>
      <p:sp>
        <p:nvSpPr>
          <p:cNvPr id="221188" name="Rectangle 4"/>
          <p:cNvSpPr>
            <a:spLocks noChangeArrowheads="1"/>
          </p:cNvSpPr>
          <p:nvPr/>
        </p:nvSpPr>
        <p:spPr bwMode="auto">
          <a:xfrm>
            <a:off x="0" y="304800"/>
            <a:ext cx="9144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FACTORS TO CONSIDER</a:t>
            </a:r>
          </a:p>
        </p:txBody>
      </p:sp>
      <p:pic>
        <p:nvPicPr>
          <p:cNvPr id="221189" name="Picture 5" descr="j028382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1524000"/>
            <a:ext cx="1558925" cy="22256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2271" name="Group 63"/>
          <p:cNvGraphicFramePr>
            <a:graphicFrameLocks noGrp="1"/>
          </p:cNvGraphicFramePr>
          <p:nvPr/>
        </p:nvGraphicFramePr>
        <p:xfrm>
          <a:off x="457200" y="1371600"/>
          <a:ext cx="8153400" cy="2895600"/>
        </p:xfrm>
        <a:graphic>
          <a:graphicData uri="http://schemas.openxmlformats.org/drawingml/2006/table">
            <a:tbl>
              <a:tblPr/>
              <a:tblGrid>
                <a:gridCol w="1728788"/>
                <a:gridCol w="1236662"/>
                <a:gridCol w="2552700"/>
                <a:gridCol w="1165225"/>
                <a:gridCol w="1470025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Factors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Value (x)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Standard uncertainty (u)*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Distribution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Type*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% Contribution (Index)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Readability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0.01 g*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 = 0.00288675 g   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Rectangular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15.46%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Repeatability(s)</a:t>
                      </a:r>
                      <a:r>
                        <a:rPr kumimoji="0" lang="en-U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0.01 g*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0.01 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Normal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>
                          <a:tab pos="765175" algn="ctr"/>
                          <a:tab pos="1530350" algn="r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53.54%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Linearity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0.02 g*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 = 0.0057735 g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Rectangular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>
                          <a:tab pos="765175" algn="ctr"/>
                          <a:tab pos="1530350" algn="r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30.91%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Sensitivity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6 ppm/°C*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=1.73 x 10</a:t>
                      </a:r>
                      <a:r>
                        <a:rPr kumimoji="0" lang="en-U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-5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 g   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Rectangular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0.09%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2256" name="Rectangle 9"/>
          <p:cNvSpPr>
            <a:spLocks noChangeArrowheads="1"/>
          </p:cNvSpPr>
          <p:nvPr/>
        </p:nvSpPr>
        <p:spPr bwMode="auto">
          <a:xfrm>
            <a:off x="457200" y="4449763"/>
            <a:ext cx="822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 baseline="30000">
                <a:effectLst>
                  <a:outerShdw blurRad="38100" dist="38100" dir="2700000" algn="tl">
                    <a:srgbClr val="000000"/>
                  </a:outerShdw>
                </a:effectLst>
                <a:ea typeface="Calibri" pitchFamily="34" charset="0"/>
                <a:cs typeface="Times New Roman" pitchFamily="18" charset="0"/>
              </a:rPr>
              <a:t>1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ea typeface="Calibri" pitchFamily="34" charset="0"/>
                <a:cs typeface="Times New Roman" pitchFamily="18" charset="0"/>
              </a:rPr>
              <a:t> Repeatability is listed as a standard deviation as denoted by “(s)”*manufacturer’s literature</a:t>
            </a:r>
          </a:p>
        </p:txBody>
      </p:sp>
      <p:sp>
        <p:nvSpPr>
          <p:cNvPr id="222257" name="TextBox 17"/>
          <p:cNvSpPr txBox="1">
            <a:spLocks noChangeArrowheads="1"/>
          </p:cNvSpPr>
          <p:nvPr/>
        </p:nvSpPr>
        <p:spPr bwMode="auto">
          <a:xfrm>
            <a:off x="533400" y="5334000"/>
            <a:ext cx="7924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* References are provided in the document explaining the underlying theory and provides details regarding the calculation methods</a:t>
            </a:r>
          </a:p>
        </p:txBody>
      </p:sp>
      <p:sp>
        <p:nvSpPr>
          <p:cNvPr id="222258" name="Rectangle 50"/>
          <p:cNvSpPr>
            <a:spLocks noChangeArrowheads="1"/>
          </p:cNvSpPr>
          <p:nvPr/>
        </p:nvSpPr>
        <p:spPr bwMode="auto">
          <a:xfrm>
            <a:off x="0" y="228600"/>
            <a:ext cx="9144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UNCERTAINTY BUDGET TABLE</a:t>
            </a:r>
          </a:p>
        </p:txBody>
      </p:sp>
      <p:graphicFrame>
        <p:nvGraphicFramePr>
          <p:cNvPr id="222260" name="Object 52"/>
          <p:cNvGraphicFramePr>
            <a:graphicFrameLocks noChangeAspect="1"/>
          </p:cNvGraphicFramePr>
          <p:nvPr/>
        </p:nvGraphicFramePr>
        <p:xfrm>
          <a:off x="4267200" y="2209800"/>
          <a:ext cx="317500" cy="444500"/>
        </p:xfrm>
        <a:graphic>
          <a:graphicData uri="http://schemas.openxmlformats.org/presentationml/2006/ole">
            <p:oleObj spid="_x0000_s222260" name="Equation" r:id="rId3" imgW="317160" imgH="444240" progId="Equation.3">
              <p:embed/>
            </p:oleObj>
          </a:graphicData>
        </a:graphic>
      </p:graphicFrame>
      <p:graphicFrame>
        <p:nvGraphicFramePr>
          <p:cNvPr id="222263" name="Object 55"/>
          <p:cNvGraphicFramePr>
            <a:graphicFrameLocks noChangeAspect="1"/>
          </p:cNvGraphicFramePr>
          <p:nvPr/>
        </p:nvGraphicFramePr>
        <p:xfrm>
          <a:off x="4267200" y="3276600"/>
          <a:ext cx="317500" cy="444500"/>
        </p:xfrm>
        <a:graphic>
          <a:graphicData uri="http://schemas.openxmlformats.org/presentationml/2006/ole">
            <p:oleObj spid="_x0000_s222263" name="Equation" r:id="rId4" imgW="317160" imgH="444240" progId="Equation.3">
              <p:embed/>
            </p:oleObj>
          </a:graphicData>
        </a:graphic>
      </p:graphicFrame>
      <p:graphicFrame>
        <p:nvGraphicFramePr>
          <p:cNvPr id="222265" name="Object 57"/>
          <p:cNvGraphicFramePr>
            <a:graphicFrameLocks noChangeAspect="1"/>
          </p:cNvGraphicFramePr>
          <p:nvPr/>
        </p:nvGraphicFramePr>
        <p:xfrm>
          <a:off x="4267200" y="3810000"/>
          <a:ext cx="317500" cy="444500"/>
        </p:xfrm>
        <a:graphic>
          <a:graphicData uri="http://schemas.openxmlformats.org/presentationml/2006/ole">
            <p:oleObj spid="_x0000_s222265" name="Equation" r:id="rId5" imgW="317160" imgH="44424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cs typeface="Arial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0</TotalTime>
  <Pages>16</Pages>
  <Words>873</Words>
  <Application>Microsoft Office PowerPoint</Application>
  <PresentationFormat>On-screen Show (4:3)</PresentationFormat>
  <Paragraphs>221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Times New Roman</vt:lpstr>
      <vt:lpstr>Garamond</vt:lpstr>
      <vt:lpstr>Arial</vt:lpstr>
      <vt:lpstr>Wingdings</vt:lpstr>
      <vt:lpstr>Calibri</vt:lpstr>
      <vt:lpstr>Stream</vt:lpstr>
      <vt:lpstr>Microsoft Equation 3.0</vt:lpstr>
      <vt:lpstr>Slide 1</vt:lpstr>
      <vt:lpstr>Slide 2</vt:lpstr>
      <vt:lpstr>SWGDRUG UPDATE</vt:lpstr>
      <vt:lpstr>UNCERTAINTY SUBCOMMITTEE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subject/>
  <dc:creator>JPB</dc:creator>
  <cp:keywords/>
  <dc:description/>
  <cp:lastModifiedBy> </cp:lastModifiedBy>
  <cp:revision>212</cp:revision>
  <cp:lastPrinted>1999-08-24T21:06:23Z</cp:lastPrinted>
  <dcterms:created xsi:type="dcterms:W3CDTF">1997-08-24T00:47:38Z</dcterms:created>
  <dcterms:modified xsi:type="dcterms:W3CDTF">2012-07-11T17:53:56Z</dcterms:modified>
</cp:coreProperties>
</file>