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457" r:id="rId1"/>
  </p:sldMasterIdLst>
  <p:notesMasterIdLst>
    <p:notesMasterId r:id="rId20"/>
  </p:notesMasterIdLst>
  <p:sldIdLst>
    <p:sldId id="318" r:id="rId2"/>
    <p:sldId id="322" r:id="rId3"/>
    <p:sldId id="317" r:id="rId4"/>
    <p:sldId id="324" r:id="rId5"/>
    <p:sldId id="319" r:id="rId6"/>
    <p:sldId id="323" r:id="rId7"/>
    <p:sldId id="326" r:id="rId8"/>
    <p:sldId id="321" r:id="rId9"/>
    <p:sldId id="325" r:id="rId10"/>
    <p:sldId id="334" r:id="rId11"/>
    <p:sldId id="327" r:id="rId12"/>
    <p:sldId id="328" r:id="rId13"/>
    <p:sldId id="268" r:id="rId14"/>
    <p:sldId id="329" r:id="rId15"/>
    <p:sldId id="333" r:id="rId16"/>
    <p:sldId id="331" r:id="rId17"/>
    <p:sldId id="332" r:id="rId18"/>
    <p:sldId id="330" r:id="rId19"/>
  </p:sldIdLst>
  <p:sldSz cx="9144000" cy="6858000" type="letter"/>
  <p:notesSz cx="32918400" cy="5120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101600" indent="3556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204788" indent="709613"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306388" indent="1065213"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409575" indent="1419225"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FF"/>
    <a:srgbClr val="000000"/>
    <a:srgbClr val="EAE9CC"/>
    <a:srgbClr val="99CCFF"/>
    <a:srgbClr val="FFFF00"/>
    <a:srgbClr val="ECEBFF"/>
    <a:srgbClr val="F1EFFB"/>
    <a:srgbClr val="FD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43" autoAdjust="0"/>
    <p:restoredTop sz="99703" autoAdjust="0"/>
  </p:normalViewPr>
  <p:slideViewPr>
    <p:cSldViewPr snapToGrid="0">
      <p:cViewPr varScale="1">
        <p:scale>
          <a:sx n="91" d="100"/>
          <a:sy n="91" d="100"/>
        </p:scale>
        <p:origin x="-120" y="-750"/>
      </p:cViewPr>
      <p:guideLst>
        <p:guide orient="horz" pos="149"/>
        <p:guide orient="horz" pos="4090"/>
        <p:guide orient="horz" pos="777"/>
        <p:guide orient="horz" pos="444"/>
        <p:guide pos="1328"/>
        <p:guide pos="1502"/>
        <p:guide pos="2734"/>
        <p:guide pos="4381"/>
        <p:guide pos="206"/>
        <p:guide pos="2916"/>
        <p:guide pos="4208"/>
        <p:guide pos="551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265275" cy="25606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8646775" y="0"/>
            <a:ext cx="14263688" cy="2560638"/>
          </a:xfrm>
          <a:prstGeom prst="rect">
            <a:avLst/>
          </a:prstGeom>
        </p:spPr>
        <p:txBody>
          <a:bodyPr vert="horz" lIns="91440" tIns="45720" rIns="91440" bIns="45720" rtlCol="0"/>
          <a:lstStyle>
            <a:lvl1pPr algn="r">
              <a:defRPr sz="1200"/>
            </a:lvl1pPr>
          </a:lstStyle>
          <a:p>
            <a:fld id="{89D7EDA8-A995-4ED1-B8A4-ECA3B0779C9C}" type="datetimeFigureOut">
              <a:rPr lang="en-US" smtClean="0"/>
              <a:t>2/9/2016</a:t>
            </a:fld>
            <a:endParaRPr lang="en-US"/>
          </a:p>
        </p:txBody>
      </p:sp>
      <p:sp>
        <p:nvSpPr>
          <p:cNvPr id="4" name="Slide Image Placeholder 3"/>
          <p:cNvSpPr>
            <a:spLocks noGrp="1" noRot="1" noChangeAspect="1"/>
          </p:cNvSpPr>
          <p:nvPr>
            <p:ph type="sldImg" idx="2"/>
          </p:nvPr>
        </p:nvSpPr>
        <p:spPr>
          <a:xfrm>
            <a:off x="3657600" y="3840163"/>
            <a:ext cx="25603200" cy="192024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3292475" y="24323675"/>
            <a:ext cx="26333450" cy="230425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8637825"/>
            <a:ext cx="14265275" cy="25590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8646775" y="48637825"/>
            <a:ext cx="14263688" cy="2559050"/>
          </a:xfrm>
          <a:prstGeom prst="rect">
            <a:avLst/>
          </a:prstGeom>
        </p:spPr>
        <p:txBody>
          <a:bodyPr vert="horz" lIns="91440" tIns="45720" rIns="91440" bIns="45720" rtlCol="0" anchor="b"/>
          <a:lstStyle>
            <a:lvl1pPr algn="r">
              <a:defRPr sz="1200"/>
            </a:lvl1pPr>
          </a:lstStyle>
          <a:p>
            <a:fld id="{F9547E3A-F141-4DDC-BB50-1AC1A6536A3E}" type="slidenum">
              <a:rPr lang="en-US" smtClean="0"/>
              <a:t>‹#›</a:t>
            </a:fld>
            <a:endParaRPr lang="en-US"/>
          </a:p>
        </p:txBody>
      </p:sp>
    </p:spTree>
    <p:extLst>
      <p:ext uri="{BB962C8B-B14F-4D97-AF65-F5344CB8AC3E}">
        <p14:creationId xmlns:p14="http://schemas.microsoft.com/office/powerpoint/2010/main" val="1342560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3</a:t>
            </a:fld>
            <a:endParaRPr lang="en-US"/>
          </a:p>
        </p:txBody>
      </p:sp>
    </p:spTree>
    <p:extLst>
      <p:ext uri="{BB962C8B-B14F-4D97-AF65-F5344CB8AC3E}">
        <p14:creationId xmlns:p14="http://schemas.microsoft.com/office/powerpoint/2010/main" val="1032801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547E3A-F141-4DDC-BB50-1AC1A6536A3E}" type="slidenum">
              <a:rPr lang="en-US" smtClean="0"/>
              <a:t>13</a:t>
            </a:fld>
            <a:endParaRPr lang="en-US"/>
          </a:p>
        </p:txBody>
      </p:sp>
    </p:spTree>
    <p:extLst>
      <p:ext uri="{BB962C8B-B14F-4D97-AF65-F5344CB8AC3E}">
        <p14:creationId xmlns:p14="http://schemas.microsoft.com/office/powerpoint/2010/main" val="2893255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Blank">
    <p:spTree>
      <p:nvGrpSpPr>
        <p:cNvPr id="1" name=""/>
        <p:cNvGrpSpPr/>
        <p:nvPr/>
      </p:nvGrpSpPr>
      <p:grpSpPr>
        <a:xfrm>
          <a:off x="0" y="0"/>
          <a:ext cx="0" cy="0"/>
          <a:chOff x="0" y="0"/>
          <a:chExt cx="0" cy="0"/>
        </a:xfrm>
      </p:grpSpPr>
      <p:sp>
        <p:nvSpPr>
          <p:cNvPr id="6" name="Title 1"/>
          <p:cNvSpPr>
            <a:spLocks noGrp="1"/>
          </p:cNvSpPr>
          <p:nvPr>
            <p:ph type="title"/>
          </p:nvPr>
        </p:nvSpPr>
        <p:spPr>
          <a:xfrm>
            <a:off x="457200" y="228600"/>
            <a:ext cx="5897880" cy="1173480"/>
          </a:xfrm>
          <a:noFill/>
          <a:ln>
            <a:solidFill>
              <a:schemeClr val="accent3">
                <a:lumMod val="75000"/>
              </a:schemeClr>
            </a:solidFill>
          </a:ln>
        </p:spPr>
        <p:txBody>
          <a:bodyPr wrap="square" anchor="b"/>
          <a:lstStyle>
            <a:lvl1pPr algn="l">
              <a:buNone/>
              <a:defRPr lang="en-US" sz="3600" baseline="0" smtClean="0">
                <a:solidFill>
                  <a:schemeClr val="tx2">
                    <a:lumMod val="60000"/>
                    <a:lumOff val="40000"/>
                  </a:schemeClr>
                </a:solidFill>
              </a:defRPr>
            </a:lvl1pPr>
            <a:extLst/>
          </a:lstStyle>
          <a:p>
            <a:r>
              <a:rPr kumimoji="0" lang="en-US" dirty="0" smtClean="0"/>
              <a:t>Click to edit Master title style</a:t>
            </a:r>
            <a:endParaRPr kumimoji="0" lang="en-US" dirty="0"/>
          </a:p>
        </p:txBody>
      </p:sp>
      <p:sp>
        <p:nvSpPr>
          <p:cNvPr id="7"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dirty="0" smtClean="0"/>
              <a:t>Click to edit Master text styles</a:t>
            </a:r>
          </a:p>
        </p:txBody>
      </p:sp>
      <p:sp>
        <p:nvSpPr>
          <p:cNvPr id="8" name="Content Placeholder 3"/>
          <p:cNvSpPr>
            <a:spLocks noGrp="1"/>
          </p:cNvSpPr>
          <p:nvPr>
            <p:ph sz="half" idx="1"/>
          </p:nvPr>
        </p:nvSpPr>
        <p:spPr>
          <a:xfrm>
            <a:off x="457200" y="2133600"/>
            <a:ext cx="7239000" cy="4371752"/>
          </a:xfrm>
        </p:spPr>
        <p:txBody>
          <a:bodyPr/>
          <a:lstStyle>
            <a:lvl1pPr>
              <a:defRPr sz="2400" baseline="0">
                <a:solidFill>
                  <a:schemeClr val="tx2">
                    <a:lumMod val="75000"/>
                  </a:schemeClr>
                </a:solidFill>
              </a:defRPr>
            </a:lvl1pPr>
            <a:lvl2pPr>
              <a:defRPr sz="2200" baseline="0"/>
            </a:lvl2pPr>
            <a:lvl3pPr>
              <a:defRPr sz="2000" baseline="0"/>
            </a:lvl3pPr>
            <a:lvl4pPr>
              <a:defRPr sz="1800" baseline="0"/>
            </a:lvl4pPr>
            <a:lvl5pPr>
              <a:defRPr sz="20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6" name="Title 1"/>
          <p:cNvSpPr>
            <a:spLocks noGrp="1"/>
          </p:cNvSpPr>
          <p:nvPr>
            <p:ph type="title"/>
          </p:nvPr>
        </p:nvSpPr>
        <p:spPr>
          <a:xfrm>
            <a:off x="1129229" y="1002532"/>
            <a:ext cx="6880034" cy="774119"/>
          </a:xfrm>
          <a:noFill/>
          <a:ln>
            <a:noFill/>
          </a:ln>
        </p:spPr>
        <p:txBody>
          <a:bodyPr wrap="square" anchor="b">
            <a:noAutofit/>
          </a:bodyPr>
          <a:lstStyle>
            <a:lvl1pPr algn="ctr">
              <a:buNone/>
              <a:defRPr lang="en-US" sz="4000" baseline="0" smtClean="0">
                <a:solidFill>
                  <a:srgbClr val="C00000"/>
                </a:solidFill>
                <a:latin typeface="+mn-lt"/>
              </a:defRPr>
            </a:lvl1pPr>
            <a:extLst/>
          </a:lstStyle>
          <a:p>
            <a:r>
              <a:rPr kumimoji="0" lang="en-US" dirty="0" smtClean="0"/>
              <a:t>Click to edit Master title style</a:t>
            </a:r>
            <a:endParaRPr kumimoji="0" lang="en-US" dirty="0"/>
          </a:p>
        </p:txBody>
      </p:sp>
      <p:sp>
        <p:nvSpPr>
          <p:cNvPr id="8" name="Content Placeholder 3"/>
          <p:cNvSpPr>
            <a:spLocks noGrp="1"/>
          </p:cNvSpPr>
          <p:nvPr>
            <p:ph sz="half" idx="1"/>
          </p:nvPr>
        </p:nvSpPr>
        <p:spPr>
          <a:xfrm>
            <a:off x="1134737" y="1891228"/>
            <a:ext cx="6874526" cy="3727374"/>
          </a:xfrm>
        </p:spPr>
        <p:txBody>
          <a:bodyPr/>
          <a:lstStyle>
            <a:lvl1pPr>
              <a:defRPr sz="2800" baseline="0">
                <a:solidFill>
                  <a:schemeClr val="tx2">
                    <a:lumMod val="75000"/>
                  </a:schemeClr>
                </a:solidFill>
              </a:defRPr>
            </a:lvl1pPr>
            <a:lvl2pPr marL="738188" indent="-273050">
              <a:defRPr sz="2400" baseline="0"/>
            </a:lvl2pPr>
            <a:lvl3pPr marL="1146175" indent="-228600">
              <a:defRPr sz="2400" baseline="0"/>
            </a:lvl3pPr>
            <a:lvl4pPr marL="1598613" indent="-228600">
              <a:defRPr sz="2400" baseline="0"/>
            </a:lvl4pPr>
            <a:lvl5pPr marL="2063750" indent="-228600">
              <a:defRPr sz="2400"/>
            </a:lvl5pPr>
            <a:extLs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1" name="Slide Number Placeholder 6"/>
          <p:cNvSpPr>
            <a:spLocks noGrp="1"/>
          </p:cNvSpPr>
          <p:nvPr>
            <p:ph type="sldNum" sz="quarter" idx="12"/>
          </p:nvPr>
        </p:nvSpPr>
        <p:spPr>
          <a:xfrm>
            <a:off x="8385090" y="6556248"/>
            <a:ext cx="588336" cy="228600"/>
          </a:xfrm>
        </p:spPr>
        <p:txBody>
          <a:bodyPr/>
          <a:lstStyle>
            <a:lvl1pPr>
              <a:defRPr baseline="0">
                <a:solidFill>
                  <a:schemeClr val="bg1"/>
                </a:solidFill>
              </a:defRPr>
            </a:lvl1pPr>
            <a:extLst/>
          </a:lstStyle>
          <a:p>
            <a:fld id="{8D23C714-7B79-4FEE-AD87-87B938001C67}" type="slidenum">
              <a:rPr lang="en-US" smtClean="0"/>
              <a:pPr/>
              <a:t>‹#›</a:t>
            </a:fld>
            <a:endParaRPr lang="en-US" dirty="0"/>
          </a:p>
        </p:txBody>
      </p:sp>
    </p:spTree>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23C714-7B79-4FEE-AD87-87B938001C67}"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sh/>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23C714-7B79-4FEE-AD87-87B938001C67}"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sh/>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23C714-7B79-4FEE-AD87-87B938001C67}" type="slidenum">
              <a:rPr lang="en-US" smtClean="0"/>
              <a:t>‹#›</a:t>
            </a:fld>
            <a:endParaRPr lang="en-US"/>
          </a:p>
        </p:txBody>
      </p:sp>
    </p:spTree>
  </p:cSld>
  <p:clrMapOvr>
    <a:masterClrMapping/>
  </p:clrMapOvr>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8D33402-B192-47F1-9B78-F18FF4897BEB}" type="datetimeFigureOut">
              <a:rPr lang="en-US" smtClean="0"/>
              <a:t>2/9/2016</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pPr algn="l"/>
            <a:endParaRPr lang="en-US" dirty="0"/>
          </a:p>
        </p:txBody>
      </p:sp>
      <p:sp>
        <p:nvSpPr>
          <p:cNvPr id="7" name="Slide Number Placeholder 6"/>
          <p:cNvSpPr>
            <a:spLocks noGrp="1"/>
          </p:cNvSpPr>
          <p:nvPr>
            <p:ph type="sldNum" sz="quarter" idx="12"/>
          </p:nvPr>
        </p:nvSpPr>
        <p:spPr>
          <a:xfrm rot="60000">
            <a:off x="7557313" y="5896961"/>
            <a:ext cx="554023" cy="365125"/>
          </a:xfrm>
        </p:spPr>
        <p:txBody>
          <a:bodyPr/>
          <a:lstStyle/>
          <a:p>
            <a:fld id="{8D23C714-7B79-4FEE-AD87-87B938001C67}" type="slidenum">
              <a:rPr lang="en-US" smtClean="0"/>
              <a:pPr/>
              <a:t>‹#›</a:t>
            </a:fld>
            <a:endParaRPr lang="en-US" dirty="0"/>
          </a:p>
        </p:txBody>
      </p:sp>
    </p:spTree>
  </p:cSld>
  <p:clrMapOvr>
    <a:masterClrMapping/>
  </p:clrMapOvr>
  <p:transition spd="slow">
    <p:push/>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8D23C714-7B79-4FEE-AD87-87B938001C67}" type="slidenum">
              <a:rPr lang="en-US" smtClean="0"/>
              <a:t>‹#›</a:t>
            </a:fld>
            <a:endParaRPr lang="en-US"/>
          </a:p>
        </p:txBody>
      </p:sp>
    </p:spTree>
  </p:cSld>
  <p:clrMapOvr>
    <a:masterClrMapping/>
  </p:clrMapOvr>
  <p:transition spd="slow">
    <p:push/>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7"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8"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8"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8D23C714-7B79-4FEE-AD87-87B938001C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458" r:id="rId1"/>
    <p:sldLayoutId id="2147484459" r:id="rId2"/>
    <p:sldLayoutId id="2147484460" r:id="rId3"/>
    <p:sldLayoutId id="2147484461" r:id="rId4"/>
    <p:sldLayoutId id="2147484462" r:id="rId5"/>
    <p:sldLayoutId id="2147484463" r:id="rId6"/>
    <p:sldLayoutId id="2147484464" r:id="rId7"/>
    <p:sldLayoutId id="2147484465" r:id="rId8"/>
    <p:sldLayoutId id="2147484466" r:id="rId9"/>
    <p:sldLayoutId id="2147484467" r:id="rId10"/>
    <p:sldLayoutId id="2147484468" r:id="rId11"/>
    <p:sldLayoutId id="2147484470" r:id="rId12"/>
    <p:sldLayoutId id="2147484471" r:id="rId13"/>
    <p:sldLayoutId id="2147484473" r:id="rId14"/>
    <p:sldLayoutId id="2147484475" r:id="rId15"/>
  </p:sldLayoutIdLst>
  <p:transition spd="slow">
    <p:push/>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rgbClr val="C00000"/>
          </a:solidFill>
          <a:latin typeface="+mn-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3545" y="1552573"/>
            <a:ext cx="2451316" cy="2468880"/>
          </a:xfrm>
          <a:prstGeom prst="rect">
            <a:avLst/>
          </a:prstGeom>
        </p:spPr>
      </p:pic>
      <p:sp>
        <p:nvSpPr>
          <p:cNvPr id="5" name="Subtitle 2"/>
          <p:cNvSpPr txBox="1">
            <a:spLocks/>
          </p:cNvSpPr>
          <p:nvPr/>
        </p:nvSpPr>
        <p:spPr>
          <a:xfrm>
            <a:off x="1079859" y="4357547"/>
            <a:ext cx="7010400" cy="1752600"/>
          </a:xfrm>
          <a:prstGeom prst="rect">
            <a:avLst/>
          </a:prstGeom>
        </p:spPr>
        <p:txBody>
          <a:bodyPr vert="horz" lIns="91440" tIns="45720" rIns="91440" bIns="45720" rtlCol="0" anchor="t">
            <a:normAutofit/>
          </a:bodyPr>
          <a:lst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a:lstStyle>
          <a:p>
            <a:pPr marL="0" indent="0" algn="ctr" fontAlgn="auto">
              <a:spcAft>
                <a:spcPts val="0"/>
              </a:spcAft>
              <a:buNone/>
            </a:pPr>
            <a:r>
              <a:rPr lang="en-US" sz="2200" dirty="0" smtClean="0"/>
              <a:t>Sandra E. Rodriguez-Cruz, Ph.D., ABC-F</a:t>
            </a:r>
          </a:p>
          <a:p>
            <a:pPr marL="0" indent="0" algn="ctr" fontAlgn="auto">
              <a:spcAft>
                <a:spcPts val="0"/>
              </a:spcAft>
              <a:buNone/>
            </a:pPr>
            <a:r>
              <a:rPr lang="en-US" sz="2200" dirty="0" smtClean="0"/>
              <a:t>SWGDRUG Secretariat</a:t>
            </a:r>
          </a:p>
          <a:p>
            <a:pPr marL="0" indent="0" algn="ctr" fontAlgn="auto">
              <a:spcAft>
                <a:spcPts val="0"/>
              </a:spcAft>
              <a:buNone/>
            </a:pPr>
            <a:r>
              <a:rPr lang="en-US" sz="2200" dirty="0" smtClean="0"/>
              <a:t>AAFS – Feb 26, 2016</a:t>
            </a:r>
            <a:endParaRPr lang="en-US" sz="2200" dirty="0"/>
          </a:p>
        </p:txBody>
      </p:sp>
    </p:spTree>
    <p:extLst>
      <p:ext uri="{BB962C8B-B14F-4D97-AF65-F5344CB8AC3E}">
        <p14:creationId xmlns:p14="http://schemas.microsoft.com/office/powerpoint/2010/main" val="930162382"/>
      </p:ext>
    </p:extLst>
  </p:cSld>
  <p:clrMapOvr>
    <a:masterClrMapping/>
  </p:clrMapOvr>
  <p:transition spd="slow">
    <p:pu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171" y="1002532"/>
            <a:ext cx="7271658" cy="774119"/>
          </a:xfrm>
        </p:spPr>
        <p:txBody>
          <a:bodyPr/>
          <a:lstStyle/>
          <a:p>
            <a:r>
              <a:rPr lang="en-US" sz="3600" dirty="0" smtClean="0"/>
              <a:t>SWGDRUG Recommendations</a:t>
            </a:r>
            <a:endParaRPr lang="en-US" sz="3600" dirty="0"/>
          </a:p>
        </p:txBody>
      </p:sp>
      <p:sp>
        <p:nvSpPr>
          <p:cNvPr id="3" name="Content Placeholder 2"/>
          <p:cNvSpPr>
            <a:spLocks noGrp="1"/>
          </p:cNvSpPr>
          <p:nvPr>
            <p:ph sz="half" idx="1"/>
          </p:nvPr>
        </p:nvSpPr>
        <p:spPr>
          <a:xfrm>
            <a:off x="1357757" y="1891228"/>
            <a:ext cx="6481543" cy="3727374"/>
          </a:xfrm>
        </p:spPr>
        <p:txBody>
          <a:bodyPr>
            <a:normAutofit/>
          </a:bodyPr>
          <a:lstStyle/>
          <a:p>
            <a:r>
              <a:rPr lang="en-US" dirty="0" smtClean="0">
                <a:solidFill>
                  <a:srgbClr val="0066FF"/>
                </a:solidFill>
              </a:rPr>
              <a:t>Part IIIB – Drug Identification</a:t>
            </a:r>
          </a:p>
          <a:p>
            <a:pPr marL="569913" lvl="1"/>
            <a:r>
              <a:rPr lang="en-US" dirty="0" smtClean="0"/>
              <a:t>Categorization of analytical techniques</a:t>
            </a:r>
          </a:p>
          <a:p>
            <a:pPr marL="569913" lvl="1"/>
            <a:r>
              <a:rPr lang="en-US" dirty="0" smtClean="0"/>
              <a:t>Consideration of new technologies</a:t>
            </a:r>
          </a:p>
          <a:p>
            <a:pPr marL="569913" lvl="1"/>
            <a:r>
              <a:rPr lang="en-US" dirty="0" smtClean="0"/>
              <a:t>No changes to categories, but further guidance</a:t>
            </a:r>
          </a:p>
          <a:p>
            <a:pPr marL="569913" lvl="1"/>
            <a:r>
              <a:rPr lang="en-US" dirty="0" smtClean="0"/>
              <a:t>Address different operation modes and variations within a technique</a:t>
            </a:r>
          </a:p>
          <a:p>
            <a:pPr marL="569913" lvl="1"/>
            <a:r>
              <a:rPr lang="en-US" dirty="0" smtClean="0"/>
              <a:t>How their categorization can be affected</a:t>
            </a:r>
          </a:p>
        </p:txBody>
      </p:sp>
      <p:sp>
        <p:nvSpPr>
          <p:cNvPr id="4" name="Slide Number Placeholder 3"/>
          <p:cNvSpPr>
            <a:spLocks noGrp="1"/>
          </p:cNvSpPr>
          <p:nvPr>
            <p:ph type="sldNum" sz="quarter" idx="12"/>
          </p:nvPr>
        </p:nvSpPr>
        <p:spPr/>
        <p:txBody>
          <a:bodyPr/>
          <a:lstStyle/>
          <a:p>
            <a:fld id="{8D23C714-7B79-4FEE-AD87-87B938001C67}" type="slidenum">
              <a:rPr lang="en-US" smtClean="0"/>
              <a:pPr/>
              <a:t>10</a:t>
            </a:fld>
            <a:endParaRPr lang="en-US" dirty="0"/>
          </a:p>
        </p:txBody>
      </p:sp>
    </p:spTree>
    <p:extLst>
      <p:ext uri="{BB962C8B-B14F-4D97-AF65-F5344CB8AC3E}">
        <p14:creationId xmlns:p14="http://schemas.microsoft.com/office/powerpoint/2010/main" val="1620462672"/>
      </p:ext>
    </p:extLst>
  </p:cSld>
  <p:clrMapOvr>
    <a:masterClrMapping/>
  </p:clrMapOvr>
  <p:transition spd="slow">
    <p:pu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171" y="1002532"/>
            <a:ext cx="7271658" cy="774119"/>
          </a:xfrm>
        </p:spPr>
        <p:txBody>
          <a:bodyPr/>
          <a:lstStyle/>
          <a:p>
            <a:r>
              <a:rPr lang="en-US" sz="3600" dirty="0" smtClean="0"/>
              <a:t>SWGDRUG Recommendations</a:t>
            </a:r>
            <a:endParaRPr lang="en-US" sz="3600" dirty="0"/>
          </a:p>
        </p:txBody>
      </p:sp>
      <p:sp>
        <p:nvSpPr>
          <p:cNvPr id="3" name="Content Placeholder 2"/>
          <p:cNvSpPr>
            <a:spLocks noGrp="1"/>
          </p:cNvSpPr>
          <p:nvPr>
            <p:ph sz="half" idx="1"/>
          </p:nvPr>
        </p:nvSpPr>
        <p:spPr>
          <a:xfrm>
            <a:off x="978622" y="1891227"/>
            <a:ext cx="7317885" cy="4152733"/>
          </a:xfrm>
        </p:spPr>
        <p:txBody>
          <a:bodyPr>
            <a:noAutofit/>
          </a:bodyPr>
          <a:lstStyle/>
          <a:p>
            <a:r>
              <a:rPr lang="en-US" dirty="0" smtClean="0">
                <a:solidFill>
                  <a:srgbClr val="0066FF"/>
                </a:solidFill>
              </a:rPr>
              <a:t>Part IVB – Validation of Analytical Methods</a:t>
            </a:r>
          </a:p>
          <a:p>
            <a:pPr lvl="1"/>
            <a:r>
              <a:rPr lang="en-US" dirty="0" smtClean="0"/>
              <a:t>Clarification on performance characteristics that should be evaluated when validating a qualitative method</a:t>
            </a:r>
          </a:p>
          <a:p>
            <a:pPr lvl="1"/>
            <a:r>
              <a:rPr lang="en-US" dirty="0"/>
              <a:t>R</a:t>
            </a:r>
            <a:r>
              <a:rPr lang="en-US" dirty="0" smtClean="0"/>
              <a:t>epeatability, accuracy, LOD, etc.</a:t>
            </a:r>
          </a:p>
          <a:p>
            <a:pPr lvl="1"/>
            <a:r>
              <a:rPr lang="en-US" dirty="0" smtClean="0"/>
              <a:t>Documentation needed for validation</a:t>
            </a:r>
          </a:p>
          <a:p>
            <a:pPr lvl="1"/>
            <a:r>
              <a:rPr lang="en-US" dirty="0" smtClean="0"/>
              <a:t>Examples (supplemental document):</a:t>
            </a:r>
          </a:p>
          <a:p>
            <a:pPr lvl="2"/>
            <a:r>
              <a:rPr lang="en-US" dirty="0" smtClean="0"/>
              <a:t>GC-MS drug screen</a:t>
            </a:r>
          </a:p>
          <a:p>
            <a:pPr lvl="2"/>
            <a:r>
              <a:rPr lang="en-US" dirty="0" smtClean="0"/>
              <a:t>Color test</a:t>
            </a:r>
          </a:p>
          <a:p>
            <a:pPr lvl="1"/>
            <a:endParaRPr lang="en-US" dirty="0">
              <a:solidFill>
                <a:srgbClr val="0066FF"/>
              </a:solidFill>
            </a:endParaRPr>
          </a:p>
        </p:txBody>
      </p:sp>
      <p:sp>
        <p:nvSpPr>
          <p:cNvPr id="4" name="Slide Number Placeholder 3"/>
          <p:cNvSpPr>
            <a:spLocks noGrp="1"/>
          </p:cNvSpPr>
          <p:nvPr>
            <p:ph type="sldNum" sz="quarter" idx="12"/>
          </p:nvPr>
        </p:nvSpPr>
        <p:spPr/>
        <p:txBody>
          <a:bodyPr/>
          <a:lstStyle/>
          <a:p>
            <a:fld id="{8D23C714-7B79-4FEE-AD87-87B938001C67}" type="slidenum">
              <a:rPr lang="en-US" smtClean="0"/>
              <a:pPr/>
              <a:t>11</a:t>
            </a:fld>
            <a:endParaRPr lang="en-US" dirty="0"/>
          </a:p>
        </p:txBody>
      </p:sp>
    </p:spTree>
    <p:extLst>
      <p:ext uri="{BB962C8B-B14F-4D97-AF65-F5344CB8AC3E}">
        <p14:creationId xmlns:p14="http://schemas.microsoft.com/office/powerpoint/2010/main" val="1986292472"/>
      </p:ext>
    </p:extLst>
  </p:cSld>
  <p:clrMapOvr>
    <a:masterClrMapping/>
  </p:clrMapOvr>
  <p:transition spd="slow">
    <p:push/>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171" y="1002532"/>
            <a:ext cx="7271658" cy="774119"/>
          </a:xfrm>
        </p:spPr>
        <p:txBody>
          <a:bodyPr/>
          <a:lstStyle/>
          <a:p>
            <a:r>
              <a:rPr lang="en-US" sz="3800" dirty="0" smtClean="0"/>
              <a:t>Supplemental Document SD-6</a:t>
            </a:r>
            <a:endParaRPr lang="en-US" sz="3800" dirty="0"/>
          </a:p>
        </p:txBody>
      </p:sp>
      <p:sp>
        <p:nvSpPr>
          <p:cNvPr id="3" name="Content Placeholder 2"/>
          <p:cNvSpPr>
            <a:spLocks noGrp="1"/>
          </p:cNvSpPr>
          <p:nvPr>
            <p:ph sz="half" idx="1"/>
          </p:nvPr>
        </p:nvSpPr>
        <p:spPr>
          <a:xfrm>
            <a:off x="1067830" y="1902378"/>
            <a:ext cx="7094861" cy="4152733"/>
          </a:xfrm>
        </p:spPr>
        <p:txBody>
          <a:bodyPr>
            <a:noAutofit/>
          </a:bodyPr>
          <a:lstStyle/>
          <a:p>
            <a:r>
              <a:rPr lang="en-US" dirty="0" smtClean="0">
                <a:solidFill>
                  <a:srgbClr val="0066FF"/>
                </a:solidFill>
              </a:rPr>
              <a:t>Measurement </a:t>
            </a:r>
            <a:r>
              <a:rPr lang="en-US" dirty="0">
                <a:solidFill>
                  <a:srgbClr val="0066FF"/>
                </a:solidFill>
              </a:rPr>
              <a:t>U</a:t>
            </a:r>
            <a:r>
              <a:rPr lang="en-US" dirty="0" smtClean="0">
                <a:solidFill>
                  <a:srgbClr val="0066FF"/>
                </a:solidFill>
              </a:rPr>
              <a:t>ncertainty for Net Weight or Unit Count Extrapolation</a:t>
            </a:r>
          </a:p>
          <a:p>
            <a:pPr lvl="1"/>
            <a:r>
              <a:rPr lang="en-US" dirty="0" smtClean="0"/>
              <a:t>Three (3) scenarios</a:t>
            </a:r>
          </a:p>
          <a:p>
            <a:pPr marL="1084263" lvl="4" indent="-341313" defTabSz="912813">
              <a:spcBef>
                <a:spcPts val="1200"/>
              </a:spcBef>
              <a:buFont typeface="+mj-lt"/>
              <a:buAutoNum type="arabicPeriod"/>
            </a:pPr>
            <a:r>
              <a:rPr lang="en-US" sz="2200" dirty="0">
                <a:cs typeface="Arial" charset="0"/>
              </a:rPr>
              <a:t>NW extrapolation based on non-statistical sampling of </a:t>
            </a:r>
            <a:r>
              <a:rPr lang="en-US" sz="2200" dirty="0" smtClean="0">
                <a:cs typeface="Arial" charset="0"/>
              </a:rPr>
              <a:t>population</a:t>
            </a:r>
          </a:p>
          <a:p>
            <a:pPr marL="1084263" lvl="4" indent="-341313" defTabSz="912813">
              <a:spcBef>
                <a:spcPts val="1200"/>
              </a:spcBef>
              <a:buFont typeface="+mj-lt"/>
              <a:buAutoNum type="arabicPeriod"/>
            </a:pPr>
            <a:r>
              <a:rPr lang="en-US" sz="2200" dirty="0">
                <a:cs typeface="Arial" charset="0"/>
              </a:rPr>
              <a:t>NW extrapolation based on hypergeometric sampling of  </a:t>
            </a:r>
            <a:r>
              <a:rPr lang="en-US" sz="2200" dirty="0" smtClean="0">
                <a:cs typeface="Arial" charset="0"/>
              </a:rPr>
              <a:t>population</a:t>
            </a:r>
            <a:endParaRPr lang="en-US" sz="2200" dirty="0">
              <a:cs typeface="Arial" charset="0"/>
            </a:endParaRPr>
          </a:p>
          <a:p>
            <a:pPr marL="1084263" lvl="4" indent="-341313" defTabSz="912813">
              <a:spcBef>
                <a:spcPts val="1200"/>
              </a:spcBef>
              <a:buFont typeface="+mj-lt"/>
              <a:buAutoNum type="arabicPeriod"/>
            </a:pPr>
            <a:r>
              <a:rPr lang="en-US" sz="2200" dirty="0">
                <a:cs typeface="Arial" charset="0"/>
              </a:rPr>
              <a:t>Unit count extrapolation based on non-statistical sampling (direct NW</a:t>
            </a:r>
            <a:r>
              <a:rPr lang="en-US" sz="2200" dirty="0" smtClean="0">
                <a:cs typeface="Arial" charset="0"/>
              </a:rPr>
              <a:t>)</a:t>
            </a:r>
            <a:endParaRPr lang="en-US" sz="2200" dirty="0">
              <a:cs typeface="Arial" charset="0"/>
            </a:endParaRPr>
          </a:p>
        </p:txBody>
      </p:sp>
      <p:sp>
        <p:nvSpPr>
          <p:cNvPr id="4" name="Slide Number Placeholder 3"/>
          <p:cNvSpPr>
            <a:spLocks noGrp="1"/>
          </p:cNvSpPr>
          <p:nvPr>
            <p:ph type="sldNum" sz="quarter" idx="12"/>
          </p:nvPr>
        </p:nvSpPr>
        <p:spPr/>
        <p:txBody>
          <a:bodyPr/>
          <a:lstStyle/>
          <a:p>
            <a:fld id="{8D23C714-7B79-4FEE-AD87-87B938001C67}" type="slidenum">
              <a:rPr lang="en-US" smtClean="0"/>
              <a:pPr/>
              <a:t>12</a:t>
            </a:fld>
            <a:endParaRPr lang="en-US" dirty="0"/>
          </a:p>
        </p:txBody>
      </p:sp>
    </p:spTree>
    <p:extLst>
      <p:ext uri="{BB962C8B-B14F-4D97-AF65-F5344CB8AC3E}">
        <p14:creationId xmlns:p14="http://schemas.microsoft.com/office/powerpoint/2010/main" val="754971087"/>
      </p:ext>
    </p:extLst>
  </p:cSld>
  <p:clrMapOvr>
    <a:masterClrMapping/>
  </p:clrMapOvr>
  <p:transition spd="slow">
    <p:pu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29229" y="913324"/>
            <a:ext cx="6880034" cy="774119"/>
          </a:xfrm>
        </p:spPr>
        <p:txBody>
          <a:bodyPr/>
          <a:lstStyle/>
          <a:p>
            <a:r>
              <a:rPr lang="en-US" sz="3600" dirty="0" smtClean="0"/>
              <a:t>SWGDRUG Document Process</a:t>
            </a:r>
            <a:endParaRPr lang="en-US" sz="3600" dirty="0"/>
          </a:p>
        </p:txBody>
      </p:sp>
      <p:sp>
        <p:nvSpPr>
          <p:cNvPr id="9" name="Content Placeholder 8"/>
          <p:cNvSpPr>
            <a:spLocks noGrp="1"/>
          </p:cNvSpPr>
          <p:nvPr>
            <p:ph sz="half" idx="1"/>
          </p:nvPr>
        </p:nvSpPr>
        <p:spPr>
          <a:xfrm>
            <a:off x="1613884" y="1806498"/>
            <a:ext cx="6147365" cy="3877258"/>
          </a:xfrm>
        </p:spPr>
        <p:txBody>
          <a:bodyPr/>
          <a:lstStyle/>
          <a:p>
            <a:r>
              <a:rPr lang="en-US" dirty="0" smtClean="0">
                <a:solidFill>
                  <a:srgbClr val="0066FF"/>
                </a:solidFill>
              </a:rPr>
              <a:t>Development</a:t>
            </a:r>
          </a:p>
          <a:p>
            <a:pPr lvl="1"/>
            <a:r>
              <a:rPr lang="en-US" dirty="0" smtClean="0"/>
              <a:t>Drafted by subcommittees</a:t>
            </a:r>
          </a:p>
          <a:p>
            <a:pPr lvl="1"/>
            <a:r>
              <a:rPr lang="en-US" dirty="0" smtClean="0"/>
              <a:t>Reviewed by core committee</a:t>
            </a:r>
          </a:p>
          <a:p>
            <a:pPr lvl="1"/>
            <a:r>
              <a:rPr lang="en-US" dirty="0" smtClean="0"/>
              <a:t>Public comments (60 days)</a:t>
            </a:r>
          </a:p>
          <a:p>
            <a:pPr lvl="1"/>
            <a:r>
              <a:rPr lang="en-US" dirty="0" smtClean="0"/>
              <a:t>Drafts revised, as needed</a:t>
            </a:r>
          </a:p>
          <a:p>
            <a:pPr lvl="1"/>
            <a:r>
              <a:rPr lang="en-US" dirty="0" smtClean="0"/>
              <a:t>Voted by core committee</a:t>
            </a:r>
          </a:p>
          <a:p>
            <a:r>
              <a:rPr lang="en-US" dirty="0" smtClean="0">
                <a:solidFill>
                  <a:srgbClr val="0066FF"/>
                </a:solidFill>
              </a:rPr>
              <a:t>Dissemination</a:t>
            </a:r>
          </a:p>
          <a:p>
            <a:pPr lvl="1"/>
            <a:r>
              <a:rPr lang="en-US" dirty="0" smtClean="0"/>
              <a:t>www.swgdrug.org</a:t>
            </a:r>
          </a:p>
        </p:txBody>
      </p:sp>
      <p:sp>
        <p:nvSpPr>
          <p:cNvPr id="3" name="Slide Number Placeholder 2"/>
          <p:cNvSpPr>
            <a:spLocks noGrp="1"/>
          </p:cNvSpPr>
          <p:nvPr>
            <p:ph type="sldNum" sz="quarter" idx="12"/>
          </p:nvPr>
        </p:nvSpPr>
        <p:spPr/>
        <p:txBody>
          <a:bodyPr>
            <a:normAutofit fontScale="77500" lnSpcReduction="20000"/>
          </a:bodyPr>
          <a:lstStyle/>
          <a:p>
            <a:fld id="{8D23C714-7B79-4FEE-AD87-87B938001C67}" type="slidenum">
              <a:rPr lang="en-US" smtClean="0"/>
              <a:pPr/>
              <a:t>13</a:t>
            </a:fld>
            <a:endParaRPr lang="en-US" dirty="0"/>
          </a:p>
        </p:txBody>
      </p:sp>
    </p:spTree>
  </p:cSld>
  <p:clrMapOvr>
    <a:masterClrMapping/>
  </p:clrMapOvr>
  <p:transition spd="slow">
    <p:pu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229" y="871900"/>
            <a:ext cx="6880034" cy="774119"/>
          </a:xfrm>
        </p:spPr>
        <p:txBody>
          <a:bodyPr/>
          <a:lstStyle/>
          <a:p>
            <a:r>
              <a:rPr lang="en-US" dirty="0" smtClean="0"/>
              <a:t>Future Directions</a:t>
            </a:r>
            <a:endParaRPr lang="en-US" dirty="0"/>
          </a:p>
        </p:txBody>
      </p:sp>
      <p:sp>
        <p:nvSpPr>
          <p:cNvPr id="3" name="Content Placeholder 2"/>
          <p:cNvSpPr>
            <a:spLocks noGrp="1"/>
          </p:cNvSpPr>
          <p:nvPr>
            <p:ph sz="half" idx="1"/>
          </p:nvPr>
        </p:nvSpPr>
        <p:spPr>
          <a:xfrm>
            <a:off x="1134737" y="1706165"/>
            <a:ext cx="7138406" cy="4433375"/>
          </a:xfrm>
        </p:spPr>
        <p:txBody>
          <a:bodyPr>
            <a:noAutofit/>
          </a:bodyPr>
          <a:lstStyle/>
          <a:p>
            <a:r>
              <a:rPr lang="en-US" sz="2400" dirty="0" smtClean="0">
                <a:solidFill>
                  <a:srgbClr val="0066FF"/>
                </a:solidFill>
              </a:rPr>
              <a:t>SWGDRUG meetings:</a:t>
            </a:r>
          </a:p>
          <a:p>
            <a:pPr lvl="1"/>
            <a:r>
              <a:rPr lang="en-US" dirty="0" smtClean="0"/>
              <a:t>Core committee (national &amp; international)</a:t>
            </a:r>
          </a:p>
          <a:p>
            <a:pPr lvl="1"/>
            <a:r>
              <a:rPr lang="en-US" dirty="0" smtClean="0"/>
              <a:t>DEA – financial support</a:t>
            </a:r>
          </a:p>
          <a:p>
            <a:r>
              <a:rPr lang="en-US" sz="2400" dirty="0" smtClean="0">
                <a:solidFill>
                  <a:srgbClr val="0066FF"/>
                </a:solidFill>
              </a:rPr>
              <a:t>Provide resources:</a:t>
            </a:r>
          </a:p>
          <a:p>
            <a:pPr lvl="1"/>
            <a:r>
              <a:rPr lang="en-US" dirty="0" smtClean="0"/>
              <a:t>Recommendations</a:t>
            </a:r>
          </a:p>
          <a:p>
            <a:pPr lvl="1"/>
            <a:r>
              <a:rPr lang="en-US" dirty="0" smtClean="0"/>
              <a:t>Supplemental documents</a:t>
            </a:r>
          </a:p>
          <a:p>
            <a:pPr lvl="1"/>
            <a:r>
              <a:rPr lang="en-US" dirty="0" smtClean="0"/>
              <a:t>Libraries and monographs</a:t>
            </a:r>
            <a:endParaRPr lang="en-US" dirty="0" smtClean="0">
              <a:solidFill>
                <a:srgbClr val="0066FF"/>
              </a:solidFill>
            </a:endParaRPr>
          </a:p>
          <a:p>
            <a:r>
              <a:rPr lang="en-US" sz="2400" dirty="0">
                <a:solidFill>
                  <a:srgbClr val="0066FF"/>
                </a:solidFill>
              </a:rPr>
              <a:t>S</a:t>
            </a:r>
            <a:r>
              <a:rPr lang="en-US" sz="2400" dirty="0" smtClean="0">
                <a:solidFill>
                  <a:srgbClr val="0066FF"/>
                </a:solidFill>
              </a:rPr>
              <a:t>upport the development of internationally accepted minimum standards for the analysis of seized drugs (OSAC)</a:t>
            </a:r>
          </a:p>
        </p:txBody>
      </p:sp>
      <p:sp>
        <p:nvSpPr>
          <p:cNvPr id="4" name="Slide Number Placeholder 3"/>
          <p:cNvSpPr>
            <a:spLocks noGrp="1"/>
          </p:cNvSpPr>
          <p:nvPr>
            <p:ph type="sldNum" sz="quarter" idx="12"/>
          </p:nvPr>
        </p:nvSpPr>
        <p:spPr/>
        <p:txBody>
          <a:bodyPr/>
          <a:lstStyle/>
          <a:p>
            <a:fld id="{8D23C714-7B79-4FEE-AD87-87B938001C67}" type="slidenum">
              <a:rPr lang="en-US" smtClean="0"/>
              <a:pPr/>
              <a:t>14</a:t>
            </a:fld>
            <a:endParaRPr lang="en-US" dirty="0"/>
          </a:p>
        </p:txBody>
      </p:sp>
    </p:spTree>
    <p:extLst>
      <p:ext uri="{BB962C8B-B14F-4D97-AF65-F5344CB8AC3E}">
        <p14:creationId xmlns:p14="http://schemas.microsoft.com/office/powerpoint/2010/main" val="1865504893"/>
      </p:ext>
    </p:extLst>
  </p:cSld>
  <p:clrMapOvr>
    <a:masterClrMapping/>
  </p:clrMapOvr>
  <p:transition spd="slow">
    <p:push/>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2149468"/>
            <a:ext cx="6814457" cy="3717927"/>
          </a:xfrm>
          <a:prstGeom prst="rect">
            <a:avLst/>
          </a:prstGeom>
        </p:spPr>
      </p:pic>
      <p:sp>
        <p:nvSpPr>
          <p:cNvPr id="7" name="Title 6"/>
          <p:cNvSpPr>
            <a:spLocks noGrp="1"/>
          </p:cNvSpPr>
          <p:nvPr>
            <p:ph type="title"/>
          </p:nvPr>
        </p:nvSpPr>
        <p:spPr/>
        <p:txBody>
          <a:bodyPr/>
          <a:lstStyle/>
          <a:p>
            <a:r>
              <a:rPr lang="en-US" dirty="0" smtClean="0"/>
              <a:t>www.SWGDRUG.org</a:t>
            </a:r>
            <a:endParaRPr lang="en-US" dirty="0"/>
          </a:p>
        </p:txBody>
      </p:sp>
      <p:sp>
        <p:nvSpPr>
          <p:cNvPr id="5" name="Slide Number Placeholder 4"/>
          <p:cNvSpPr>
            <a:spLocks noGrp="1"/>
          </p:cNvSpPr>
          <p:nvPr>
            <p:ph type="sldNum" sz="quarter" idx="12"/>
          </p:nvPr>
        </p:nvSpPr>
        <p:spPr/>
        <p:txBody>
          <a:bodyPr/>
          <a:lstStyle/>
          <a:p>
            <a:fld id="{8D23C714-7B79-4FEE-AD87-87B938001C67}" type="slidenum">
              <a:rPr lang="en-US" smtClean="0"/>
              <a:pPr/>
              <a:t>15</a:t>
            </a:fld>
            <a:endParaRPr lang="en-US" dirty="0"/>
          </a:p>
        </p:txBody>
      </p:sp>
      <p:sp>
        <p:nvSpPr>
          <p:cNvPr id="6" name="AutoShape 2" descr="http://statcounter.com/p740809/summary/yearly-p-axis-bar-2005_2015.png"/>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Content Placeholder 8"/>
          <p:cNvPicPr>
            <a:picLocks noGrp="1" noChangeAspect="1"/>
          </p:cNvPicPr>
          <p:nvPr>
            <p:ph sz="half" idx="1"/>
          </p:nvPr>
        </p:nvPicPr>
        <p:blipFill rotWithShape="1">
          <a:blip r:embed="rId3">
            <a:extLst>
              <a:ext uri="{28A0092B-C50C-407E-A947-70E740481C1C}">
                <a14:useLocalDpi xmlns:a14="http://schemas.microsoft.com/office/drawing/2010/main" val="0"/>
              </a:ext>
            </a:extLst>
          </a:blip>
          <a:srcRect l="80035" t="38843" r="6317" b="47540"/>
          <a:stretch/>
        </p:blipFill>
        <p:spPr>
          <a:xfrm>
            <a:off x="2144617" y="2449285"/>
            <a:ext cx="1741584" cy="574058"/>
          </a:xfrm>
        </p:spPr>
      </p:pic>
    </p:spTree>
    <p:extLst>
      <p:ext uri="{BB962C8B-B14F-4D97-AF65-F5344CB8AC3E}">
        <p14:creationId xmlns:p14="http://schemas.microsoft.com/office/powerpoint/2010/main" val="4115009760"/>
      </p:ext>
    </p:extLst>
  </p:cSld>
  <p:clrMapOvr>
    <a:masterClrMapping/>
  </p:clrMapOvr>
  <p:transition spd="slow">
    <p:push/>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half" idx="1"/>
          </p:nvPr>
        </p:nvSpPr>
        <p:spPr>
          <a:xfrm>
            <a:off x="1298027" y="1869455"/>
            <a:ext cx="6409063" cy="3997943"/>
          </a:xfrm>
        </p:spPr>
        <p:txBody>
          <a:bodyPr>
            <a:noAutofit/>
          </a:bodyPr>
          <a:lstStyle/>
          <a:p>
            <a:r>
              <a:rPr lang="en-US" sz="2200" dirty="0" smtClean="0">
                <a:solidFill>
                  <a:srgbClr val="0066FF"/>
                </a:solidFill>
              </a:rPr>
              <a:t>DEA</a:t>
            </a:r>
            <a:r>
              <a:rPr lang="en-US" sz="2200" dirty="0" smtClean="0">
                <a:solidFill>
                  <a:srgbClr val="0070C0"/>
                </a:solidFill>
              </a:rPr>
              <a:t> </a:t>
            </a:r>
            <a:r>
              <a:rPr lang="en-US" sz="2200" dirty="0">
                <a:solidFill>
                  <a:schemeClr val="tx1"/>
                </a:solidFill>
              </a:rPr>
              <a:t>– Scott R. Oulton </a:t>
            </a:r>
            <a:r>
              <a:rPr lang="en-US" sz="2200" dirty="0">
                <a:solidFill>
                  <a:srgbClr val="0066FF"/>
                </a:solidFill>
              </a:rPr>
              <a:t>(Chair</a:t>
            </a:r>
            <a:r>
              <a:rPr lang="en-US" sz="2200" dirty="0" smtClean="0">
                <a:solidFill>
                  <a:srgbClr val="0066FF"/>
                </a:solidFill>
              </a:rPr>
              <a:t>)</a:t>
            </a:r>
            <a:r>
              <a:rPr lang="en-US" sz="2200" dirty="0" smtClean="0">
                <a:solidFill>
                  <a:srgbClr val="FF0000"/>
                </a:solidFill>
              </a:rPr>
              <a:t>**</a:t>
            </a:r>
          </a:p>
          <a:p>
            <a:r>
              <a:rPr lang="en-US" sz="2200" dirty="0" smtClean="0">
                <a:solidFill>
                  <a:srgbClr val="0066FF"/>
                </a:solidFill>
              </a:rPr>
              <a:t>SAFS</a:t>
            </a:r>
            <a:r>
              <a:rPr lang="en-US" sz="2200" dirty="0" smtClean="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Christian </a:t>
            </a:r>
            <a:r>
              <a:rPr lang="en-US" sz="2200" dirty="0" err="1">
                <a:solidFill>
                  <a:schemeClr val="tx1"/>
                </a:solidFill>
              </a:rPr>
              <a:t>Matchett</a:t>
            </a:r>
            <a:r>
              <a:rPr lang="en-US" sz="2200" dirty="0">
                <a:solidFill>
                  <a:schemeClr val="tx1"/>
                </a:solidFill>
              </a:rPr>
              <a:t> </a:t>
            </a:r>
            <a:r>
              <a:rPr lang="en-US" sz="2200" dirty="0">
                <a:solidFill>
                  <a:srgbClr val="0066FF"/>
                </a:solidFill>
              </a:rPr>
              <a:t>(Vice Chair</a:t>
            </a:r>
            <a:r>
              <a:rPr lang="en-US" sz="2200" dirty="0" smtClean="0">
                <a:solidFill>
                  <a:srgbClr val="0066FF"/>
                </a:solidFill>
              </a:rPr>
              <a:t>)</a:t>
            </a:r>
            <a:r>
              <a:rPr lang="en-US" sz="2200" dirty="0" smtClean="0">
                <a:solidFill>
                  <a:srgbClr val="FF0000"/>
                </a:solidFill>
              </a:rPr>
              <a:t>**</a:t>
            </a:r>
          </a:p>
          <a:p>
            <a:r>
              <a:rPr lang="en-US" sz="2200" dirty="0" smtClean="0">
                <a:solidFill>
                  <a:srgbClr val="0066FF"/>
                </a:solidFill>
              </a:rPr>
              <a:t>DEA</a:t>
            </a:r>
            <a:r>
              <a:rPr lang="en-US" sz="2200" dirty="0" smtClean="0">
                <a:solidFill>
                  <a:srgbClr val="0070C0"/>
                </a:solidFill>
              </a:rPr>
              <a:t> </a:t>
            </a:r>
            <a:r>
              <a:rPr lang="en-US" sz="2200" dirty="0">
                <a:solidFill>
                  <a:srgbClr val="0066FF"/>
                </a:solidFill>
              </a:rPr>
              <a:t>&amp;</a:t>
            </a:r>
            <a:r>
              <a:rPr lang="en-US" sz="2200" dirty="0">
                <a:solidFill>
                  <a:srgbClr val="0070C0"/>
                </a:solidFill>
              </a:rPr>
              <a:t> </a:t>
            </a:r>
            <a:r>
              <a:rPr lang="en-US" sz="2200" dirty="0">
                <a:solidFill>
                  <a:srgbClr val="0066FF"/>
                </a:solidFill>
              </a:rPr>
              <a:t>AAFS</a:t>
            </a:r>
            <a:r>
              <a:rPr lang="en-US" sz="2200" dirty="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Dr. Sandra Rodriguez-Cruz</a:t>
            </a:r>
            <a:r>
              <a:rPr lang="en-US" sz="2200" baseline="30000" dirty="0">
                <a:solidFill>
                  <a:schemeClr val="tx1"/>
                </a:solidFill>
              </a:rPr>
              <a:t>1</a:t>
            </a:r>
            <a:r>
              <a:rPr lang="en-US" sz="2200" dirty="0" smtClean="0">
                <a:solidFill>
                  <a:srgbClr val="FF0000"/>
                </a:solidFill>
              </a:rPr>
              <a:t>**</a:t>
            </a:r>
          </a:p>
          <a:p>
            <a:r>
              <a:rPr lang="en-US" sz="2200" dirty="0">
                <a:solidFill>
                  <a:srgbClr val="0066FF"/>
                </a:solidFill>
              </a:rPr>
              <a:t>MAFS</a:t>
            </a:r>
            <a:r>
              <a:rPr lang="en-US" sz="2200" dirty="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Richard </a:t>
            </a:r>
            <a:r>
              <a:rPr lang="en-US" sz="2200" dirty="0" err="1">
                <a:solidFill>
                  <a:schemeClr val="tx1"/>
                </a:solidFill>
              </a:rPr>
              <a:t>Paulas</a:t>
            </a:r>
            <a:r>
              <a:rPr lang="en-US" sz="2200" dirty="0">
                <a:solidFill>
                  <a:srgbClr val="FF0000"/>
                </a:solidFill>
              </a:rPr>
              <a:t>**</a:t>
            </a:r>
          </a:p>
          <a:p>
            <a:r>
              <a:rPr lang="en-US" sz="2200" dirty="0">
                <a:solidFill>
                  <a:srgbClr val="0066FF"/>
                </a:solidFill>
              </a:rPr>
              <a:t>MAAFS</a:t>
            </a:r>
            <a:r>
              <a:rPr lang="en-US" sz="2200" dirty="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vacancy</a:t>
            </a:r>
          </a:p>
          <a:p>
            <a:r>
              <a:rPr lang="en-US" sz="2200" dirty="0" smtClean="0">
                <a:solidFill>
                  <a:srgbClr val="0066FF"/>
                </a:solidFill>
              </a:rPr>
              <a:t>NEAFS</a:t>
            </a:r>
            <a:r>
              <a:rPr lang="en-US" sz="2200" dirty="0" smtClean="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Tiffany </a:t>
            </a:r>
            <a:r>
              <a:rPr lang="en-US" sz="2200" dirty="0" err="1">
                <a:solidFill>
                  <a:schemeClr val="tx1"/>
                </a:solidFill>
              </a:rPr>
              <a:t>Ribadeneyra</a:t>
            </a:r>
            <a:r>
              <a:rPr lang="en-US" sz="2200" dirty="0" smtClean="0">
                <a:solidFill>
                  <a:srgbClr val="FF0000"/>
                </a:solidFill>
              </a:rPr>
              <a:t>**</a:t>
            </a:r>
          </a:p>
          <a:p>
            <a:r>
              <a:rPr lang="en-US" sz="2200" dirty="0" smtClean="0">
                <a:solidFill>
                  <a:srgbClr val="0066FF"/>
                </a:solidFill>
              </a:rPr>
              <a:t>NWAFS</a:t>
            </a:r>
            <a:r>
              <a:rPr lang="en-US" sz="2200" dirty="0" smtClean="0">
                <a:solidFill>
                  <a:srgbClr val="0070C0"/>
                </a:solidFill>
              </a:rPr>
              <a:t> </a:t>
            </a:r>
            <a:r>
              <a:rPr lang="en-US" sz="2200" dirty="0" smtClean="0">
                <a:solidFill>
                  <a:srgbClr val="0066FF"/>
                </a:solidFill>
              </a:rPr>
              <a:t>&amp;</a:t>
            </a:r>
            <a:r>
              <a:rPr lang="en-US" sz="2200" dirty="0" smtClean="0">
                <a:solidFill>
                  <a:srgbClr val="0070C0"/>
                </a:solidFill>
              </a:rPr>
              <a:t> </a:t>
            </a:r>
            <a:r>
              <a:rPr lang="en-US" sz="2200" dirty="0" smtClean="0">
                <a:solidFill>
                  <a:srgbClr val="0066FF"/>
                </a:solidFill>
              </a:rPr>
              <a:t>CAC</a:t>
            </a:r>
            <a:r>
              <a:rPr lang="en-US" sz="2200" dirty="0" smtClean="0">
                <a:solidFill>
                  <a:srgbClr val="0070C0"/>
                </a:solidFill>
              </a:rPr>
              <a:t> </a:t>
            </a:r>
            <a:r>
              <a:rPr lang="en-US" sz="2200" dirty="0" smtClean="0">
                <a:solidFill>
                  <a:schemeClr val="tx1"/>
                </a:solidFill>
              </a:rPr>
              <a:t>–</a:t>
            </a:r>
            <a:r>
              <a:rPr lang="en-US" sz="2200" dirty="0" smtClean="0">
                <a:solidFill>
                  <a:srgbClr val="0070C0"/>
                </a:solidFill>
              </a:rPr>
              <a:t> </a:t>
            </a:r>
            <a:r>
              <a:rPr lang="en-US" sz="2200" dirty="0">
                <a:solidFill>
                  <a:schemeClr val="tx1"/>
                </a:solidFill>
              </a:rPr>
              <a:t>Sandra Sachs</a:t>
            </a:r>
            <a:r>
              <a:rPr lang="en-US" sz="2200" dirty="0" smtClean="0">
                <a:solidFill>
                  <a:srgbClr val="FF0000"/>
                </a:solidFill>
              </a:rPr>
              <a:t>**</a:t>
            </a:r>
          </a:p>
          <a:p>
            <a:r>
              <a:rPr lang="en-US" sz="2200" dirty="0">
                <a:solidFill>
                  <a:srgbClr val="0066FF"/>
                </a:solidFill>
              </a:rPr>
              <a:t>SWAFS</a:t>
            </a:r>
            <a:r>
              <a:rPr lang="en-US" sz="2200" dirty="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Roger Schneider</a:t>
            </a:r>
          </a:p>
          <a:p>
            <a:r>
              <a:rPr lang="en-US" sz="2200" dirty="0" smtClean="0">
                <a:solidFill>
                  <a:srgbClr val="0066FF"/>
                </a:solidFill>
              </a:rPr>
              <a:t>Educator</a:t>
            </a:r>
            <a:r>
              <a:rPr lang="en-US" sz="2200" dirty="0" smtClean="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cs typeface="Arial" charset="0"/>
              </a:rPr>
              <a:t>Dr. Eric </a:t>
            </a:r>
            <a:r>
              <a:rPr lang="en-US" sz="2200" dirty="0">
                <a:solidFill>
                  <a:schemeClr val="tx1"/>
                </a:solidFill>
              </a:rPr>
              <a:t>Person</a:t>
            </a:r>
            <a:r>
              <a:rPr lang="en-US" sz="2200" dirty="0">
                <a:solidFill>
                  <a:srgbClr val="FF0000"/>
                </a:solidFill>
              </a:rPr>
              <a:t>**</a:t>
            </a:r>
          </a:p>
          <a:p>
            <a:r>
              <a:rPr lang="en-US" sz="2200" dirty="0" smtClean="0">
                <a:solidFill>
                  <a:srgbClr val="0066FF"/>
                </a:solidFill>
              </a:rPr>
              <a:t>FBI</a:t>
            </a:r>
            <a:r>
              <a:rPr lang="en-US" sz="2200" dirty="0" smtClean="0">
                <a:solidFill>
                  <a:srgbClr val="0070C0"/>
                </a:solidFill>
              </a:rPr>
              <a:t> </a:t>
            </a:r>
            <a:r>
              <a:rPr lang="en-US" sz="2200" dirty="0">
                <a:solidFill>
                  <a:schemeClr val="tx1"/>
                </a:solidFill>
              </a:rPr>
              <a:t>–</a:t>
            </a:r>
            <a:r>
              <a:rPr lang="en-US" sz="2200" dirty="0">
                <a:solidFill>
                  <a:srgbClr val="0070C0"/>
                </a:solidFill>
              </a:rPr>
              <a:t> </a:t>
            </a:r>
            <a:r>
              <a:rPr lang="en-US" sz="2200" dirty="0">
                <a:solidFill>
                  <a:schemeClr val="tx1"/>
                </a:solidFill>
              </a:rPr>
              <a:t>Pamela Reynolds</a:t>
            </a:r>
          </a:p>
          <a:p>
            <a:endParaRPr lang="en-US" sz="2200" dirty="0"/>
          </a:p>
          <a:p>
            <a:endParaRPr lang="en-US" sz="2200" dirty="0" smtClean="0">
              <a:solidFill>
                <a:srgbClr val="FF0000"/>
              </a:solidFill>
            </a:endParaRPr>
          </a:p>
        </p:txBody>
      </p:sp>
      <p:sp>
        <p:nvSpPr>
          <p:cNvPr id="5" name="Slide Number Placeholder 4"/>
          <p:cNvSpPr>
            <a:spLocks noGrp="1"/>
          </p:cNvSpPr>
          <p:nvPr>
            <p:ph type="sldNum" sz="quarter" idx="12"/>
          </p:nvPr>
        </p:nvSpPr>
        <p:spPr/>
        <p:txBody>
          <a:bodyPr/>
          <a:lstStyle/>
          <a:p>
            <a:fld id="{8D23C714-7B79-4FEE-AD87-87B938001C67}" type="slidenum">
              <a:rPr lang="en-US" smtClean="0"/>
              <a:pPr/>
              <a:t>16</a:t>
            </a:fld>
            <a:endParaRPr lang="en-US" dirty="0"/>
          </a:p>
        </p:txBody>
      </p:sp>
      <p:sp>
        <p:nvSpPr>
          <p:cNvPr id="2" name="TextBox 1"/>
          <p:cNvSpPr txBox="1"/>
          <p:nvPr/>
        </p:nvSpPr>
        <p:spPr>
          <a:xfrm>
            <a:off x="6905296" y="5559973"/>
            <a:ext cx="1075166" cy="307777"/>
          </a:xfrm>
          <a:prstGeom prst="rect">
            <a:avLst/>
          </a:prstGeom>
          <a:noFill/>
        </p:spPr>
        <p:txBody>
          <a:bodyPr wrap="none" rtlCol="0">
            <a:spAutoFit/>
          </a:bodyPr>
          <a:lstStyle/>
          <a:p>
            <a:r>
              <a:rPr lang="en-US" sz="1400" baseline="30000" dirty="0" smtClean="0">
                <a:latin typeface="+mn-lt"/>
              </a:rPr>
              <a:t>1</a:t>
            </a:r>
            <a:r>
              <a:rPr lang="en-US" sz="1400" dirty="0" smtClean="0">
                <a:latin typeface="+mn-lt"/>
              </a:rPr>
              <a:t>non-voting</a:t>
            </a:r>
            <a:endParaRPr lang="en-US" sz="1400" dirty="0">
              <a:latin typeface="+mn-lt"/>
            </a:endParaRPr>
          </a:p>
        </p:txBody>
      </p:sp>
    </p:spTree>
    <p:extLst>
      <p:ext uri="{BB962C8B-B14F-4D97-AF65-F5344CB8AC3E}">
        <p14:creationId xmlns:p14="http://schemas.microsoft.com/office/powerpoint/2010/main" val="1981879724"/>
      </p:ext>
    </p:extLst>
  </p:cSld>
  <p:clrMapOvr>
    <a:masterClrMapping/>
  </p:clrMapOvr>
  <p:transition spd="slow">
    <p:push/>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SWGDRUG Core Committee</a:t>
            </a:r>
            <a:endParaRPr lang="en-US" dirty="0"/>
          </a:p>
        </p:txBody>
      </p:sp>
      <p:sp>
        <p:nvSpPr>
          <p:cNvPr id="7" name="Content Placeholder 6"/>
          <p:cNvSpPr>
            <a:spLocks noGrp="1"/>
          </p:cNvSpPr>
          <p:nvPr>
            <p:ph sz="half" idx="1"/>
          </p:nvPr>
        </p:nvSpPr>
        <p:spPr>
          <a:xfrm>
            <a:off x="1298027" y="1869456"/>
            <a:ext cx="6376406" cy="4193886"/>
          </a:xfrm>
        </p:spPr>
        <p:txBody>
          <a:bodyPr>
            <a:noAutofit/>
          </a:bodyPr>
          <a:lstStyle/>
          <a:p>
            <a:r>
              <a:rPr lang="en-US" sz="2200" dirty="0" smtClean="0">
                <a:solidFill>
                  <a:srgbClr val="0066FF"/>
                </a:solidFill>
              </a:rPr>
              <a:t>ASCLD </a:t>
            </a:r>
            <a:r>
              <a:rPr lang="en-US" sz="2200" dirty="0">
                <a:solidFill>
                  <a:schemeClr val="tx1"/>
                </a:solidFill>
              </a:rPr>
              <a:t>–</a:t>
            </a:r>
            <a:r>
              <a:rPr lang="en-US" sz="2200" dirty="0">
                <a:solidFill>
                  <a:srgbClr val="0066FF"/>
                </a:solidFill>
              </a:rPr>
              <a:t> </a:t>
            </a:r>
            <a:r>
              <a:rPr lang="en-US" sz="2200" dirty="0">
                <a:solidFill>
                  <a:schemeClr val="tx1"/>
                </a:solidFill>
              </a:rPr>
              <a:t>Garth </a:t>
            </a:r>
            <a:r>
              <a:rPr lang="en-US" sz="2200" dirty="0" err="1">
                <a:solidFill>
                  <a:schemeClr val="tx1"/>
                </a:solidFill>
              </a:rPr>
              <a:t>Glassburg</a:t>
            </a:r>
            <a:r>
              <a:rPr lang="en-US" sz="2200" dirty="0">
                <a:solidFill>
                  <a:srgbClr val="FF0000"/>
                </a:solidFill>
              </a:rPr>
              <a:t>**</a:t>
            </a:r>
          </a:p>
          <a:p>
            <a:r>
              <a:rPr lang="en-US" sz="2200" dirty="0">
                <a:solidFill>
                  <a:srgbClr val="0066FF"/>
                </a:solidFill>
              </a:rPr>
              <a:t>NIST </a:t>
            </a:r>
            <a:r>
              <a:rPr lang="en-US" sz="2200" dirty="0">
                <a:solidFill>
                  <a:schemeClr val="tx1"/>
                </a:solidFill>
              </a:rPr>
              <a:t>– Karen </a:t>
            </a:r>
            <a:r>
              <a:rPr lang="en-US" sz="2200" dirty="0" err="1">
                <a:solidFill>
                  <a:schemeClr val="tx1"/>
                </a:solidFill>
              </a:rPr>
              <a:t>Phinney</a:t>
            </a:r>
            <a:endParaRPr lang="en-US" sz="2200" dirty="0">
              <a:solidFill>
                <a:schemeClr val="tx1"/>
              </a:solidFill>
            </a:endParaRPr>
          </a:p>
          <a:p>
            <a:r>
              <a:rPr lang="en-US" sz="2200" dirty="0">
                <a:solidFill>
                  <a:srgbClr val="0066FF"/>
                </a:solidFill>
              </a:rPr>
              <a:t>AFSN/IDWG </a:t>
            </a:r>
            <a:r>
              <a:rPr lang="en-US" sz="2200" dirty="0">
                <a:solidFill>
                  <a:schemeClr val="tx1"/>
                </a:solidFill>
              </a:rPr>
              <a:t>–</a:t>
            </a:r>
            <a:r>
              <a:rPr lang="en-US" sz="2200" dirty="0">
                <a:solidFill>
                  <a:srgbClr val="0066FF"/>
                </a:solidFill>
              </a:rPr>
              <a:t> </a:t>
            </a:r>
            <a:r>
              <a:rPr lang="en-US" sz="2200" dirty="0">
                <a:solidFill>
                  <a:schemeClr val="tx1"/>
                </a:solidFill>
              </a:rPr>
              <a:t>Dr. Angeline Yap </a:t>
            </a:r>
            <a:r>
              <a:rPr lang="en-US" sz="2200" dirty="0" err="1">
                <a:solidFill>
                  <a:schemeClr val="tx1"/>
                </a:solidFill>
              </a:rPr>
              <a:t>Tiong</a:t>
            </a:r>
            <a:r>
              <a:rPr lang="en-US" sz="2200" dirty="0">
                <a:solidFill>
                  <a:schemeClr val="tx1"/>
                </a:solidFill>
              </a:rPr>
              <a:t> </a:t>
            </a:r>
            <a:r>
              <a:rPr lang="en-US" sz="2200" dirty="0" err="1">
                <a:solidFill>
                  <a:schemeClr val="tx1"/>
                </a:solidFill>
              </a:rPr>
              <a:t>Whei</a:t>
            </a:r>
            <a:endParaRPr lang="en-US" sz="2200" dirty="0">
              <a:solidFill>
                <a:schemeClr val="tx1"/>
              </a:solidFill>
            </a:endParaRPr>
          </a:p>
          <a:p>
            <a:r>
              <a:rPr lang="en-US" sz="2200" dirty="0">
                <a:solidFill>
                  <a:srgbClr val="0066FF"/>
                </a:solidFill>
              </a:rPr>
              <a:t>AICEF </a:t>
            </a:r>
            <a:r>
              <a:rPr lang="en-US" sz="2200" dirty="0">
                <a:solidFill>
                  <a:schemeClr val="tx1"/>
                </a:solidFill>
              </a:rPr>
              <a:t>–</a:t>
            </a:r>
            <a:r>
              <a:rPr lang="en-US" sz="2200" dirty="0">
                <a:solidFill>
                  <a:srgbClr val="0066FF"/>
                </a:solidFill>
              </a:rPr>
              <a:t> </a:t>
            </a:r>
            <a:r>
              <a:rPr lang="en-US" sz="2200" dirty="0">
                <a:solidFill>
                  <a:schemeClr val="tx1"/>
                </a:solidFill>
              </a:rPr>
              <a:t>Dr. Adriano </a:t>
            </a:r>
            <a:r>
              <a:rPr lang="en-US" sz="2200" dirty="0" err="1">
                <a:solidFill>
                  <a:schemeClr val="tx1"/>
                </a:solidFill>
              </a:rPr>
              <a:t>Maldaner</a:t>
            </a:r>
            <a:endParaRPr lang="en-US" sz="2200" dirty="0">
              <a:solidFill>
                <a:schemeClr val="tx1"/>
              </a:solidFill>
            </a:endParaRPr>
          </a:p>
          <a:p>
            <a:r>
              <a:rPr lang="en-US" sz="2200" dirty="0">
                <a:solidFill>
                  <a:srgbClr val="0066FF"/>
                </a:solidFill>
              </a:rPr>
              <a:t>Australia </a:t>
            </a:r>
            <a:r>
              <a:rPr lang="en-US" sz="2200" dirty="0">
                <a:solidFill>
                  <a:schemeClr val="tx1"/>
                </a:solidFill>
              </a:rPr>
              <a:t>–</a:t>
            </a:r>
            <a:r>
              <a:rPr lang="en-US" sz="2200" dirty="0">
                <a:solidFill>
                  <a:srgbClr val="0066FF"/>
                </a:solidFill>
              </a:rPr>
              <a:t> </a:t>
            </a:r>
            <a:r>
              <a:rPr lang="en-US" sz="2200" dirty="0">
                <a:solidFill>
                  <a:schemeClr val="tx1"/>
                </a:solidFill>
              </a:rPr>
              <a:t>Catherine Quinn</a:t>
            </a:r>
          </a:p>
          <a:p>
            <a:r>
              <a:rPr lang="en-US" sz="2200" dirty="0" smtClean="0">
                <a:solidFill>
                  <a:srgbClr val="0066FF"/>
                </a:solidFill>
              </a:rPr>
              <a:t>Canada </a:t>
            </a:r>
            <a:r>
              <a:rPr lang="en-US" sz="2200" dirty="0">
                <a:solidFill>
                  <a:schemeClr val="tx1"/>
                </a:solidFill>
              </a:rPr>
              <a:t>–</a:t>
            </a:r>
            <a:r>
              <a:rPr lang="en-US" sz="2200" dirty="0">
                <a:solidFill>
                  <a:srgbClr val="0066FF"/>
                </a:solidFill>
              </a:rPr>
              <a:t> </a:t>
            </a:r>
            <a:r>
              <a:rPr lang="en-US" sz="2200" dirty="0">
                <a:solidFill>
                  <a:schemeClr val="tx1"/>
                </a:solidFill>
              </a:rPr>
              <a:t>Richard </a:t>
            </a:r>
            <a:r>
              <a:rPr lang="en-US" sz="2200" dirty="0" smtClean="0">
                <a:solidFill>
                  <a:schemeClr val="tx1"/>
                </a:solidFill>
              </a:rPr>
              <a:t>Laing</a:t>
            </a:r>
          </a:p>
          <a:p>
            <a:r>
              <a:rPr lang="en-US" sz="2200" dirty="0" smtClean="0">
                <a:solidFill>
                  <a:srgbClr val="0066FF"/>
                </a:solidFill>
              </a:rPr>
              <a:t>ENFSI </a:t>
            </a:r>
            <a:r>
              <a:rPr lang="en-US" sz="2200" dirty="0">
                <a:solidFill>
                  <a:schemeClr val="tx1"/>
                </a:solidFill>
              </a:rPr>
              <a:t>–</a:t>
            </a:r>
            <a:r>
              <a:rPr lang="en-US" sz="2200" dirty="0">
                <a:solidFill>
                  <a:srgbClr val="0066FF"/>
                </a:solidFill>
              </a:rPr>
              <a:t> </a:t>
            </a:r>
            <a:r>
              <a:rPr lang="en-US" sz="2200" dirty="0">
                <a:solidFill>
                  <a:schemeClr val="tx1"/>
                </a:solidFill>
              </a:rPr>
              <a:t>Dr. Michael </a:t>
            </a:r>
            <a:r>
              <a:rPr lang="en-US" sz="2200" dirty="0" err="1">
                <a:solidFill>
                  <a:schemeClr val="tx1"/>
                </a:solidFill>
              </a:rPr>
              <a:t>Bovens</a:t>
            </a:r>
            <a:endParaRPr lang="en-US" sz="2200" dirty="0">
              <a:solidFill>
                <a:schemeClr val="tx1"/>
              </a:solidFill>
            </a:endParaRPr>
          </a:p>
          <a:p>
            <a:r>
              <a:rPr lang="en-US" sz="2200" dirty="0">
                <a:solidFill>
                  <a:srgbClr val="0066FF"/>
                </a:solidFill>
              </a:rPr>
              <a:t>Germany </a:t>
            </a:r>
            <a:r>
              <a:rPr lang="en-US" sz="2200" dirty="0">
                <a:solidFill>
                  <a:schemeClr val="tx1"/>
                </a:solidFill>
              </a:rPr>
              <a:t>–</a:t>
            </a:r>
            <a:r>
              <a:rPr lang="en-US" sz="2200" dirty="0">
                <a:solidFill>
                  <a:srgbClr val="0066FF"/>
                </a:solidFill>
              </a:rPr>
              <a:t> </a:t>
            </a:r>
            <a:r>
              <a:rPr lang="en-US" sz="2200" dirty="0">
                <a:solidFill>
                  <a:schemeClr val="tx1"/>
                </a:solidFill>
              </a:rPr>
              <a:t>Dr. Udo </a:t>
            </a:r>
            <a:r>
              <a:rPr lang="en-US" sz="2200" dirty="0" err="1">
                <a:solidFill>
                  <a:schemeClr val="tx1"/>
                </a:solidFill>
              </a:rPr>
              <a:t>Zerell</a:t>
            </a:r>
            <a:endParaRPr lang="en-US" sz="2200" dirty="0">
              <a:solidFill>
                <a:schemeClr val="tx1"/>
              </a:solidFill>
            </a:endParaRPr>
          </a:p>
          <a:p>
            <a:r>
              <a:rPr lang="en-US" sz="2200" dirty="0" smtClean="0">
                <a:solidFill>
                  <a:srgbClr val="0066FF"/>
                </a:solidFill>
              </a:rPr>
              <a:t>United </a:t>
            </a:r>
            <a:r>
              <a:rPr lang="en-US" sz="2200" dirty="0">
                <a:solidFill>
                  <a:srgbClr val="0066FF"/>
                </a:solidFill>
              </a:rPr>
              <a:t>Kingdom </a:t>
            </a:r>
            <a:r>
              <a:rPr lang="en-US" sz="2200" dirty="0">
                <a:solidFill>
                  <a:schemeClr val="tx1"/>
                </a:solidFill>
              </a:rPr>
              <a:t>–</a:t>
            </a:r>
            <a:r>
              <a:rPr lang="en-US" sz="2200" dirty="0">
                <a:solidFill>
                  <a:srgbClr val="0066FF"/>
                </a:solidFill>
              </a:rPr>
              <a:t> </a:t>
            </a:r>
            <a:r>
              <a:rPr lang="en-US" sz="2200" dirty="0">
                <a:solidFill>
                  <a:schemeClr val="tx1"/>
                </a:solidFill>
              </a:rPr>
              <a:t>Dr. Sylvia </a:t>
            </a:r>
            <a:r>
              <a:rPr lang="en-US" sz="2200" dirty="0" smtClean="0">
                <a:solidFill>
                  <a:schemeClr val="tx1"/>
                </a:solidFill>
              </a:rPr>
              <a:t>Burns</a:t>
            </a:r>
          </a:p>
          <a:p>
            <a:r>
              <a:rPr lang="en-US" sz="2200" dirty="0" smtClean="0">
                <a:solidFill>
                  <a:srgbClr val="0066FF"/>
                </a:solidFill>
              </a:rPr>
              <a:t>UNODC </a:t>
            </a:r>
            <a:r>
              <a:rPr lang="en-US" sz="2200" dirty="0">
                <a:solidFill>
                  <a:schemeClr val="tx1"/>
                </a:solidFill>
              </a:rPr>
              <a:t>–</a:t>
            </a:r>
            <a:r>
              <a:rPr lang="en-US" sz="2200" dirty="0">
                <a:solidFill>
                  <a:srgbClr val="0066FF"/>
                </a:solidFill>
              </a:rPr>
              <a:t> </a:t>
            </a:r>
            <a:r>
              <a:rPr lang="en-US" sz="2200" dirty="0">
                <a:solidFill>
                  <a:schemeClr val="tx1"/>
                </a:solidFill>
              </a:rPr>
              <a:t>Dr. </a:t>
            </a:r>
            <a:r>
              <a:rPr lang="en-US" sz="2200" dirty="0" err="1">
                <a:solidFill>
                  <a:schemeClr val="tx1"/>
                </a:solidFill>
              </a:rPr>
              <a:t>Conor</a:t>
            </a:r>
            <a:r>
              <a:rPr lang="en-US" sz="2200" dirty="0">
                <a:solidFill>
                  <a:schemeClr val="tx1"/>
                </a:solidFill>
              </a:rPr>
              <a:t> </a:t>
            </a:r>
            <a:r>
              <a:rPr lang="en-US" sz="2200" dirty="0" err="1" smtClean="0">
                <a:solidFill>
                  <a:schemeClr val="tx1"/>
                </a:solidFill>
              </a:rPr>
              <a:t>Crean</a:t>
            </a:r>
            <a:endParaRPr lang="en-US" sz="2200" dirty="0" smtClean="0">
              <a:solidFill>
                <a:schemeClr val="tx1"/>
              </a:solidFill>
            </a:endParaRPr>
          </a:p>
        </p:txBody>
      </p:sp>
      <p:sp>
        <p:nvSpPr>
          <p:cNvPr id="5" name="Slide Number Placeholder 4"/>
          <p:cNvSpPr>
            <a:spLocks noGrp="1"/>
          </p:cNvSpPr>
          <p:nvPr>
            <p:ph type="sldNum" sz="quarter" idx="12"/>
          </p:nvPr>
        </p:nvSpPr>
        <p:spPr/>
        <p:txBody>
          <a:bodyPr/>
          <a:lstStyle/>
          <a:p>
            <a:fld id="{8D23C714-7B79-4FEE-AD87-87B938001C67}" type="slidenum">
              <a:rPr lang="en-US" smtClean="0"/>
              <a:pPr/>
              <a:t>17</a:t>
            </a:fld>
            <a:endParaRPr lang="en-US" dirty="0"/>
          </a:p>
        </p:txBody>
      </p:sp>
    </p:spTree>
    <p:extLst>
      <p:ext uri="{BB962C8B-B14F-4D97-AF65-F5344CB8AC3E}">
        <p14:creationId xmlns:p14="http://schemas.microsoft.com/office/powerpoint/2010/main" val="3011073451"/>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129229" y="1002532"/>
            <a:ext cx="6880034" cy="774119"/>
          </a:xfrm>
        </p:spPr>
        <p:txBody>
          <a:bodyPr/>
          <a:lstStyle/>
          <a:p>
            <a:r>
              <a:rPr lang="en-US" b="1" dirty="0" smtClean="0"/>
              <a:t>Thank You!</a:t>
            </a:r>
            <a:endParaRPr lang="en-US" b="1" dirty="0"/>
          </a:p>
        </p:txBody>
      </p:sp>
      <p:sp>
        <p:nvSpPr>
          <p:cNvPr id="7" name="Content Placeholder 6"/>
          <p:cNvSpPr>
            <a:spLocks noGrp="1"/>
          </p:cNvSpPr>
          <p:nvPr>
            <p:ph sz="half" idx="1"/>
          </p:nvPr>
        </p:nvSpPr>
        <p:spPr>
          <a:xfrm>
            <a:off x="2050515" y="4579999"/>
            <a:ext cx="5037463" cy="1298286"/>
          </a:xfrm>
        </p:spPr>
        <p:txBody>
          <a:bodyPr/>
          <a:lstStyle/>
          <a:p>
            <a:pPr algn="ctr"/>
            <a:r>
              <a:rPr lang="en-US" dirty="0" smtClean="0">
                <a:solidFill>
                  <a:schemeClr val="tx1"/>
                </a:solidFill>
              </a:rPr>
              <a:t>www.swgdrug.org</a:t>
            </a:r>
          </a:p>
          <a:p>
            <a:pPr algn="ctr"/>
            <a:r>
              <a:rPr lang="en-US" dirty="0" smtClean="0">
                <a:solidFill>
                  <a:schemeClr val="tx1"/>
                </a:solidFill>
              </a:rPr>
              <a:t>swgdrug@hotmail.com</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8D23C714-7B79-4FEE-AD87-87B938001C67}" type="slidenum">
              <a:rPr lang="en-US" smtClean="0"/>
              <a:pPr/>
              <a:t>18</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25335" y="1938338"/>
            <a:ext cx="2487823" cy="2487823"/>
          </a:xfrm>
          <a:prstGeom prst="rect">
            <a:avLst/>
          </a:prstGeom>
        </p:spPr>
      </p:pic>
    </p:spTree>
    <p:extLst>
      <p:ext uri="{BB962C8B-B14F-4D97-AF65-F5344CB8AC3E}">
        <p14:creationId xmlns:p14="http://schemas.microsoft.com/office/powerpoint/2010/main" val="1105010875"/>
      </p:ext>
    </p:extLst>
  </p:cSld>
  <p:clrMapOvr>
    <a:masterClrMapping/>
  </p:clrMapOvr>
  <p:transition spd="slow">
    <p:pu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229" y="812965"/>
            <a:ext cx="6880034" cy="774119"/>
          </a:xfrm>
        </p:spPr>
        <p:txBody>
          <a:bodyPr/>
          <a:lstStyle/>
          <a:p>
            <a:r>
              <a:rPr lang="en-US" dirty="0" smtClean="0"/>
              <a:t>History</a:t>
            </a:r>
            <a:endParaRPr lang="en-US" dirty="0"/>
          </a:p>
        </p:txBody>
      </p:sp>
      <p:sp>
        <p:nvSpPr>
          <p:cNvPr id="4" name="Content Placeholder 3"/>
          <p:cNvSpPr>
            <a:spLocks noGrp="1"/>
          </p:cNvSpPr>
          <p:nvPr>
            <p:ph sz="half" idx="1"/>
          </p:nvPr>
        </p:nvSpPr>
        <p:spPr>
          <a:xfrm>
            <a:off x="1402360" y="1813171"/>
            <a:ext cx="6837749" cy="4186177"/>
          </a:xfrm>
        </p:spPr>
        <p:txBody>
          <a:bodyPr>
            <a:noAutofit/>
          </a:bodyPr>
          <a:lstStyle/>
          <a:p>
            <a:pPr marL="341313" indent="-230188" defTabSz="636588">
              <a:lnSpc>
                <a:spcPts val="2600"/>
              </a:lnSpc>
              <a:spcBef>
                <a:spcPts val="0"/>
              </a:spcBef>
            </a:pPr>
            <a:r>
              <a:rPr lang="en-US" sz="2400" b="1" dirty="0" smtClean="0">
                <a:solidFill>
                  <a:schemeClr val="tx1"/>
                </a:solidFill>
                <a:latin typeface="Arial" charset="0"/>
                <a:cs typeface="Arial" charset="0"/>
              </a:rPr>
              <a:t>1997 </a:t>
            </a:r>
            <a:r>
              <a:rPr lang="en-US" sz="2400" b="1" dirty="0" smtClean="0">
                <a:latin typeface="Arial" charset="0"/>
                <a:cs typeface="Arial" charset="0"/>
              </a:rPr>
              <a:t> </a:t>
            </a:r>
            <a:r>
              <a:rPr lang="en-US" sz="2400" dirty="0">
                <a:solidFill>
                  <a:srgbClr val="0066FF"/>
                </a:solidFill>
                <a:latin typeface="Arial" charset="0"/>
                <a:cs typeface="Arial" charset="0"/>
              </a:rPr>
              <a:t>DEA  and ONDCP co-sponsored </a:t>
            </a:r>
            <a:r>
              <a:rPr lang="en-US" sz="2400" dirty="0" smtClean="0">
                <a:solidFill>
                  <a:srgbClr val="0066FF"/>
                </a:solidFill>
                <a:latin typeface="Arial" charset="0"/>
                <a:cs typeface="Arial" charset="0"/>
              </a:rPr>
              <a:t>			formation </a:t>
            </a:r>
            <a:r>
              <a:rPr lang="en-US" sz="2400" dirty="0">
                <a:solidFill>
                  <a:srgbClr val="0066FF"/>
                </a:solidFill>
                <a:latin typeface="Arial" charset="0"/>
                <a:cs typeface="Arial" charset="0"/>
              </a:rPr>
              <a:t>of </a:t>
            </a:r>
            <a:r>
              <a:rPr lang="en-US" sz="2400" dirty="0" smtClean="0">
                <a:solidFill>
                  <a:schemeClr val="tx1"/>
                </a:solidFill>
                <a:latin typeface="Arial" charset="0"/>
                <a:cs typeface="Arial" charset="0"/>
              </a:rPr>
              <a:t>TWGDRUG</a:t>
            </a:r>
          </a:p>
          <a:p>
            <a:pPr marL="350838" indent="-239713" defTabSz="103188">
              <a:lnSpc>
                <a:spcPts val="2600"/>
              </a:lnSpc>
              <a:spcBef>
                <a:spcPts val="0"/>
              </a:spcBef>
            </a:pPr>
            <a:endParaRPr lang="en-US" sz="400" dirty="0">
              <a:solidFill>
                <a:srgbClr val="0070C0"/>
              </a:solidFill>
              <a:latin typeface="Arial" charset="0"/>
              <a:cs typeface="Arial" charset="0"/>
            </a:endParaRPr>
          </a:p>
          <a:p>
            <a:pPr marL="350838" indent="-239713" defTabSz="103188">
              <a:lnSpc>
                <a:spcPts val="2600"/>
              </a:lnSpc>
              <a:spcBef>
                <a:spcPts val="0"/>
              </a:spcBef>
            </a:pPr>
            <a:r>
              <a:rPr lang="en-US" sz="2400" b="1" dirty="0" smtClean="0">
                <a:solidFill>
                  <a:schemeClr val="tx1"/>
                </a:solidFill>
                <a:latin typeface="Arial" charset="0"/>
                <a:cs typeface="Arial" charset="0"/>
              </a:rPr>
              <a:t>1999 </a:t>
            </a:r>
            <a:r>
              <a:rPr lang="en-US" sz="2400" b="1" dirty="0" smtClean="0">
                <a:latin typeface="Arial" charset="0"/>
                <a:cs typeface="Arial" charset="0"/>
              </a:rPr>
              <a:t> </a:t>
            </a:r>
            <a:r>
              <a:rPr lang="en-US" sz="2400" dirty="0" smtClean="0">
                <a:solidFill>
                  <a:srgbClr val="0066FF"/>
                </a:solidFill>
                <a:latin typeface="Arial" charset="0"/>
                <a:cs typeface="Arial" charset="0"/>
              </a:rPr>
              <a:t>First meeting in Washington</a:t>
            </a:r>
            <a:r>
              <a:rPr lang="en-US" sz="2400" dirty="0">
                <a:solidFill>
                  <a:srgbClr val="0066FF"/>
                </a:solidFill>
                <a:latin typeface="Arial" charset="0"/>
                <a:cs typeface="Arial" charset="0"/>
              </a:rPr>
              <a:t>, </a:t>
            </a:r>
            <a:r>
              <a:rPr lang="en-US" sz="2400" dirty="0" smtClean="0">
                <a:solidFill>
                  <a:srgbClr val="0066FF"/>
                </a:solidFill>
                <a:latin typeface="Arial" charset="0"/>
                <a:cs typeface="Arial" charset="0"/>
              </a:rPr>
              <a:t>DC</a:t>
            </a:r>
          </a:p>
          <a:p>
            <a:pPr marL="350838" indent="-239713" defTabSz="103188">
              <a:lnSpc>
                <a:spcPts val="2600"/>
              </a:lnSpc>
              <a:spcBef>
                <a:spcPts val="0"/>
              </a:spcBef>
            </a:pPr>
            <a:endParaRPr lang="en-US" sz="400" dirty="0">
              <a:solidFill>
                <a:srgbClr val="0070C0"/>
              </a:solidFill>
              <a:latin typeface="Arial" charset="0"/>
              <a:cs typeface="Arial" charset="0"/>
            </a:endParaRPr>
          </a:p>
          <a:p>
            <a:pPr marL="350838" indent="-239713" defTabSz="103188">
              <a:lnSpc>
                <a:spcPts val="2600"/>
              </a:lnSpc>
              <a:spcBef>
                <a:spcPts val="0"/>
              </a:spcBef>
            </a:pPr>
            <a:r>
              <a:rPr lang="en-US" sz="2400" b="1" dirty="0" smtClean="0">
                <a:solidFill>
                  <a:schemeClr val="tx1"/>
                </a:solidFill>
                <a:latin typeface="Arial" charset="0"/>
                <a:cs typeface="Arial" charset="0"/>
              </a:rPr>
              <a:t>1999 </a:t>
            </a:r>
            <a:r>
              <a:rPr lang="en-US" sz="2400" b="1" dirty="0" smtClean="0">
                <a:latin typeface="Arial" charset="0"/>
                <a:cs typeface="Arial" charset="0"/>
              </a:rPr>
              <a:t> </a:t>
            </a:r>
            <a:r>
              <a:rPr lang="en-US" sz="2400" dirty="0">
                <a:solidFill>
                  <a:schemeClr val="tx1"/>
                </a:solidFill>
                <a:latin typeface="Arial" charset="0"/>
                <a:cs typeface="Arial" charset="0"/>
              </a:rPr>
              <a:t>SWGDRUG</a:t>
            </a:r>
            <a:r>
              <a:rPr lang="en-US" sz="2400" dirty="0">
                <a:solidFill>
                  <a:srgbClr val="0066FF"/>
                </a:solidFill>
                <a:latin typeface="Arial" charset="0"/>
                <a:cs typeface="Arial" charset="0"/>
              </a:rPr>
              <a:t> name </a:t>
            </a:r>
            <a:r>
              <a:rPr lang="en-US" sz="2400" dirty="0" smtClean="0">
                <a:solidFill>
                  <a:srgbClr val="0066FF"/>
                </a:solidFill>
                <a:latin typeface="Arial" charset="0"/>
                <a:cs typeface="Arial" charset="0"/>
              </a:rPr>
              <a:t>adopted</a:t>
            </a:r>
          </a:p>
          <a:p>
            <a:pPr marL="350838" indent="-239713" defTabSz="103188">
              <a:lnSpc>
                <a:spcPts val="2600"/>
              </a:lnSpc>
              <a:spcBef>
                <a:spcPts val="0"/>
              </a:spcBef>
            </a:pPr>
            <a:endParaRPr lang="en-US" sz="400" dirty="0">
              <a:solidFill>
                <a:srgbClr val="0070C0"/>
              </a:solidFill>
              <a:latin typeface="Arial" charset="0"/>
              <a:cs typeface="Arial" charset="0"/>
            </a:endParaRPr>
          </a:p>
          <a:p>
            <a:pPr marL="350838" indent="-239713" defTabSz="103188">
              <a:lnSpc>
                <a:spcPts val="2600"/>
              </a:lnSpc>
              <a:spcBef>
                <a:spcPts val="0"/>
              </a:spcBef>
            </a:pPr>
            <a:r>
              <a:rPr lang="en-US" sz="2400" b="1" dirty="0">
                <a:solidFill>
                  <a:schemeClr val="tx1"/>
                </a:solidFill>
                <a:latin typeface="Arial" charset="0"/>
                <a:cs typeface="Arial" charset="0"/>
              </a:rPr>
              <a:t>2001 </a:t>
            </a:r>
            <a:r>
              <a:rPr lang="en-US" sz="2400" b="1" dirty="0">
                <a:latin typeface="Arial" charset="0"/>
                <a:cs typeface="Arial" charset="0"/>
              </a:rPr>
              <a:t> </a:t>
            </a:r>
            <a:r>
              <a:rPr lang="en-US" sz="2400" dirty="0">
                <a:solidFill>
                  <a:srgbClr val="0066FF"/>
                </a:solidFill>
                <a:latin typeface="Arial" charset="0"/>
                <a:cs typeface="Arial" charset="0"/>
              </a:rPr>
              <a:t>1</a:t>
            </a:r>
            <a:r>
              <a:rPr lang="en-US" sz="2400" baseline="30000" dirty="0">
                <a:solidFill>
                  <a:srgbClr val="0066FF"/>
                </a:solidFill>
                <a:latin typeface="Arial" charset="0"/>
                <a:cs typeface="Arial" charset="0"/>
              </a:rPr>
              <a:t>st</a:t>
            </a:r>
            <a:r>
              <a:rPr lang="en-US" sz="2400" dirty="0">
                <a:solidFill>
                  <a:srgbClr val="0066FF"/>
                </a:solidFill>
                <a:latin typeface="Arial" charset="0"/>
                <a:cs typeface="Arial" charset="0"/>
              </a:rPr>
              <a:t> </a:t>
            </a:r>
            <a:r>
              <a:rPr lang="en-US" sz="2400" dirty="0" smtClean="0">
                <a:solidFill>
                  <a:srgbClr val="0066FF"/>
                </a:solidFill>
                <a:latin typeface="Arial" charset="0"/>
                <a:cs typeface="Arial" charset="0"/>
              </a:rPr>
              <a:t>Edition of Recommendations</a:t>
            </a:r>
          </a:p>
          <a:p>
            <a:pPr marL="350838" indent="-239713" defTabSz="103188">
              <a:lnSpc>
                <a:spcPts val="2600"/>
              </a:lnSpc>
              <a:spcBef>
                <a:spcPts val="0"/>
              </a:spcBef>
            </a:pPr>
            <a:endParaRPr lang="en-US" sz="2400" dirty="0" smtClean="0">
              <a:solidFill>
                <a:srgbClr val="0066FF"/>
              </a:solidFill>
              <a:latin typeface="Arial" charset="0"/>
              <a:cs typeface="Arial" charset="0"/>
            </a:endParaRPr>
          </a:p>
          <a:p>
            <a:pPr marL="350838" indent="-239713" defTabSz="103188">
              <a:lnSpc>
                <a:spcPts val="2600"/>
              </a:lnSpc>
              <a:spcBef>
                <a:spcPts val="0"/>
              </a:spcBef>
            </a:pPr>
            <a:r>
              <a:rPr lang="en-US" sz="2400" b="1" dirty="0" smtClean="0">
                <a:solidFill>
                  <a:schemeClr val="tx1"/>
                </a:solidFill>
                <a:latin typeface="Arial" charset="0"/>
                <a:cs typeface="Arial" charset="0"/>
              </a:rPr>
              <a:t>2014		</a:t>
            </a:r>
            <a:r>
              <a:rPr lang="en-US" sz="2400" dirty="0" smtClean="0">
                <a:solidFill>
                  <a:srgbClr val="0066FF"/>
                </a:solidFill>
                <a:latin typeface="Arial" charset="0"/>
                <a:cs typeface="Arial" charset="0"/>
              </a:rPr>
              <a:t>	OSAC established (Seized Drugs)</a:t>
            </a:r>
          </a:p>
          <a:p>
            <a:pPr marL="350838" indent="-239713" defTabSz="103188">
              <a:lnSpc>
                <a:spcPts val="2600"/>
              </a:lnSpc>
              <a:spcBef>
                <a:spcPts val="0"/>
              </a:spcBef>
            </a:pPr>
            <a:endParaRPr lang="en-US" sz="400" dirty="0">
              <a:solidFill>
                <a:srgbClr val="0070C0"/>
              </a:solidFill>
              <a:latin typeface="Arial" charset="0"/>
              <a:cs typeface="Arial" charset="0"/>
            </a:endParaRPr>
          </a:p>
          <a:p>
            <a:pPr marL="350838" indent="-239713" defTabSz="103188">
              <a:lnSpc>
                <a:spcPts val="2600"/>
              </a:lnSpc>
              <a:spcBef>
                <a:spcPts val="0"/>
              </a:spcBef>
            </a:pPr>
            <a:r>
              <a:rPr lang="en-US" sz="2400" b="1" dirty="0" smtClean="0">
                <a:solidFill>
                  <a:schemeClr val="tx1"/>
                </a:solidFill>
                <a:latin typeface="Arial" charset="0"/>
                <a:cs typeface="Arial" charset="0"/>
              </a:rPr>
              <a:t>2015 </a:t>
            </a:r>
            <a:r>
              <a:rPr lang="en-US" sz="2400" b="1" dirty="0" smtClean="0">
                <a:latin typeface="Arial" charset="0"/>
                <a:cs typeface="Arial" charset="0"/>
              </a:rPr>
              <a:t> </a:t>
            </a:r>
            <a:r>
              <a:rPr lang="en-US" sz="2400" dirty="0" smtClean="0">
                <a:solidFill>
                  <a:srgbClr val="0066FF"/>
                </a:solidFill>
                <a:latin typeface="Arial" charset="0"/>
                <a:cs typeface="Arial" charset="0"/>
              </a:rPr>
              <a:t>Version </a:t>
            </a:r>
            <a:r>
              <a:rPr lang="en-US" sz="2400" dirty="0">
                <a:solidFill>
                  <a:srgbClr val="0066FF"/>
                </a:solidFill>
                <a:latin typeface="Arial" charset="0"/>
                <a:cs typeface="Arial" charset="0"/>
              </a:rPr>
              <a:t>7.1 </a:t>
            </a:r>
            <a:r>
              <a:rPr lang="en-US" sz="2400" dirty="0" smtClean="0">
                <a:solidFill>
                  <a:srgbClr val="0066FF"/>
                </a:solidFill>
                <a:latin typeface="Arial" charset="0"/>
                <a:cs typeface="Arial" charset="0"/>
              </a:rPr>
              <a:t>of Recommendations (draft)</a:t>
            </a:r>
            <a:endParaRPr lang="en-US" sz="2400" b="1" dirty="0">
              <a:solidFill>
                <a:srgbClr val="0066FF"/>
              </a:solidFill>
              <a:latin typeface="Arial" charset="0"/>
              <a:cs typeface="Arial" charset="0"/>
            </a:endParaRPr>
          </a:p>
        </p:txBody>
      </p:sp>
      <p:sp>
        <p:nvSpPr>
          <p:cNvPr id="5" name="Slide Number Placeholder 4"/>
          <p:cNvSpPr>
            <a:spLocks noGrp="1"/>
          </p:cNvSpPr>
          <p:nvPr>
            <p:ph type="sldNum" sz="quarter" idx="12"/>
          </p:nvPr>
        </p:nvSpPr>
        <p:spPr/>
        <p:txBody>
          <a:bodyPr/>
          <a:lstStyle/>
          <a:p>
            <a:fld id="{8D23C714-7B79-4FEE-AD87-87B938001C67}" type="slidenum">
              <a:rPr lang="en-US" smtClean="0"/>
              <a:pPr/>
              <a:t>2</a:t>
            </a:fld>
            <a:endParaRPr lang="en-US" dirty="0"/>
          </a:p>
        </p:txBody>
      </p:sp>
    </p:spTree>
    <p:extLst>
      <p:ext uri="{BB962C8B-B14F-4D97-AF65-F5344CB8AC3E}">
        <p14:creationId xmlns:p14="http://schemas.microsoft.com/office/powerpoint/2010/main" val="283883163"/>
      </p:ext>
    </p:extLst>
  </p:cSld>
  <p:clrMapOvr>
    <a:masterClrMapping/>
  </p:clrMapOvr>
  <p:transition spd="slow">
    <p:pu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ChangeArrowheads="1"/>
          </p:cNvSpPr>
          <p:nvPr/>
        </p:nvSpPr>
        <p:spPr bwMode="auto">
          <a:xfrm>
            <a:off x="1423852" y="2199970"/>
            <a:ext cx="6270172" cy="3252352"/>
          </a:xfrm>
          <a:prstGeom prst="rect">
            <a:avLst/>
          </a:prstGeom>
          <a:noFill/>
          <a:ln w="9525">
            <a:noFill/>
            <a:miter lim="800000"/>
            <a:headEnd/>
            <a:tailEnd/>
          </a:ln>
        </p:spPr>
        <p:txBody>
          <a:bodyPr wrap="square" lIns="20498" tIns="10249" rIns="20498" bIns="10249">
            <a:spAutoFit/>
          </a:bodyPr>
          <a:lstStyle/>
          <a:p>
            <a:pPr algn="ctr" defTabSz="203200">
              <a:lnSpc>
                <a:spcPct val="150000"/>
              </a:lnSpc>
              <a:spcBef>
                <a:spcPts val="1200"/>
              </a:spcBef>
            </a:pPr>
            <a:r>
              <a:rPr lang="en-US" sz="2000" i="1" dirty="0" smtClean="0">
                <a:solidFill>
                  <a:srgbClr val="0066FF"/>
                </a:solidFill>
                <a:latin typeface="Arial" panose="020B0604020202020204" pitchFamily="34" charset="0"/>
                <a:cs typeface="Arial" panose="020B0604020202020204" pitchFamily="34" charset="0"/>
              </a:rPr>
              <a:t>To </a:t>
            </a:r>
            <a:r>
              <a:rPr lang="en-US" sz="2000" i="1" dirty="0">
                <a:solidFill>
                  <a:srgbClr val="0066FF"/>
                </a:solidFill>
                <a:latin typeface="Arial" panose="020B0604020202020204" pitchFamily="34" charset="0"/>
                <a:cs typeface="Arial" panose="020B0604020202020204" pitchFamily="34" charset="0"/>
              </a:rPr>
              <a:t>improve the quality of the forensic examination of seized drugs and to respond to the needs of the forensic community by supporting the development of internationally accepted minimum standards, identifying best practices within the international community, and providing resources to help laboratories meet these standards. </a:t>
            </a:r>
            <a:endParaRPr lang="en-US" sz="2200" i="1" dirty="0">
              <a:solidFill>
                <a:srgbClr val="0066FF"/>
              </a:solidFill>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1129229" y="980230"/>
            <a:ext cx="6880034" cy="774119"/>
          </a:xfrm>
        </p:spPr>
        <p:txBody>
          <a:bodyPr/>
          <a:lstStyle/>
          <a:p>
            <a:r>
              <a:rPr lang="en-US" dirty="0" smtClean="0">
                <a:solidFill>
                  <a:srgbClr val="C00000"/>
                </a:solidFill>
                <a:latin typeface="+mn-lt"/>
              </a:rPr>
              <a:t>Mission</a:t>
            </a:r>
            <a:endParaRPr lang="en-US" dirty="0">
              <a:solidFill>
                <a:srgbClr val="C00000"/>
              </a:solidFill>
              <a:latin typeface="+mn-lt"/>
            </a:endParaRPr>
          </a:p>
        </p:txBody>
      </p:sp>
    </p:spTree>
    <p:extLst>
      <p:ext uri="{BB962C8B-B14F-4D97-AF65-F5344CB8AC3E}">
        <p14:creationId xmlns:p14="http://schemas.microsoft.com/office/powerpoint/2010/main" val="2723148609"/>
      </p:ext>
    </p:extLst>
  </p:cSld>
  <p:clrMapOvr>
    <a:masterClrMapping/>
  </p:clrMapOvr>
  <p:transition spd="slow">
    <p:pu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229" y="948102"/>
            <a:ext cx="6880034" cy="774119"/>
          </a:xfrm>
        </p:spPr>
        <p:txBody>
          <a:bodyPr/>
          <a:lstStyle/>
          <a:p>
            <a:r>
              <a:rPr lang="en-US" dirty="0" smtClean="0"/>
              <a:t>Current Documents</a:t>
            </a:r>
            <a:endParaRPr lang="en-US" dirty="0"/>
          </a:p>
        </p:txBody>
      </p:sp>
      <p:sp>
        <p:nvSpPr>
          <p:cNvPr id="3" name="Content Placeholder 2"/>
          <p:cNvSpPr>
            <a:spLocks noGrp="1"/>
          </p:cNvSpPr>
          <p:nvPr>
            <p:ph sz="half" idx="1"/>
          </p:nvPr>
        </p:nvSpPr>
        <p:spPr>
          <a:xfrm>
            <a:off x="1269646" y="1836797"/>
            <a:ext cx="6681173" cy="3977421"/>
          </a:xfrm>
        </p:spPr>
        <p:txBody>
          <a:bodyPr>
            <a:noAutofit/>
          </a:bodyPr>
          <a:lstStyle/>
          <a:p>
            <a:r>
              <a:rPr lang="en-US" sz="2600" dirty="0" smtClean="0">
                <a:solidFill>
                  <a:srgbClr val="0066FF"/>
                </a:solidFill>
              </a:rPr>
              <a:t>SWGDRUG Recommendations v 7.1 (draft)</a:t>
            </a:r>
          </a:p>
          <a:p>
            <a:r>
              <a:rPr lang="en-US" sz="2600" dirty="0" smtClean="0">
                <a:solidFill>
                  <a:srgbClr val="0066FF"/>
                </a:solidFill>
              </a:rPr>
              <a:t>Supplemental Documents:</a:t>
            </a:r>
          </a:p>
          <a:p>
            <a:pPr marL="569913" lvl="1" defTabSz="325438"/>
            <a:r>
              <a:rPr lang="en-US" sz="2200" b="1" dirty="0" smtClean="0"/>
              <a:t>SD-1 -		</a:t>
            </a:r>
            <a:r>
              <a:rPr lang="en-US" sz="2200" dirty="0" smtClean="0">
                <a:cs typeface="Arial" charset="0"/>
              </a:rPr>
              <a:t>A </a:t>
            </a:r>
            <a:r>
              <a:rPr lang="en-US" sz="2200" dirty="0">
                <a:cs typeface="Arial" charset="0"/>
              </a:rPr>
              <a:t>Code of Professional Practice for </a:t>
            </a:r>
            <a:r>
              <a:rPr lang="en-US" sz="2200" dirty="0" smtClean="0">
                <a:cs typeface="Arial" charset="0"/>
              </a:rPr>
              <a:t>						Drug Analysts</a:t>
            </a:r>
            <a:endParaRPr lang="en-US" sz="2200" dirty="0" smtClean="0"/>
          </a:p>
          <a:p>
            <a:pPr marL="569913" lvl="1" defTabSz="801688"/>
            <a:r>
              <a:rPr lang="en-US" sz="2200" b="1" dirty="0" smtClean="0"/>
              <a:t>SD-2 -	</a:t>
            </a:r>
            <a:r>
              <a:rPr lang="en-US" sz="2200" dirty="0" smtClean="0">
                <a:cs typeface="Arial" charset="0"/>
              </a:rPr>
              <a:t>Validation </a:t>
            </a:r>
            <a:r>
              <a:rPr lang="en-US" sz="2200" dirty="0">
                <a:cs typeface="Arial" charset="0"/>
              </a:rPr>
              <a:t>of Analytical </a:t>
            </a:r>
            <a:r>
              <a:rPr lang="en-US" sz="2200" dirty="0" smtClean="0">
                <a:cs typeface="Arial" charset="0"/>
              </a:rPr>
              <a:t>Methods</a:t>
            </a:r>
            <a:endParaRPr lang="en-US" sz="2200" dirty="0"/>
          </a:p>
          <a:p>
            <a:pPr marL="569913" lvl="1" defTabSz="801688"/>
            <a:r>
              <a:rPr lang="en-US" sz="2200" b="1" dirty="0" smtClean="0"/>
              <a:t>SD-3 -</a:t>
            </a:r>
            <a:r>
              <a:rPr lang="en-US" sz="2200" dirty="0" smtClean="0"/>
              <a:t>	</a:t>
            </a:r>
            <a:r>
              <a:rPr lang="en-US" sz="2200" dirty="0" smtClean="0">
                <a:cs typeface="Arial" charset="0"/>
              </a:rPr>
              <a:t>Examples </a:t>
            </a:r>
            <a:r>
              <a:rPr lang="en-US" sz="2200" dirty="0">
                <a:cs typeface="Arial" charset="0"/>
              </a:rPr>
              <a:t>of Measurement </a:t>
            </a:r>
            <a:r>
              <a:rPr lang="en-US" sz="2200" dirty="0" smtClean="0">
                <a:cs typeface="Arial" charset="0"/>
              </a:rPr>
              <a:t>				Uncertainty for Weight Determinations</a:t>
            </a:r>
            <a:endParaRPr lang="en-US" sz="2200" dirty="0"/>
          </a:p>
          <a:p>
            <a:pPr marL="569913" lvl="1" defTabSz="801688"/>
            <a:r>
              <a:rPr lang="en-US" sz="2200" b="1" dirty="0" smtClean="0"/>
              <a:t>SD-4 -</a:t>
            </a:r>
            <a:r>
              <a:rPr lang="en-US" sz="2200" dirty="0" smtClean="0"/>
              <a:t>	</a:t>
            </a:r>
            <a:r>
              <a:rPr lang="en-US" sz="2200" dirty="0" smtClean="0">
                <a:cs typeface="Arial" charset="0"/>
              </a:rPr>
              <a:t>Examples </a:t>
            </a:r>
            <a:r>
              <a:rPr lang="en-US" sz="2200" dirty="0">
                <a:cs typeface="Arial" charset="0"/>
              </a:rPr>
              <a:t>of Measurement Uncertainty </a:t>
            </a:r>
            <a:r>
              <a:rPr lang="en-US" sz="2200" dirty="0" smtClean="0">
                <a:cs typeface="Arial" charset="0"/>
              </a:rPr>
              <a:t>			for Purity Determinations</a:t>
            </a:r>
            <a:endParaRPr lang="en-US" sz="2200" dirty="0" smtClean="0"/>
          </a:p>
          <a:p>
            <a:pPr marL="569913" lvl="1" defTabSz="801688"/>
            <a:r>
              <a:rPr lang="en-US" sz="2200" b="1" dirty="0" smtClean="0"/>
              <a:t>SD-5 -</a:t>
            </a:r>
            <a:r>
              <a:rPr lang="en-US" sz="2200" dirty="0" smtClean="0"/>
              <a:t>	</a:t>
            </a:r>
            <a:r>
              <a:rPr lang="en-US" sz="2200" dirty="0" smtClean="0">
                <a:cs typeface="Arial" charset="0"/>
              </a:rPr>
              <a:t>Reporting Examples</a:t>
            </a:r>
            <a:endParaRPr lang="en-US" sz="2200" dirty="0">
              <a:cs typeface="Arial" charset="0"/>
            </a:endParaRPr>
          </a:p>
        </p:txBody>
      </p:sp>
      <p:sp>
        <p:nvSpPr>
          <p:cNvPr id="4" name="Slide Number Placeholder 3"/>
          <p:cNvSpPr>
            <a:spLocks noGrp="1"/>
          </p:cNvSpPr>
          <p:nvPr>
            <p:ph type="sldNum" sz="quarter" idx="12"/>
          </p:nvPr>
        </p:nvSpPr>
        <p:spPr/>
        <p:txBody>
          <a:bodyPr/>
          <a:lstStyle/>
          <a:p>
            <a:fld id="{8D23C714-7B79-4FEE-AD87-87B938001C67}" type="slidenum">
              <a:rPr lang="en-US" smtClean="0"/>
              <a:pPr/>
              <a:t>4</a:t>
            </a:fld>
            <a:endParaRPr lang="en-US" dirty="0"/>
          </a:p>
        </p:txBody>
      </p:sp>
    </p:spTree>
    <p:extLst>
      <p:ext uri="{BB962C8B-B14F-4D97-AF65-F5344CB8AC3E}">
        <p14:creationId xmlns:p14="http://schemas.microsoft.com/office/powerpoint/2010/main" val="506288061"/>
      </p:ext>
    </p:extLst>
  </p:cSld>
  <p:clrMapOvr>
    <a:masterClrMapping/>
  </p:clrMapOvr>
  <p:transition spd="slow">
    <p:pu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229" y="807665"/>
            <a:ext cx="6880034" cy="774119"/>
          </a:xfrm>
        </p:spPr>
        <p:txBody>
          <a:bodyPr/>
          <a:lstStyle/>
          <a:p>
            <a:r>
              <a:rPr lang="en-US" dirty="0" smtClean="0"/>
              <a:t>Current Resources</a:t>
            </a:r>
            <a:endParaRPr lang="en-US" dirty="0"/>
          </a:p>
        </p:txBody>
      </p:sp>
      <p:sp>
        <p:nvSpPr>
          <p:cNvPr id="4" name="Content Placeholder 3"/>
          <p:cNvSpPr>
            <a:spLocks noGrp="1"/>
          </p:cNvSpPr>
          <p:nvPr>
            <p:ph sz="half" idx="1"/>
          </p:nvPr>
        </p:nvSpPr>
        <p:spPr>
          <a:xfrm>
            <a:off x="1134737" y="1629455"/>
            <a:ext cx="6938746" cy="4423008"/>
          </a:xfrm>
        </p:spPr>
        <p:txBody>
          <a:bodyPr>
            <a:noAutofit/>
          </a:bodyPr>
          <a:lstStyle/>
          <a:p>
            <a:r>
              <a:rPr lang="en-US" sz="2400" dirty="0" smtClean="0">
                <a:solidFill>
                  <a:srgbClr val="0066FF"/>
                </a:solidFill>
              </a:rPr>
              <a:t>MS Library</a:t>
            </a:r>
          </a:p>
          <a:p>
            <a:pPr lvl="1"/>
            <a:r>
              <a:rPr lang="en-US" sz="2000" dirty="0" smtClean="0">
                <a:latin typeface="Arial" pitchFamily="34" charset="0"/>
                <a:cs typeface="Arial" pitchFamily="34" charset="0"/>
              </a:rPr>
              <a:t>Over 2,300 </a:t>
            </a:r>
            <a:r>
              <a:rPr lang="en-US" sz="2000" dirty="0">
                <a:latin typeface="Arial" pitchFamily="34" charset="0"/>
                <a:cs typeface="Arial" pitchFamily="34" charset="0"/>
              </a:rPr>
              <a:t>compounds (Version </a:t>
            </a:r>
            <a:r>
              <a:rPr lang="en-US" sz="2000" dirty="0" smtClean="0">
                <a:latin typeface="Arial" pitchFamily="34" charset="0"/>
                <a:cs typeface="Arial" pitchFamily="34" charset="0"/>
              </a:rPr>
              <a:t>2.4 Dec 2015)</a:t>
            </a:r>
            <a:endParaRPr lang="en-US" sz="2000" dirty="0">
              <a:latin typeface="Arial" pitchFamily="34" charset="0"/>
              <a:cs typeface="Arial" pitchFamily="34" charset="0"/>
            </a:endParaRPr>
          </a:p>
          <a:p>
            <a:pPr lvl="1"/>
            <a:r>
              <a:rPr lang="en-US" sz="2000" dirty="0" smtClean="0">
                <a:latin typeface="Arial" pitchFamily="34" charset="0"/>
                <a:cs typeface="Arial" pitchFamily="34" charset="0"/>
              </a:rPr>
              <a:t>All </a:t>
            </a:r>
            <a:r>
              <a:rPr lang="en-US" sz="2000" dirty="0">
                <a:latin typeface="Arial" pitchFamily="34" charset="0"/>
                <a:cs typeface="Arial" pitchFamily="34" charset="0"/>
              </a:rPr>
              <a:t>spectra collected using EI-MS systems</a:t>
            </a:r>
          </a:p>
          <a:p>
            <a:pPr lvl="1"/>
            <a:r>
              <a:rPr lang="en-US" sz="2000" dirty="0">
                <a:latin typeface="Arial" pitchFamily="34" charset="0"/>
                <a:cs typeface="Arial" pitchFamily="34" charset="0"/>
              </a:rPr>
              <a:t>S</a:t>
            </a:r>
            <a:r>
              <a:rPr lang="en-US" sz="2000" dirty="0" smtClean="0">
                <a:latin typeface="Arial" pitchFamily="34" charset="0"/>
                <a:cs typeface="Arial" pitchFamily="34" charset="0"/>
              </a:rPr>
              <a:t>everal formats (Agilent Tech., Shimadzu, etc.)</a:t>
            </a:r>
            <a:endParaRPr lang="en-US" sz="2000" dirty="0" smtClean="0"/>
          </a:p>
          <a:p>
            <a:r>
              <a:rPr lang="en-US" sz="2400" dirty="0" smtClean="0">
                <a:solidFill>
                  <a:srgbClr val="0066FF"/>
                </a:solidFill>
              </a:rPr>
              <a:t>IR Library</a:t>
            </a:r>
          </a:p>
          <a:p>
            <a:pPr lvl="1"/>
            <a:r>
              <a:rPr lang="en-US" sz="2000" dirty="0">
                <a:latin typeface="Arial" pitchFamily="34" charset="0"/>
                <a:cs typeface="Arial" pitchFamily="34" charset="0"/>
              </a:rPr>
              <a:t>All spectra collected using FTIR-ATR system</a:t>
            </a:r>
          </a:p>
          <a:p>
            <a:pPr lvl="1"/>
            <a:r>
              <a:rPr lang="en-US" sz="2000" dirty="0" smtClean="0">
                <a:latin typeface="Arial" pitchFamily="34" charset="0"/>
                <a:cs typeface="Arial" pitchFamily="34" charset="0"/>
              </a:rPr>
              <a:t>DEA </a:t>
            </a:r>
            <a:r>
              <a:rPr lang="en-US" sz="2000" dirty="0">
                <a:latin typeface="Arial" pitchFamily="34" charset="0"/>
                <a:cs typeface="Arial" pitchFamily="34" charset="0"/>
              </a:rPr>
              <a:t>Special Testing and Research </a:t>
            </a:r>
            <a:r>
              <a:rPr lang="en-US" sz="2000" dirty="0" smtClean="0">
                <a:latin typeface="Arial" pitchFamily="34" charset="0"/>
                <a:cs typeface="Arial" pitchFamily="34" charset="0"/>
              </a:rPr>
              <a:t>Lab</a:t>
            </a:r>
          </a:p>
          <a:p>
            <a:pPr lvl="1"/>
            <a:r>
              <a:rPr lang="en-US" sz="2000" dirty="0">
                <a:latin typeface="Arial" pitchFamily="34" charset="0"/>
                <a:cs typeface="Arial" pitchFamily="34" charset="0"/>
              </a:rPr>
              <a:t>S</a:t>
            </a:r>
            <a:r>
              <a:rPr lang="en-US" sz="2000" dirty="0" smtClean="0">
                <a:latin typeface="Arial" pitchFamily="34" charset="0"/>
                <a:cs typeface="Arial" pitchFamily="34" charset="0"/>
              </a:rPr>
              <a:t>everal formats (</a:t>
            </a:r>
            <a:r>
              <a:rPr lang="en-US" sz="2000" dirty="0" err="1" smtClean="0">
                <a:latin typeface="Arial" pitchFamily="34" charset="0"/>
                <a:cs typeface="Arial" pitchFamily="34" charset="0"/>
              </a:rPr>
              <a:t>Omnic</a:t>
            </a:r>
            <a:r>
              <a:rPr lang="en-US" sz="2000" dirty="0" smtClean="0">
                <a:latin typeface="Arial" pitchFamily="34" charset="0"/>
                <a:cs typeface="Arial" pitchFamily="34" charset="0"/>
              </a:rPr>
              <a:t>, PE, etc.)</a:t>
            </a:r>
            <a:endParaRPr lang="en-US" sz="2000" dirty="0" smtClean="0"/>
          </a:p>
          <a:p>
            <a:r>
              <a:rPr lang="en-US" sz="2400" dirty="0" smtClean="0">
                <a:solidFill>
                  <a:srgbClr val="0066FF"/>
                </a:solidFill>
              </a:rPr>
              <a:t>Drug Monographs</a:t>
            </a:r>
          </a:p>
          <a:p>
            <a:pPr lvl="1"/>
            <a:r>
              <a:rPr lang="en-US" sz="2000" dirty="0" smtClean="0"/>
              <a:t>Over 250 available</a:t>
            </a:r>
          </a:p>
          <a:p>
            <a:pPr lvl="1"/>
            <a:r>
              <a:rPr lang="en-US" sz="2000" dirty="0" smtClean="0"/>
              <a:t>DEA Special Testing and Research Lab</a:t>
            </a:r>
            <a:endParaRPr lang="en-US" sz="2000" dirty="0"/>
          </a:p>
        </p:txBody>
      </p:sp>
      <p:sp>
        <p:nvSpPr>
          <p:cNvPr id="5" name="Slide Number Placeholder 4"/>
          <p:cNvSpPr>
            <a:spLocks noGrp="1"/>
          </p:cNvSpPr>
          <p:nvPr>
            <p:ph type="sldNum" sz="quarter" idx="12"/>
          </p:nvPr>
        </p:nvSpPr>
        <p:spPr/>
        <p:txBody>
          <a:bodyPr/>
          <a:lstStyle/>
          <a:p>
            <a:fld id="{8D23C714-7B79-4FEE-AD87-87B938001C67}" type="slidenum">
              <a:rPr lang="en-US" smtClean="0"/>
              <a:pPr/>
              <a:t>5</a:t>
            </a:fld>
            <a:endParaRPr lang="en-US" dirty="0"/>
          </a:p>
        </p:txBody>
      </p:sp>
    </p:spTree>
    <p:extLst>
      <p:ext uri="{BB962C8B-B14F-4D97-AF65-F5344CB8AC3E}">
        <p14:creationId xmlns:p14="http://schemas.microsoft.com/office/powerpoint/2010/main" val="3656647104"/>
      </p:ext>
    </p:extLst>
  </p:cSld>
  <p:clrMapOvr>
    <a:masterClrMapping/>
  </p:clrMapOvr>
  <p:transition spd="slow">
    <p:pu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ASTM Documents</a:t>
            </a:r>
            <a:endParaRPr lang="en-US" dirty="0"/>
          </a:p>
        </p:txBody>
      </p:sp>
      <p:sp>
        <p:nvSpPr>
          <p:cNvPr id="7" name="Content Placeholder 6"/>
          <p:cNvSpPr>
            <a:spLocks noGrp="1"/>
          </p:cNvSpPr>
          <p:nvPr>
            <p:ph sz="half" idx="1"/>
          </p:nvPr>
        </p:nvSpPr>
        <p:spPr>
          <a:xfrm>
            <a:off x="1067281" y="1891228"/>
            <a:ext cx="7109853" cy="4104838"/>
          </a:xfrm>
        </p:spPr>
        <p:txBody>
          <a:bodyPr>
            <a:noAutofit/>
          </a:bodyPr>
          <a:lstStyle/>
          <a:p>
            <a:r>
              <a:rPr lang="en-US" sz="2400" dirty="0" smtClean="0">
                <a:solidFill>
                  <a:srgbClr val="0066FF"/>
                </a:solidFill>
              </a:rPr>
              <a:t>OSAC Seized Drugs Subcommittee has voted to forward the following SWGDRUG –developed documents to the OSAC Registry of Standards:</a:t>
            </a:r>
          </a:p>
          <a:p>
            <a:endParaRPr lang="en-US" sz="800" dirty="0" smtClean="0">
              <a:solidFill>
                <a:srgbClr val="0066FF"/>
              </a:solidFill>
            </a:endParaRPr>
          </a:p>
          <a:p>
            <a:pPr lvl="1"/>
            <a:r>
              <a:rPr lang="en-US" sz="2000" b="1" dirty="0">
                <a:cs typeface="Arial" charset="0"/>
              </a:rPr>
              <a:t>E2329:	</a:t>
            </a:r>
            <a:r>
              <a:rPr lang="en-US" sz="2000" dirty="0">
                <a:cs typeface="Arial" charset="0"/>
              </a:rPr>
              <a:t>Identification of Seized </a:t>
            </a:r>
            <a:r>
              <a:rPr lang="en-US" sz="2000" dirty="0" smtClean="0">
                <a:cs typeface="Arial" charset="0"/>
              </a:rPr>
              <a:t>Drugs</a:t>
            </a:r>
          </a:p>
          <a:p>
            <a:pPr lvl="1"/>
            <a:endParaRPr lang="en-US" sz="800" dirty="0" smtClean="0">
              <a:cs typeface="Arial" charset="0"/>
            </a:endParaRPr>
          </a:p>
          <a:p>
            <a:pPr lvl="1"/>
            <a:r>
              <a:rPr lang="en-US" sz="2000" b="1" dirty="0" smtClean="0">
                <a:cs typeface="Arial" charset="0"/>
              </a:rPr>
              <a:t>E2548</a:t>
            </a:r>
            <a:r>
              <a:rPr lang="en-US" sz="2000" b="1" dirty="0">
                <a:cs typeface="Arial" charset="0"/>
              </a:rPr>
              <a:t>:	</a:t>
            </a:r>
            <a:r>
              <a:rPr lang="en-US" sz="2000" dirty="0">
                <a:cs typeface="Arial" charset="0"/>
              </a:rPr>
              <a:t>Sampling Seized Drugs for Qualitative and 		</a:t>
            </a:r>
            <a:r>
              <a:rPr lang="en-US" sz="2000" dirty="0" smtClean="0">
                <a:cs typeface="Arial" charset="0"/>
              </a:rPr>
              <a:t>	Quantitative </a:t>
            </a:r>
            <a:r>
              <a:rPr lang="en-US" sz="2000" dirty="0" smtClean="0">
                <a:cs typeface="Arial" charset="0"/>
              </a:rPr>
              <a:t>Analysis </a:t>
            </a:r>
            <a:r>
              <a:rPr lang="en-US" sz="2000" dirty="0">
                <a:solidFill>
                  <a:srgbClr val="C00000"/>
                </a:solidFill>
                <a:cs typeface="Arial" charset="0"/>
              </a:rPr>
              <a:t>– in </a:t>
            </a:r>
            <a:r>
              <a:rPr lang="en-US" sz="2000" dirty="0" smtClean="0">
                <a:solidFill>
                  <a:srgbClr val="C00000"/>
                </a:solidFill>
                <a:cs typeface="Arial" charset="0"/>
              </a:rPr>
              <a:t>revision</a:t>
            </a:r>
            <a:endParaRPr lang="en-US" sz="2000" dirty="0" smtClean="0">
              <a:cs typeface="Arial" charset="0"/>
            </a:endParaRPr>
          </a:p>
          <a:p>
            <a:pPr lvl="1"/>
            <a:endParaRPr lang="en-US" sz="800" dirty="0" smtClean="0">
              <a:cs typeface="Arial" charset="0"/>
            </a:endParaRPr>
          </a:p>
          <a:p>
            <a:pPr lvl="1"/>
            <a:r>
              <a:rPr lang="en-US" sz="2000" b="1" dirty="0" smtClean="0">
                <a:cs typeface="Arial" charset="0"/>
              </a:rPr>
              <a:t>E2326</a:t>
            </a:r>
            <a:r>
              <a:rPr lang="en-US" sz="2000" b="1" dirty="0">
                <a:cs typeface="Arial" charset="0"/>
              </a:rPr>
              <a:t>:	</a:t>
            </a:r>
            <a:r>
              <a:rPr lang="en-US" sz="2000" dirty="0">
                <a:cs typeface="Arial" charset="0"/>
              </a:rPr>
              <a:t>Education and Training of Seized-Drug </a:t>
            </a:r>
            <a:r>
              <a:rPr lang="en-US" sz="2000" dirty="0" smtClean="0">
                <a:cs typeface="Arial" charset="0"/>
              </a:rPr>
              <a:t>			Analysts</a:t>
            </a:r>
          </a:p>
          <a:p>
            <a:pPr lvl="1"/>
            <a:endParaRPr lang="en-US" sz="800" dirty="0" smtClean="0">
              <a:cs typeface="Arial" charset="0"/>
            </a:endParaRPr>
          </a:p>
          <a:p>
            <a:pPr lvl="1"/>
            <a:r>
              <a:rPr lang="en-US" sz="2000" b="1" dirty="0" smtClean="0">
                <a:cs typeface="Arial" charset="0"/>
              </a:rPr>
              <a:t>E2327</a:t>
            </a:r>
            <a:r>
              <a:rPr lang="en-US" sz="2000" b="1" dirty="0">
                <a:cs typeface="Arial" charset="0"/>
              </a:rPr>
              <a:t>:	</a:t>
            </a:r>
            <a:r>
              <a:rPr lang="en-US" sz="2000" dirty="0">
                <a:cs typeface="Arial" charset="0"/>
              </a:rPr>
              <a:t>Quality Assurance of Laboratories 			</a:t>
            </a:r>
            <a:r>
              <a:rPr lang="en-US" sz="2000" dirty="0" smtClean="0">
                <a:cs typeface="Arial" charset="0"/>
              </a:rPr>
              <a:t>	Performing </a:t>
            </a:r>
            <a:r>
              <a:rPr lang="en-US" sz="2000" dirty="0">
                <a:cs typeface="Arial" charset="0"/>
              </a:rPr>
              <a:t>Seized-Drug Analysis</a:t>
            </a:r>
          </a:p>
          <a:p>
            <a:pPr lvl="1"/>
            <a:endParaRPr lang="en-US" dirty="0">
              <a:latin typeface="Arial" charset="0"/>
              <a:cs typeface="Arial" charset="0"/>
            </a:endParaRPr>
          </a:p>
          <a:p>
            <a:pPr lvl="1"/>
            <a:endParaRPr lang="en-US" dirty="0">
              <a:latin typeface="Arial" charset="0"/>
              <a:cs typeface="Arial" charset="0"/>
            </a:endParaRPr>
          </a:p>
          <a:p>
            <a:pPr lvl="1"/>
            <a:endParaRPr lang="en-US" dirty="0"/>
          </a:p>
        </p:txBody>
      </p:sp>
      <p:sp>
        <p:nvSpPr>
          <p:cNvPr id="5" name="Slide Number Placeholder 4"/>
          <p:cNvSpPr>
            <a:spLocks noGrp="1"/>
          </p:cNvSpPr>
          <p:nvPr>
            <p:ph type="sldNum" sz="quarter" idx="12"/>
          </p:nvPr>
        </p:nvSpPr>
        <p:spPr/>
        <p:txBody>
          <a:bodyPr/>
          <a:lstStyle/>
          <a:p>
            <a:fld id="{8D23C714-7B79-4FEE-AD87-87B938001C67}" type="slidenum">
              <a:rPr lang="en-US" smtClean="0"/>
              <a:pPr/>
              <a:t>6</a:t>
            </a:fld>
            <a:endParaRPr lang="en-US" dirty="0"/>
          </a:p>
        </p:txBody>
      </p:sp>
    </p:spTree>
    <p:extLst>
      <p:ext uri="{BB962C8B-B14F-4D97-AF65-F5344CB8AC3E}">
        <p14:creationId xmlns:p14="http://schemas.microsoft.com/office/powerpoint/2010/main" val="124708363"/>
      </p:ext>
    </p:extLst>
  </p:cSld>
  <p:clrMapOvr>
    <a:masterClrMapping/>
  </p:clrMapOvr>
  <p:transition spd="slow">
    <p:pu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ASTM Documents</a:t>
            </a:r>
            <a:endParaRPr lang="en-US" dirty="0"/>
          </a:p>
        </p:txBody>
      </p:sp>
      <p:sp>
        <p:nvSpPr>
          <p:cNvPr id="7" name="Content Placeholder 6"/>
          <p:cNvSpPr>
            <a:spLocks noGrp="1"/>
          </p:cNvSpPr>
          <p:nvPr>
            <p:ph sz="half" idx="1"/>
          </p:nvPr>
        </p:nvSpPr>
        <p:spPr>
          <a:xfrm>
            <a:off x="1067281" y="1891228"/>
            <a:ext cx="7109853" cy="4104838"/>
          </a:xfrm>
        </p:spPr>
        <p:txBody>
          <a:bodyPr>
            <a:noAutofit/>
          </a:bodyPr>
          <a:lstStyle/>
          <a:p>
            <a:r>
              <a:rPr lang="en-US" sz="2400" dirty="0" smtClean="0">
                <a:solidFill>
                  <a:srgbClr val="0066FF"/>
                </a:solidFill>
              </a:rPr>
              <a:t>These SWGDRUG-developed documents will also be considered by OSAC Seized Drugs Subcommittee:</a:t>
            </a:r>
          </a:p>
          <a:p>
            <a:pPr marL="0" indent="0">
              <a:buNone/>
            </a:pPr>
            <a:endParaRPr lang="en-US" sz="800" dirty="0" smtClean="0">
              <a:solidFill>
                <a:srgbClr val="0066FF"/>
              </a:solidFill>
            </a:endParaRPr>
          </a:p>
          <a:p>
            <a:pPr lvl="1"/>
            <a:r>
              <a:rPr lang="en-US" sz="2000" b="1" dirty="0" smtClean="0">
                <a:cs typeface="Arial" charset="0"/>
              </a:rPr>
              <a:t>E2549:</a:t>
            </a:r>
            <a:r>
              <a:rPr lang="en-US" sz="2000" dirty="0" smtClean="0">
                <a:cs typeface="Arial" charset="0"/>
              </a:rPr>
              <a:t>	Validation of Seized-Drugs Analytical 			Methods </a:t>
            </a:r>
            <a:r>
              <a:rPr lang="en-US" sz="2000" dirty="0" smtClean="0">
                <a:solidFill>
                  <a:srgbClr val="C00000"/>
                </a:solidFill>
                <a:cs typeface="Arial" charset="0"/>
              </a:rPr>
              <a:t>– in revision</a:t>
            </a:r>
          </a:p>
          <a:p>
            <a:pPr lvl="1"/>
            <a:endParaRPr lang="en-US" sz="800" dirty="0" smtClean="0">
              <a:solidFill>
                <a:srgbClr val="C00000"/>
              </a:solidFill>
              <a:cs typeface="Arial" charset="0"/>
            </a:endParaRPr>
          </a:p>
          <a:p>
            <a:pPr lvl="1"/>
            <a:r>
              <a:rPr lang="en-US" sz="2000" b="1" dirty="0" smtClean="0">
                <a:cs typeface="Arial" charset="0"/>
              </a:rPr>
              <a:t>E2764:	</a:t>
            </a:r>
            <a:r>
              <a:rPr lang="en-US" sz="2000" dirty="0" smtClean="0">
                <a:cs typeface="Arial" charset="0"/>
              </a:rPr>
              <a:t>Uncertainty Assessment in the Context of 		</a:t>
            </a:r>
            <a:r>
              <a:rPr lang="en-US" sz="2000" dirty="0" smtClean="0">
                <a:cs typeface="Arial" charset="0"/>
              </a:rPr>
              <a:t>	Seized </a:t>
            </a:r>
            <a:r>
              <a:rPr lang="en-US" sz="2000" dirty="0" smtClean="0">
                <a:cs typeface="Arial" charset="0"/>
              </a:rPr>
              <a:t>Drug Analysis – </a:t>
            </a:r>
            <a:r>
              <a:rPr lang="en-US" sz="2000" dirty="0" smtClean="0">
                <a:solidFill>
                  <a:srgbClr val="C00000"/>
                </a:solidFill>
                <a:cs typeface="Arial" charset="0"/>
              </a:rPr>
              <a:t>in revision</a:t>
            </a:r>
          </a:p>
          <a:p>
            <a:pPr lvl="1"/>
            <a:endParaRPr lang="en-US" sz="800" dirty="0" smtClean="0">
              <a:solidFill>
                <a:srgbClr val="C00000"/>
              </a:solidFill>
              <a:cs typeface="Arial" charset="0"/>
            </a:endParaRPr>
          </a:p>
          <a:p>
            <a:pPr lvl="1"/>
            <a:r>
              <a:rPr lang="en-US" sz="2000" b="1" dirty="0" smtClean="0">
                <a:cs typeface="Arial" charset="0"/>
              </a:rPr>
              <a:t>E2882:	</a:t>
            </a:r>
            <a:r>
              <a:rPr lang="en-US" sz="2000" dirty="0" smtClean="0">
                <a:cs typeface="Arial" charset="0"/>
              </a:rPr>
              <a:t>Analysis of Clandestine Laboratory Evidence</a:t>
            </a:r>
          </a:p>
          <a:p>
            <a:pPr lvl="1"/>
            <a:endParaRPr lang="en-US" dirty="0">
              <a:latin typeface="Arial" charset="0"/>
              <a:cs typeface="Arial" charset="0"/>
            </a:endParaRPr>
          </a:p>
          <a:p>
            <a:pPr lvl="1"/>
            <a:endParaRPr lang="en-US" dirty="0">
              <a:latin typeface="Arial" charset="0"/>
              <a:cs typeface="Arial" charset="0"/>
            </a:endParaRPr>
          </a:p>
          <a:p>
            <a:pPr lvl="1"/>
            <a:endParaRPr lang="en-US" dirty="0"/>
          </a:p>
        </p:txBody>
      </p:sp>
      <p:sp>
        <p:nvSpPr>
          <p:cNvPr id="5" name="Slide Number Placeholder 4"/>
          <p:cNvSpPr>
            <a:spLocks noGrp="1"/>
          </p:cNvSpPr>
          <p:nvPr>
            <p:ph type="sldNum" sz="quarter" idx="12"/>
          </p:nvPr>
        </p:nvSpPr>
        <p:spPr/>
        <p:txBody>
          <a:bodyPr/>
          <a:lstStyle/>
          <a:p>
            <a:fld id="{8D23C714-7B79-4FEE-AD87-87B938001C67}" type="slidenum">
              <a:rPr lang="en-US" smtClean="0"/>
              <a:pPr/>
              <a:t>7</a:t>
            </a:fld>
            <a:endParaRPr lang="en-US" dirty="0"/>
          </a:p>
        </p:txBody>
      </p:sp>
    </p:spTree>
    <p:extLst>
      <p:ext uri="{BB962C8B-B14F-4D97-AF65-F5344CB8AC3E}">
        <p14:creationId xmlns:p14="http://schemas.microsoft.com/office/powerpoint/2010/main" val="4078746506"/>
      </p:ext>
    </p:extLst>
  </p:cSld>
  <p:clrMapOvr>
    <a:masterClrMapping/>
  </p:clrMapOvr>
  <p:transition spd="slow">
    <p:push/>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229" y="862095"/>
            <a:ext cx="6880034" cy="774119"/>
          </a:xfrm>
        </p:spPr>
        <p:txBody>
          <a:bodyPr/>
          <a:lstStyle/>
          <a:p>
            <a:r>
              <a:rPr lang="en-US" dirty="0" smtClean="0"/>
              <a:t>2015 Summary</a:t>
            </a:r>
            <a:endParaRPr lang="en-US" dirty="0"/>
          </a:p>
        </p:txBody>
      </p:sp>
      <p:sp>
        <p:nvSpPr>
          <p:cNvPr id="4" name="Content Placeholder 3"/>
          <p:cNvSpPr>
            <a:spLocks noGrp="1"/>
          </p:cNvSpPr>
          <p:nvPr>
            <p:ph sz="half" idx="1"/>
          </p:nvPr>
        </p:nvSpPr>
        <p:spPr>
          <a:xfrm>
            <a:off x="1374229" y="1872343"/>
            <a:ext cx="6398177" cy="4171618"/>
          </a:xfrm>
        </p:spPr>
        <p:txBody>
          <a:bodyPr>
            <a:noAutofit/>
          </a:bodyPr>
          <a:lstStyle/>
          <a:p>
            <a:r>
              <a:rPr lang="en-US" dirty="0" smtClean="0">
                <a:solidFill>
                  <a:srgbClr val="0066FF"/>
                </a:solidFill>
              </a:rPr>
              <a:t>In-person meeting – June 2015</a:t>
            </a:r>
          </a:p>
          <a:p>
            <a:r>
              <a:rPr lang="en-US" dirty="0" smtClean="0">
                <a:solidFill>
                  <a:srgbClr val="0066FF"/>
                </a:solidFill>
              </a:rPr>
              <a:t>SWGDRUG Rec. v 7.1 – </a:t>
            </a:r>
            <a:r>
              <a:rPr lang="en-US" i="1" dirty="0" smtClean="0">
                <a:solidFill>
                  <a:srgbClr val="0066FF"/>
                </a:solidFill>
              </a:rPr>
              <a:t>In revision</a:t>
            </a:r>
          </a:p>
          <a:p>
            <a:pPr lvl="1"/>
            <a:r>
              <a:rPr lang="en-US" dirty="0" smtClean="0"/>
              <a:t>Part IIIB</a:t>
            </a:r>
          </a:p>
          <a:p>
            <a:pPr lvl="1"/>
            <a:r>
              <a:rPr lang="en-US" dirty="0" smtClean="0"/>
              <a:t>Part IVB</a:t>
            </a:r>
          </a:p>
          <a:p>
            <a:r>
              <a:rPr lang="en-US" dirty="0" smtClean="0">
                <a:solidFill>
                  <a:srgbClr val="0066FF"/>
                </a:solidFill>
              </a:rPr>
              <a:t>Supplemental Documents:</a:t>
            </a:r>
          </a:p>
          <a:p>
            <a:pPr lvl="1"/>
            <a:r>
              <a:rPr lang="en-US" dirty="0"/>
              <a:t>Validation of qualitative methods</a:t>
            </a:r>
          </a:p>
          <a:p>
            <a:pPr lvl="1"/>
            <a:r>
              <a:rPr lang="en-US" dirty="0" smtClean="0"/>
              <a:t>Uncertainty for net weight extrapolations</a:t>
            </a:r>
          </a:p>
        </p:txBody>
      </p:sp>
      <p:sp>
        <p:nvSpPr>
          <p:cNvPr id="5" name="Slide Number Placeholder 4"/>
          <p:cNvSpPr>
            <a:spLocks noGrp="1"/>
          </p:cNvSpPr>
          <p:nvPr>
            <p:ph type="sldNum" sz="quarter" idx="12"/>
          </p:nvPr>
        </p:nvSpPr>
        <p:spPr/>
        <p:txBody>
          <a:bodyPr/>
          <a:lstStyle/>
          <a:p>
            <a:fld id="{8D23C714-7B79-4FEE-AD87-87B938001C67}" type="slidenum">
              <a:rPr lang="en-US" smtClean="0"/>
              <a:pPr/>
              <a:t>8</a:t>
            </a:fld>
            <a:endParaRPr lang="en-US" dirty="0"/>
          </a:p>
        </p:txBody>
      </p:sp>
    </p:spTree>
    <p:extLst>
      <p:ext uri="{BB962C8B-B14F-4D97-AF65-F5344CB8AC3E}">
        <p14:creationId xmlns:p14="http://schemas.microsoft.com/office/powerpoint/2010/main" val="2034750590"/>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6171" y="899500"/>
            <a:ext cx="7271658" cy="774119"/>
          </a:xfrm>
        </p:spPr>
        <p:txBody>
          <a:bodyPr/>
          <a:lstStyle/>
          <a:p>
            <a:r>
              <a:rPr lang="en-US" sz="3600" dirty="0" smtClean="0"/>
              <a:t>SWGDRUG Recommendations</a:t>
            </a:r>
            <a:endParaRPr lang="en-US" sz="3600" dirty="0"/>
          </a:p>
        </p:txBody>
      </p:sp>
      <p:sp>
        <p:nvSpPr>
          <p:cNvPr id="4" name="Slide Number Placeholder 3"/>
          <p:cNvSpPr>
            <a:spLocks noGrp="1"/>
          </p:cNvSpPr>
          <p:nvPr>
            <p:ph type="sldNum" sz="quarter" idx="12"/>
          </p:nvPr>
        </p:nvSpPr>
        <p:spPr/>
        <p:txBody>
          <a:bodyPr/>
          <a:lstStyle/>
          <a:p>
            <a:fld id="{8D23C714-7B79-4FEE-AD87-87B938001C67}" type="slidenum">
              <a:rPr lang="en-US" smtClean="0"/>
              <a:pPr/>
              <a:t>9</a:t>
            </a:fld>
            <a:endParaRPr lang="en-US" dirty="0"/>
          </a:p>
        </p:txBody>
      </p:sp>
      <p:graphicFrame>
        <p:nvGraphicFramePr>
          <p:cNvPr id="8" name="Content Placeholder 7"/>
          <p:cNvGraphicFramePr>
            <a:graphicFrameLocks noGrp="1"/>
          </p:cNvGraphicFramePr>
          <p:nvPr>
            <p:ph sz="half" idx="1"/>
            <p:extLst>
              <p:ext uri="{D42A27DB-BD31-4B8C-83A1-F6EECF244321}">
                <p14:modId xmlns:p14="http://schemas.microsoft.com/office/powerpoint/2010/main" val="2747571560"/>
              </p:ext>
            </p:extLst>
          </p:nvPr>
        </p:nvGraphicFramePr>
        <p:xfrm>
          <a:off x="1135063" y="1800560"/>
          <a:ext cx="6873876" cy="3905996"/>
        </p:xfrm>
        <a:graphic>
          <a:graphicData uri="http://schemas.openxmlformats.org/drawingml/2006/table">
            <a:tbl>
              <a:tblPr firstRow="1" bandRow="1">
                <a:tableStyleId>{5C22544A-7EE6-4342-B048-85BDC9FD1C3A}</a:tableStyleId>
              </a:tblPr>
              <a:tblGrid>
                <a:gridCol w="2291292"/>
                <a:gridCol w="2291292"/>
                <a:gridCol w="2291292"/>
              </a:tblGrid>
              <a:tr h="517636">
                <a:tc>
                  <a:txBody>
                    <a:bodyPr/>
                    <a:lstStyle/>
                    <a:p>
                      <a:pPr algn="ctr"/>
                      <a:r>
                        <a:rPr lang="en-US" dirty="0" smtClean="0"/>
                        <a:t>Category A</a:t>
                      </a:r>
                      <a:endParaRPr lang="en-US" dirty="0"/>
                    </a:p>
                  </a:txBody>
                  <a:tcPr anchor="ctr">
                    <a:solidFill>
                      <a:schemeClr val="bg2">
                        <a:lumMod val="75000"/>
                      </a:schemeClr>
                    </a:solidFill>
                  </a:tcPr>
                </a:tc>
                <a:tc>
                  <a:txBody>
                    <a:bodyPr/>
                    <a:lstStyle/>
                    <a:p>
                      <a:pPr algn="ctr"/>
                      <a:r>
                        <a:rPr lang="en-US" dirty="0" smtClean="0"/>
                        <a:t>Category B</a:t>
                      </a:r>
                      <a:endParaRPr lang="en-US" dirty="0"/>
                    </a:p>
                  </a:txBody>
                  <a:tcPr anchor="ctr">
                    <a:solidFill>
                      <a:schemeClr val="bg2">
                        <a:lumMod val="75000"/>
                      </a:schemeClr>
                    </a:solidFill>
                  </a:tcPr>
                </a:tc>
                <a:tc>
                  <a:txBody>
                    <a:bodyPr/>
                    <a:lstStyle/>
                    <a:p>
                      <a:pPr algn="ctr"/>
                      <a:r>
                        <a:rPr lang="en-US" dirty="0" smtClean="0"/>
                        <a:t>Category C</a:t>
                      </a:r>
                      <a:endParaRPr lang="en-US" dirty="0"/>
                    </a:p>
                  </a:txBody>
                  <a:tcPr anchor="ctr">
                    <a:solidFill>
                      <a:schemeClr val="bg2">
                        <a:lumMod val="75000"/>
                      </a:schemeClr>
                    </a:solidFill>
                  </a:tcPr>
                </a:tc>
              </a:tr>
              <a:tr h="370840">
                <a:tc>
                  <a:txBody>
                    <a:bodyPr/>
                    <a:lstStyle/>
                    <a:p>
                      <a:pPr algn="ctr"/>
                      <a:r>
                        <a:rPr lang="en-US" dirty="0" smtClean="0"/>
                        <a:t>IR</a:t>
                      </a:r>
                      <a:endParaRPr lang="en-US" dirty="0"/>
                    </a:p>
                  </a:txBody>
                  <a:tcPr anchor="ctr">
                    <a:solidFill>
                      <a:schemeClr val="bg1">
                        <a:lumMod val="75000"/>
                      </a:schemeClr>
                    </a:solidFill>
                  </a:tcPr>
                </a:tc>
                <a:tc>
                  <a:txBody>
                    <a:bodyPr/>
                    <a:lstStyle/>
                    <a:p>
                      <a:pPr algn="ctr"/>
                      <a:r>
                        <a:rPr lang="en-US" dirty="0" smtClean="0"/>
                        <a:t>CE</a:t>
                      </a:r>
                      <a:endParaRPr lang="en-US" dirty="0"/>
                    </a:p>
                  </a:txBody>
                  <a:tcPr anchor="ctr">
                    <a:solidFill>
                      <a:schemeClr val="bg1">
                        <a:lumMod val="75000"/>
                      </a:schemeClr>
                    </a:solidFill>
                  </a:tcPr>
                </a:tc>
                <a:tc>
                  <a:txBody>
                    <a:bodyPr/>
                    <a:lstStyle/>
                    <a:p>
                      <a:pPr algn="ctr"/>
                      <a:r>
                        <a:rPr lang="en-US" dirty="0" smtClean="0"/>
                        <a:t>Color Tests</a:t>
                      </a:r>
                      <a:endParaRPr lang="en-US" dirty="0"/>
                    </a:p>
                  </a:txBody>
                  <a:tcPr anchor="ctr">
                    <a:solidFill>
                      <a:schemeClr val="bg1">
                        <a:lumMod val="75000"/>
                      </a:schemeClr>
                    </a:solidFill>
                  </a:tcPr>
                </a:tc>
              </a:tr>
              <a:tr h="370840">
                <a:tc>
                  <a:txBody>
                    <a:bodyPr/>
                    <a:lstStyle/>
                    <a:p>
                      <a:pPr algn="ctr"/>
                      <a:r>
                        <a:rPr lang="en-US" dirty="0" smtClean="0"/>
                        <a:t>MS</a:t>
                      </a:r>
                      <a:endParaRPr lang="en-US" dirty="0"/>
                    </a:p>
                  </a:txBody>
                  <a:tcPr anchor="ctr">
                    <a:solidFill>
                      <a:schemeClr val="bg2"/>
                    </a:solidFill>
                  </a:tcPr>
                </a:tc>
                <a:tc>
                  <a:txBody>
                    <a:bodyPr/>
                    <a:lstStyle/>
                    <a:p>
                      <a:pPr algn="ctr"/>
                      <a:r>
                        <a:rPr lang="en-US" dirty="0" smtClean="0"/>
                        <a:t>GC</a:t>
                      </a:r>
                      <a:endParaRPr lang="en-US" dirty="0"/>
                    </a:p>
                  </a:txBody>
                  <a:tcPr anchor="ctr">
                    <a:solidFill>
                      <a:schemeClr val="bg2"/>
                    </a:solidFill>
                  </a:tcPr>
                </a:tc>
                <a:tc>
                  <a:txBody>
                    <a:bodyPr/>
                    <a:lstStyle/>
                    <a:p>
                      <a:pPr algn="ctr"/>
                      <a:r>
                        <a:rPr lang="en-US" dirty="0" smtClean="0"/>
                        <a:t>Fluorescence</a:t>
                      </a:r>
                      <a:endParaRPr lang="en-US" dirty="0"/>
                    </a:p>
                  </a:txBody>
                  <a:tcPr anchor="ctr">
                    <a:solidFill>
                      <a:schemeClr val="bg2"/>
                    </a:solidFill>
                  </a:tcPr>
                </a:tc>
              </a:tr>
              <a:tr h="370840">
                <a:tc>
                  <a:txBody>
                    <a:bodyPr/>
                    <a:lstStyle/>
                    <a:p>
                      <a:pPr algn="ctr"/>
                      <a:r>
                        <a:rPr lang="en-US" dirty="0" smtClean="0"/>
                        <a:t>NMR</a:t>
                      </a:r>
                      <a:endParaRPr lang="en-US" dirty="0"/>
                    </a:p>
                  </a:txBody>
                  <a:tcPr anchor="ctr">
                    <a:solidFill>
                      <a:schemeClr val="bg1">
                        <a:lumMod val="75000"/>
                      </a:schemeClr>
                    </a:solidFill>
                  </a:tcPr>
                </a:tc>
                <a:tc>
                  <a:txBody>
                    <a:bodyPr/>
                    <a:lstStyle/>
                    <a:p>
                      <a:pPr algn="ctr"/>
                      <a:r>
                        <a:rPr lang="en-US" dirty="0" smtClean="0"/>
                        <a:t>IMS</a:t>
                      </a:r>
                      <a:endParaRPr lang="en-US" dirty="0"/>
                    </a:p>
                  </a:txBody>
                  <a:tcPr anchor="ctr">
                    <a:solidFill>
                      <a:schemeClr val="bg1">
                        <a:lumMod val="75000"/>
                      </a:schemeClr>
                    </a:solidFill>
                  </a:tcPr>
                </a:tc>
                <a:tc>
                  <a:txBody>
                    <a:bodyPr/>
                    <a:lstStyle/>
                    <a:p>
                      <a:pPr algn="ctr"/>
                      <a:r>
                        <a:rPr lang="en-US" dirty="0" smtClean="0"/>
                        <a:t>Immunoassay</a:t>
                      </a:r>
                      <a:endParaRPr lang="en-US" dirty="0"/>
                    </a:p>
                  </a:txBody>
                  <a:tcPr anchor="ctr">
                    <a:solidFill>
                      <a:schemeClr val="bg1">
                        <a:lumMod val="75000"/>
                      </a:schemeClr>
                    </a:solidFill>
                  </a:tcPr>
                </a:tc>
              </a:tr>
              <a:tr h="370840">
                <a:tc>
                  <a:txBody>
                    <a:bodyPr/>
                    <a:lstStyle/>
                    <a:p>
                      <a:pPr algn="ctr"/>
                      <a:r>
                        <a:rPr lang="en-US" dirty="0" smtClean="0"/>
                        <a:t>Raman</a:t>
                      </a:r>
                      <a:endParaRPr lang="en-US" dirty="0"/>
                    </a:p>
                  </a:txBody>
                  <a:tcPr anchor="ctr">
                    <a:solidFill>
                      <a:schemeClr val="bg2"/>
                    </a:solidFill>
                  </a:tcPr>
                </a:tc>
                <a:tc>
                  <a:txBody>
                    <a:bodyPr/>
                    <a:lstStyle/>
                    <a:p>
                      <a:pPr algn="ctr"/>
                      <a:r>
                        <a:rPr lang="en-US" dirty="0" smtClean="0"/>
                        <a:t>LC</a:t>
                      </a:r>
                      <a:endParaRPr lang="en-US" dirty="0"/>
                    </a:p>
                  </a:txBody>
                  <a:tcPr anchor="ctr">
                    <a:solidFill>
                      <a:schemeClr val="bg2"/>
                    </a:solidFill>
                  </a:tcPr>
                </a:tc>
                <a:tc>
                  <a:txBody>
                    <a:bodyPr/>
                    <a:lstStyle/>
                    <a:p>
                      <a:pPr algn="ctr"/>
                      <a:r>
                        <a:rPr lang="en-US" dirty="0" smtClean="0"/>
                        <a:t>Melting</a:t>
                      </a:r>
                      <a:r>
                        <a:rPr lang="en-US" baseline="0" dirty="0" smtClean="0"/>
                        <a:t> Point</a:t>
                      </a:r>
                      <a:endParaRPr lang="en-US" dirty="0"/>
                    </a:p>
                  </a:txBody>
                  <a:tcPr anchor="ctr">
                    <a:solidFill>
                      <a:schemeClr val="bg2"/>
                    </a:solidFill>
                  </a:tcPr>
                </a:tc>
              </a:tr>
              <a:tr h="370840">
                <a:tc>
                  <a:txBody>
                    <a:bodyPr/>
                    <a:lstStyle/>
                    <a:p>
                      <a:pPr algn="ctr"/>
                      <a:r>
                        <a:rPr lang="en-US" dirty="0" smtClean="0"/>
                        <a:t>X-ray </a:t>
                      </a:r>
                      <a:r>
                        <a:rPr lang="en-US" dirty="0" err="1" smtClean="0"/>
                        <a:t>Diffractometry</a:t>
                      </a:r>
                      <a:endParaRPr lang="en-US" dirty="0"/>
                    </a:p>
                  </a:txBody>
                  <a:tcPr anchor="ctr">
                    <a:solidFill>
                      <a:schemeClr val="bg1">
                        <a:lumMod val="75000"/>
                      </a:schemeClr>
                    </a:solidFill>
                  </a:tcPr>
                </a:tc>
                <a:tc>
                  <a:txBody>
                    <a:bodyPr/>
                    <a:lstStyle/>
                    <a:p>
                      <a:pPr algn="ctr"/>
                      <a:r>
                        <a:rPr lang="en-US" dirty="0" smtClean="0"/>
                        <a:t>Microcrystalline Tests</a:t>
                      </a:r>
                      <a:endParaRPr lang="en-US" dirty="0"/>
                    </a:p>
                  </a:txBody>
                  <a:tcPr anchor="ctr">
                    <a:solidFill>
                      <a:schemeClr val="bg1">
                        <a:lumMod val="75000"/>
                      </a:schemeClr>
                    </a:solidFill>
                  </a:tcPr>
                </a:tc>
                <a:tc>
                  <a:txBody>
                    <a:bodyPr/>
                    <a:lstStyle/>
                    <a:p>
                      <a:pPr algn="ctr"/>
                      <a:r>
                        <a:rPr lang="en-US" dirty="0" smtClean="0"/>
                        <a:t>UV</a:t>
                      </a:r>
                      <a:endParaRPr lang="en-US" dirty="0"/>
                    </a:p>
                  </a:txBody>
                  <a:tcPr anchor="ctr">
                    <a:solidFill>
                      <a:schemeClr val="bg1">
                        <a:lumMod val="75000"/>
                      </a:schemeClr>
                    </a:solidFill>
                  </a:tcPr>
                </a:tc>
              </a:tr>
              <a:tr h="370840">
                <a:tc>
                  <a:txBody>
                    <a:bodyPr/>
                    <a:lstStyle/>
                    <a:p>
                      <a:pPr algn="ctr"/>
                      <a:endParaRPr lang="en-US" dirty="0"/>
                    </a:p>
                  </a:txBody>
                  <a:tcPr anchor="ctr">
                    <a:solidFill>
                      <a:schemeClr val="bg2"/>
                    </a:solidFill>
                  </a:tcPr>
                </a:tc>
                <a:tc>
                  <a:txBody>
                    <a:bodyPr/>
                    <a:lstStyle/>
                    <a:p>
                      <a:pPr algn="ctr"/>
                      <a:r>
                        <a:rPr lang="en-US" dirty="0" smtClean="0"/>
                        <a:t>Pharmaceutical ID</a:t>
                      </a:r>
                      <a:endParaRPr lang="en-US" dirty="0"/>
                    </a:p>
                  </a:txBody>
                  <a:tcPr anchor="ctr">
                    <a:solidFill>
                      <a:schemeClr val="bg2"/>
                    </a:solidFill>
                  </a:tcPr>
                </a:tc>
                <a:tc>
                  <a:txBody>
                    <a:bodyPr/>
                    <a:lstStyle/>
                    <a:p>
                      <a:pPr algn="ctr"/>
                      <a:endParaRPr lang="en-US" dirty="0"/>
                    </a:p>
                  </a:txBody>
                  <a:tcPr anchor="ctr">
                    <a:solidFill>
                      <a:schemeClr val="bg2"/>
                    </a:solidFill>
                  </a:tcPr>
                </a:tc>
              </a:tr>
              <a:tr h="370840">
                <a:tc>
                  <a:txBody>
                    <a:bodyPr/>
                    <a:lstStyle/>
                    <a:p>
                      <a:pPr algn="ctr"/>
                      <a:endParaRPr lang="en-US" dirty="0"/>
                    </a:p>
                  </a:txBody>
                  <a:tcPr anchor="ctr">
                    <a:solidFill>
                      <a:schemeClr val="bg1">
                        <a:lumMod val="75000"/>
                      </a:schemeClr>
                    </a:solidFill>
                  </a:tcPr>
                </a:tc>
                <a:tc>
                  <a:txBody>
                    <a:bodyPr/>
                    <a:lstStyle/>
                    <a:p>
                      <a:pPr algn="ctr"/>
                      <a:r>
                        <a:rPr lang="en-US" dirty="0" smtClean="0"/>
                        <a:t>TLC</a:t>
                      </a:r>
                      <a:endParaRPr lang="en-US" dirty="0"/>
                    </a:p>
                  </a:txBody>
                  <a:tcPr anchor="ctr">
                    <a:solidFill>
                      <a:schemeClr val="bg1">
                        <a:lumMod val="75000"/>
                      </a:schemeClr>
                    </a:solidFill>
                  </a:tcPr>
                </a:tc>
                <a:tc>
                  <a:txBody>
                    <a:bodyPr/>
                    <a:lstStyle/>
                    <a:p>
                      <a:pPr algn="ctr"/>
                      <a:endParaRPr lang="en-US" dirty="0"/>
                    </a:p>
                  </a:txBody>
                  <a:tcPr anchor="ctr">
                    <a:solidFill>
                      <a:schemeClr val="bg1">
                        <a:lumMod val="75000"/>
                      </a:schemeClr>
                    </a:solidFill>
                  </a:tcPr>
                </a:tc>
              </a:tr>
              <a:tr h="370840">
                <a:tc>
                  <a:txBody>
                    <a:bodyPr/>
                    <a:lstStyle/>
                    <a:p>
                      <a:pPr algn="ctr"/>
                      <a:endParaRPr lang="en-US" dirty="0"/>
                    </a:p>
                  </a:txBody>
                  <a:tcPr>
                    <a:solidFill>
                      <a:schemeClr val="bg2"/>
                    </a:solidFill>
                  </a:tcPr>
                </a:tc>
                <a:tc>
                  <a:txBody>
                    <a:bodyPr/>
                    <a:lstStyle/>
                    <a:p>
                      <a:pPr algn="l"/>
                      <a:r>
                        <a:rPr lang="en-US" dirty="0" smtClean="0"/>
                        <a:t>Cannabis only:</a:t>
                      </a:r>
                    </a:p>
                    <a:p>
                      <a:pPr algn="ctr"/>
                      <a:r>
                        <a:rPr lang="en-US" sz="1400" i="1" dirty="0" smtClean="0"/>
                        <a:t>Macro Examination</a:t>
                      </a:r>
                    </a:p>
                    <a:p>
                      <a:pPr algn="ctr"/>
                      <a:r>
                        <a:rPr lang="en-US" sz="1400" i="1" dirty="0" smtClean="0"/>
                        <a:t>Micro Examination</a:t>
                      </a:r>
                      <a:endParaRPr lang="en-US" sz="1400" i="1" dirty="0"/>
                    </a:p>
                  </a:txBody>
                  <a:tcPr>
                    <a:solidFill>
                      <a:schemeClr val="bg2"/>
                    </a:solidFill>
                  </a:tcPr>
                </a:tc>
                <a:tc>
                  <a:txBody>
                    <a:bodyPr/>
                    <a:lstStyle/>
                    <a:p>
                      <a:pPr algn="ctr"/>
                      <a:endParaRPr lang="en-US" dirty="0"/>
                    </a:p>
                  </a:txBody>
                  <a:tcPr>
                    <a:solidFill>
                      <a:schemeClr val="bg2"/>
                    </a:solidFill>
                  </a:tcPr>
                </a:tc>
              </a:tr>
            </a:tbl>
          </a:graphicData>
        </a:graphic>
      </p:graphicFrame>
    </p:spTree>
    <p:extLst>
      <p:ext uri="{BB962C8B-B14F-4D97-AF65-F5344CB8AC3E}">
        <p14:creationId xmlns:p14="http://schemas.microsoft.com/office/powerpoint/2010/main" val="1599271845"/>
      </p:ext>
    </p:extLst>
  </p:cSld>
  <p:clrMapOvr>
    <a:masterClrMapping/>
  </p:clrMapOvr>
  <p:transition spd="slow">
    <p:pu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22527</TotalTime>
  <Words>603</Words>
  <Application>Microsoft Office PowerPoint</Application>
  <PresentationFormat>Letter Paper (8.5x11 in)</PresentationFormat>
  <Paragraphs>173</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Pushpin</vt:lpstr>
      <vt:lpstr>PowerPoint Presentation</vt:lpstr>
      <vt:lpstr>History</vt:lpstr>
      <vt:lpstr>Mission</vt:lpstr>
      <vt:lpstr>Current Documents</vt:lpstr>
      <vt:lpstr>Current Resources</vt:lpstr>
      <vt:lpstr>ASTM Documents</vt:lpstr>
      <vt:lpstr>ASTM Documents</vt:lpstr>
      <vt:lpstr>2015 Summary</vt:lpstr>
      <vt:lpstr>SWGDRUG Recommendations</vt:lpstr>
      <vt:lpstr>SWGDRUG Recommendations</vt:lpstr>
      <vt:lpstr>SWGDRUG Recommendations</vt:lpstr>
      <vt:lpstr>Supplemental Document SD-6</vt:lpstr>
      <vt:lpstr>SWGDRUG Document Process</vt:lpstr>
      <vt:lpstr>Future Directions</vt:lpstr>
      <vt:lpstr>www.SWGDRUG.org</vt:lpstr>
      <vt:lpstr>SWGDRUG Core Committee</vt:lpstr>
      <vt:lpstr>SWGDRUG Core Committee</vt:lpstr>
      <vt:lpstr>Thank You!</vt:lpstr>
    </vt:vector>
  </TitlesOfParts>
  <Company>Swarthmore College</Company>
  <LinksUpToDate>false</LinksUpToDate>
  <SharedDoc>false</SharedDoc>
  <HyperlinkBase>http://www.swarthmore.edu/NatSci/cpurrin1/posteradvice.htm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creator>Colin Purrington</dc:creator>
  <dc:description>Suggestions and gripes to: cpurrin1@swarthmore.edu</dc:description>
  <cp:lastModifiedBy>Sandra E. Rodriguez-Cruz</cp:lastModifiedBy>
  <cp:revision>1845</cp:revision>
  <cp:lastPrinted>2004-05-01T11:19:50Z</cp:lastPrinted>
  <dcterms:created xsi:type="dcterms:W3CDTF">2000-07-07T15:10:51Z</dcterms:created>
  <dcterms:modified xsi:type="dcterms:W3CDTF">2016-02-09T19:07:13Z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