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25" r:id="rId1"/>
  </p:sldMasterIdLst>
  <p:notesMasterIdLst>
    <p:notesMasterId r:id="rId20"/>
  </p:notesMasterIdLst>
  <p:sldIdLst>
    <p:sldId id="303" r:id="rId2"/>
    <p:sldId id="258" r:id="rId3"/>
    <p:sldId id="268" r:id="rId4"/>
    <p:sldId id="259" r:id="rId5"/>
    <p:sldId id="269" r:id="rId6"/>
    <p:sldId id="270" r:id="rId7"/>
    <p:sldId id="276" r:id="rId8"/>
    <p:sldId id="314" r:id="rId9"/>
    <p:sldId id="275" r:id="rId10"/>
    <p:sldId id="313" r:id="rId11"/>
    <p:sldId id="315" r:id="rId12"/>
    <p:sldId id="316" r:id="rId13"/>
    <p:sldId id="305" r:id="rId14"/>
    <p:sldId id="260" r:id="rId15"/>
    <p:sldId id="306" r:id="rId16"/>
    <p:sldId id="261" r:id="rId17"/>
    <p:sldId id="277" r:id="rId18"/>
    <p:sldId id="262" r:id="rId19"/>
  </p:sldIdLst>
  <p:sldSz cx="9144000" cy="6858000" type="letter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01600" indent="355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04788" indent="70961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06388" indent="106521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09575" indent="1419225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EAE9CC"/>
    <a:srgbClr val="99CCFF"/>
    <a:srgbClr val="0066FF"/>
    <a:srgbClr val="FFFF00"/>
    <a:srgbClr val="ECEBFF"/>
    <a:srgbClr val="F1EFFB"/>
    <a:srgbClr val="FD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43" autoAdjust="0"/>
    <p:restoredTop sz="99703" autoAdjust="0"/>
  </p:normalViewPr>
  <p:slideViewPr>
    <p:cSldViewPr snapToGrid="0">
      <p:cViewPr>
        <p:scale>
          <a:sx n="73" d="100"/>
          <a:sy n="73" d="100"/>
        </p:scale>
        <p:origin x="-396" y="-1158"/>
      </p:cViewPr>
      <p:guideLst>
        <p:guide orient="horz" pos="149"/>
        <p:guide orient="horz" pos="4090"/>
        <p:guide orient="horz" pos="777"/>
        <p:guide orient="horz" pos="444"/>
        <p:guide pos="1328"/>
        <p:guide pos="1502"/>
        <p:guide pos="2734"/>
        <p:guide pos="4381"/>
        <p:guide pos="206"/>
        <p:guide pos="2916"/>
        <p:guide pos="4208"/>
        <p:guide pos="55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914400" cy="914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265275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646775" y="0"/>
            <a:ext cx="14263688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7EDA8-A995-4ED1-B8A4-ECA3B0779C9C}" type="datetimeFigureOut">
              <a:rPr lang="en-US" smtClean="0"/>
              <a:t>1/16/2014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7600" y="3840163"/>
            <a:ext cx="256032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92475" y="24323675"/>
            <a:ext cx="26333450" cy="230425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265275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646775" y="48637825"/>
            <a:ext cx="14263688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47E3A-F141-4DDC-BB50-1AC1A6536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6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01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03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96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968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59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3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66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70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31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795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6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64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47E3A-F141-4DDC-BB50-1AC1A6536A3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4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 wrap="square" anchor="b"/>
          <a:lstStyle>
            <a:lvl1pPr algn="l">
              <a:buNone/>
              <a:defRPr lang="en-US" sz="3600" baseline="0" smtClean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2400" baseline="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5090" y="6556248"/>
            <a:ext cx="588336" cy="2286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extLst/>
          </a:lstStyle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33402-B192-47F1-9B78-F18FF4897BEB}" type="datetimeFigureOut">
              <a:rPr lang="en-US" smtClean="0"/>
              <a:t>1/16/2014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pPr algn="l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D23C714-7B79-4FEE-AD87-87B938001C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6" r:id="rId1"/>
    <p:sldLayoutId id="2147484427" r:id="rId2"/>
    <p:sldLayoutId id="2147484428" r:id="rId3"/>
    <p:sldLayoutId id="2147484429" r:id="rId4"/>
    <p:sldLayoutId id="2147484430" r:id="rId5"/>
    <p:sldLayoutId id="2147484431" r:id="rId6"/>
    <p:sldLayoutId id="2147484432" r:id="rId7"/>
    <p:sldLayoutId id="2147484433" r:id="rId8"/>
    <p:sldLayoutId id="2147484434" r:id="rId9"/>
    <p:sldLayoutId id="2147484435" r:id="rId10"/>
    <p:sldLayoutId id="2147484436" r:id="rId11"/>
    <p:sldLayoutId id="2147484437" r:id="rId12"/>
    <p:sldLayoutId id="2147484438" r:id="rId13"/>
    <p:sldLayoutId id="2147484439" r:id="rId14"/>
    <p:sldLayoutId id="2147484440" r:id="rId15"/>
    <p:sldLayoutId id="2147484441" r:id="rId16"/>
    <p:sldLayoutId id="2147484442" r:id="rId17"/>
    <p:sldLayoutId id="2147484443" r:id="rId18"/>
    <p:sldLayoutId id="2147484448" r:id="rId19"/>
    <p:sldLayoutId id="2147484449" r:id="rId20"/>
    <p:sldLayoutId id="2147484450" r:id="rId21"/>
    <p:sldLayoutId id="2147484451" r:id="rId22"/>
    <p:sldLayoutId id="2147484453" r:id="rId23"/>
    <p:sldLayoutId id="2147484454" r:id="rId24"/>
    <p:sldLayoutId id="2147484456" r:id="rId25"/>
  </p:sldLayoutIdLst>
  <p:transition spd="slow">
    <p:push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596752" y="3006691"/>
            <a:ext cx="3528159" cy="208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b="1" dirty="0" smtClean="0">
                <a:latin typeface="Arial" charset="0"/>
                <a:cs typeface="Arial" charset="0"/>
              </a:rPr>
              <a:t>Mission:</a:t>
            </a:r>
            <a:endParaRPr lang="en-US" b="1" dirty="0">
              <a:latin typeface="Arial" charset="0"/>
              <a:cs typeface="Arial" charset="0"/>
            </a:endParaRPr>
          </a:p>
          <a:p>
            <a:pPr algn="ctr" defTabSz="203200"/>
            <a:r>
              <a:rPr lang="en-US" sz="2200" i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To </a:t>
            </a:r>
            <a:r>
              <a:rPr lang="en-US" sz="2200" i="1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recommend minimum standards for the forensic examination of seized drugs and to seek their international </a:t>
            </a:r>
            <a:r>
              <a:rPr lang="en-US" sz="2200" i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acceptance</a:t>
            </a:r>
            <a:endParaRPr lang="en-US" sz="2200" i="1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4617817" y="596606"/>
            <a:ext cx="3585660" cy="75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 eaLnBrk="1" hangingPunct="1"/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SWGDRUG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5" y="1681435"/>
            <a:ext cx="3648211" cy="364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2037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33487" y="810719"/>
            <a:ext cx="4861785" cy="6362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Drug Monographs: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73202" y="1538408"/>
            <a:ext cx="7599882" cy="4718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Purpose: 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Reference material verification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Contents: 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Detailed information and analytical data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Analyzed, verified and authenticated by DEA Special Testing and Research Laboratory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Availability:</a:t>
            </a:r>
          </a:p>
          <a:p>
            <a:pPr marL="915988" lvl="3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As of November 2012</a:t>
            </a:r>
          </a:p>
          <a:p>
            <a:pPr marL="915988" lvl="3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www.swgdrug.org</a:t>
            </a:r>
          </a:p>
          <a:p>
            <a:pPr marL="915988" lvl="3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Over 170 monographs currently available</a:t>
            </a:r>
          </a:p>
          <a:p>
            <a:pPr marL="444500" lvl="1" indent="-342900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Prioritized based on community needs</a:t>
            </a:r>
          </a:p>
          <a:p>
            <a:pPr marL="444500" lvl="1" indent="-342900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Partnered with </a:t>
            </a:r>
            <a:r>
              <a:rPr lang="en-US" i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Forendex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1235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20558" y="667027"/>
            <a:ext cx="3059110" cy="6362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Analogues: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42180" y="1365585"/>
            <a:ext cx="7696426" cy="495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Document:</a:t>
            </a:r>
          </a:p>
          <a:p>
            <a:pPr marL="920750" lvl="5" indent="-228600" defTabSz="912813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SWGDRUG Recommendations on Analogues and Structural Class Determinations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Purpose:</a:t>
            </a:r>
          </a:p>
          <a:p>
            <a:pPr marL="915988" lvl="2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Assessment of current controlled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substance analogue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issue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Public comment period:  </a:t>
            </a:r>
            <a:r>
              <a:rPr lang="en-US" dirty="0" smtClean="0">
                <a:latin typeface="Arial" charset="0"/>
                <a:cs typeface="Arial" charset="0"/>
              </a:rPr>
              <a:t>Spring 2013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Contents: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Document emphasizes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need for analysts to fully understand how analogues and structural classes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legally defined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their jurisdiction before rendering opinions about the classification of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substance.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3814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55109" y="742030"/>
            <a:ext cx="5197051" cy="6362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Training Resources: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68172" y="1446971"/>
            <a:ext cx="7822685" cy="4958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Documents:</a:t>
            </a:r>
          </a:p>
          <a:p>
            <a:pPr marL="915988" lvl="2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Training questions</a:t>
            </a:r>
          </a:p>
          <a:p>
            <a:pPr marL="915988" lvl="2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S</a:t>
            </a:r>
            <a:r>
              <a:rPr lang="en-US" dirty="0" smtClean="0">
                <a:latin typeface="Arial" charset="0"/>
                <a:cs typeface="Arial" charset="0"/>
              </a:rPr>
              <a:t>ubjects relevant to the analysis of seized drugs</a:t>
            </a:r>
          </a:p>
          <a:p>
            <a:pPr marL="915988" lvl="2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Color tests, IR, MS, separation techniques, etc.</a:t>
            </a: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Prepared by: </a:t>
            </a:r>
            <a:r>
              <a:rPr lang="en-US" dirty="0" smtClean="0">
                <a:latin typeface="Arial" charset="0"/>
                <a:cs typeface="Arial" charset="0"/>
              </a:rPr>
              <a:t>Education and Training subcommittee</a:t>
            </a:r>
          </a:p>
          <a:p>
            <a:pPr marL="465138" lvl="3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Purpose:</a:t>
            </a:r>
          </a:p>
          <a:p>
            <a:pPr marL="917575" lvl="3" indent="-225425" defTabSz="912813" eaLnBrk="1" hangingPunct="1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To be used as resources during the development or revision of laboratory training programs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Availability:</a:t>
            </a:r>
          </a:p>
          <a:p>
            <a:pPr marL="915988" lvl="3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>
                <a:latin typeface="Arial" charset="0"/>
                <a:cs typeface="Arial" charset="0"/>
              </a:rPr>
              <a:t>November 2013</a:t>
            </a:r>
          </a:p>
          <a:p>
            <a:pPr marL="915988" lvl="3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www.swgdrug.org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3814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47"/>
          <p:cNvSpPr txBox="1">
            <a:spLocks noChangeArrowheads="1"/>
          </p:cNvSpPr>
          <p:nvPr/>
        </p:nvSpPr>
        <p:spPr bwMode="auto">
          <a:xfrm>
            <a:off x="758285" y="912856"/>
            <a:ext cx="6726732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Current &amp; Future Projects: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732159" y="1755307"/>
            <a:ext cx="7654195" cy="425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Analogues subcommittee: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915988" lvl="2" indent="-223838" defTabSz="912813" eaLnBrk="1" hangingPunct="1">
              <a:spcBef>
                <a:spcPts val="600"/>
              </a:spcBef>
              <a:buFont typeface="Arial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Document revision and approval</a:t>
            </a:r>
            <a:endParaRPr lang="en-US" dirty="0">
              <a:latin typeface="Arial" charset="0"/>
              <a:cs typeface="Arial" charset="0"/>
            </a:endParaRPr>
          </a:p>
          <a:p>
            <a:pPr marL="465138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Uncertainty subcommittee: </a:t>
            </a:r>
          </a:p>
          <a:p>
            <a:pPr marL="917575" lvl="5" indent="-225425" defTabSz="912813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Uncertainty of net weights (extrapolation cases)</a:t>
            </a:r>
            <a:endParaRPr lang="en-US" dirty="0">
              <a:latin typeface="Arial" charset="0"/>
              <a:cs typeface="Arial" charset="0"/>
            </a:endParaRPr>
          </a:p>
          <a:p>
            <a:pPr marL="465138" lvl="3" indent="-465138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Other:</a:t>
            </a:r>
          </a:p>
          <a:p>
            <a:pPr marL="909638" lvl="5" indent="-217488" defTabSz="912813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Categories of Analytical techniques (Part III B)</a:t>
            </a:r>
          </a:p>
          <a:p>
            <a:pPr marL="909638" lvl="5" indent="-217488" defTabSz="912813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Category A, B, C</a:t>
            </a:r>
          </a:p>
          <a:p>
            <a:pPr marL="909638" lvl="5" indent="-217488" defTabSz="912813">
              <a:spcBef>
                <a:spcPts val="6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Assessment of new techniques and modalities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 Box 47"/>
          <p:cNvSpPr txBox="1">
            <a:spLocks noChangeArrowheads="1"/>
          </p:cNvSpPr>
          <p:nvPr/>
        </p:nvSpPr>
        <p:spPr bwMode="auto">
          <a:xfrm>
            <a:off x="4929429" y="-26126"/>
            <a:ext cx="2928489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algn="ctr"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7741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55"/>
          <a:stretch/>
        </p:blipFill>
        <p:spPr>
          <a:xfrm>
            <a:off x="568206" y="1436916"/>
            <a:ext cx="7870567" cy="4639248"/>
          </a:xfrm>
          <a:prstGeom prst="rect">
            <a:avLst/>
          </a:prstGeom>
        </p:spPr>
      </p:pic>
      <p:sp>
        <p:nvSpPr>
          <p:cNvPr id="7" name="Text Box 36"/>
          <p:cNvSpPr txBox="1">
            <a:spLocks noChangeArrowheads="1"/>
          </p:cNvSpPr>
          <p:nvPr/>
        </p:nvSpPr>
        <p:spPr bwMode="auto">
          <a:xfrm>
            <a:off x="3181649" y="6238765"/>
            <a:ext cx="2675131" cy="266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498" tIns="10249" rIns="20498" bIns="10249">
            <a:spAutoFit/>
          </a:bodyPr>
          <a:lstStyle/>
          <a:p>
            <a:pPr defTabSz="203200" eaLnBrk="1" hangingPunct="1"/>
            <a:r>
              <a:rPr lang="en-US" sz="1600" dirty="0">
                <a:latin typeface="Arial" charset="0"/>
              </a:rPr>
              <a:t>Updated </a:t>
            </a:r>
            <a:r>
              <a:rPr lang="en-US" sz="1600" dirty="0" smtClean="0">
                <a:latin typeface="Arial" charset="0"/>
              </a:rPr>
              <a:t>December 30, 2013</a:t>
            </a:r>
            <a:endParaRPr lang="en-US" sz="1600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Text Box 47"/>
          <p:cNvSpPr txBox="1">
            <a:spLocks noChangeArrowheads="1"/>
          </p:cNvSpPr>
          <p:nvPr/>
        </p:nvSpPr>
        <p:spPr bwMode="auto">
          <a:xfrm>
            <a:off x="4929429" y="-26126"/>
            <a:ext cx="2928489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algn="ctr"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733290" y="649326"/>
            <a:ext cx="5510756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Website (2005-2013):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26" t="28385" r="2217" b="48845"/>
          <a:stretch/>
        </p:blipFill>
        <p:spPr>
          <a:xfrm>
            <a:off x="1739129" y="2194559"/>
            <a:ext cx="1933303" cy="809897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3181651" y="6213125"/>
            <a:ext cx="2675131" cy="266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498" tIns="10249" rIns="20498" bIns="10249">
            <a:spAutoFit/>
          </a:bodyPr>
          <a:lstStyle/>
          <a:p>
            <a:pPr defTabSz="203200" eaLnBrk="1" hangingPunct="1"/>
            <a:r>
              <a:rPr lang="en-US" sz="1600" dirty="0">
                <a:latin typeface="Arial" charset="0"/>
              </a:rPr>
              <a:t>Updated </a:t>
            </a:r>
            <a:r>
              <a:rPr lang="en-US" sz="1600" dirty="0" smtClean="0">
                <a:latin typeface="Arial" charset="0"/>
              </a:rPr>
              <a:t>December 30, 2013</a:t>
            </a:r>
            <a:endParaRPr lang="en-US" sz="1600" dirty="0">
              <a:latin typeface="Arial" charset="0"/>
            </a:endParaRPr>
          </a:p>
        </p:txBody>
      </p:sp>
      <p:sp>
        <p:nvSpPr>
          <p:cNvPr id="13" name="Text Box 47"/>
          <p:cNvSpPr txBox="1">
            <a:spLocks noChangeArrowheads="1"/>
          </p:cNvSpPr>
          <p:nvPr/>
        </p:nvSpPr>
        <p:spPr bwMode="auto">
          <a:xfrm>
            <a:off x="4929429" y="-26126"/>
            <a:ext cx="2928489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algn="ctr"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247"/>
          <a:stretch/>
        </p:blipFill>
        <p:spPr>
          <a:xfrm>
            <a:off x="567403" y="1791624"/>
            <a:ext cx="7884267" cy="432380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26" t="28385" r="2217" b="48845"/>
          <a:stretch/>
        </p:blipFill>
        <p:spPr>
          <a:xfrm>
            <a:off x="4389133" y="1386675"/>
            <a:ext cx="1933303" cy="809897"/>
          </a:xfrm>
          <a:prstGeom prst="rect">
            <a:avLst/>
          </a:prstGeom>
        </p:spPr>
      </p:pic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733289" y="649326"/>
            <a:ext cx="3785927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Website (2013):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170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272161" y="5823292"/>
            <a:ext cx="1171513" cy="51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498" tIns="10249" rIns="20498" bIns="10249">
            <a:spAutoFit/>
          </a:bodyPr>
          <a:lstStyle/>
          <a:p>
            <a:pPr algn="r" defTabSz="203200" eaLnBrk="1" hangingPunct="1"/>
            <a:r>
              <a:rPr lang="en-US" sz="1600" dirty="0" smtClean="0">
                <a:latin typeface="Arial" charset="0"/>
              </a:rPr>
              <a:t>*Secretariat </a:t>
            </a:r>
          </a:p>
          <a:p>
            <a:pPr algn="r" defTabSz="203200" eaLnBrk="1" hangingPunct="1"/>
            <a:r>
              <a:rPr lang="en-US" sz="1600" dirty="0" smtClean="0">
                <a:latin typeface="Arial" charset="0"/>
              </a:rPr>
              <a:t>(non-voting)</a:t>
            </a:r>
            <a:endParaRPr lang="en-US" sz="1600" dirty="0">
              <a:latin typeface="Arial" charset="0"/>
            </a:endParaRPr>
          </a:p>
        </p:txBody>
      </p:sp>
      <p:sp>
        <p:nvSpPr>
          <p:cNvPr id="18439" name="Rectangle 3"/>
          <p:cNvSpPr>
            <a:spLocks noChangeArrowheads="1"/>
          </p:cNvSpPr>
          <p:nvPr/>
        </p:nvSpPr>
        <p:spPr bwMode="auto">
          <a:xfrm>
            <a:off x="945283" y="1297941"/>
            <a:ext cx="7268029" cy="5129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640" tIns="10320" rIns="20640" bIns="10320">
            <a:spAutoFit/>
          </a:bodyPr>
          <a:lstStyle/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DEA – Scott R. Oulton (</a:t>
            </a:r>
            <a:r>
              <a:rPr lang="en-US" dirty="0">
                <a:latin typeface="Arial" charset="0"/>
              </a:rPr>
              <a:t>Chair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)</a:t>
            </a: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MAAFS – Linda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C. Jackson (</a:t>
            </a:r>
            <a:r>
              <a:rPr lang="en-US" dirty="0" smtClean="0">
                <a:latin typeface="Arial" charset="0"/>
              </a:rPr>
              <a:t>Vice Chair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DEA &amp; AAFS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– Dr. Sandra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Rodriguez-Cruz</a:t>
            </a:r>
            <a:r>
              <a:rPr lang="en-US" dirty="0" smtClean="0">
                <a:latin typeface="Arial" charset="0"/>
              </a:rPr>
              <a:t>*</a:t>
            </a:r>
            <a:endParaRPr lang="en-US" dirty="0"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FBI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– Pamela Reynolds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ASCLD – Garth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Glassburg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NIST – Karen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Phinney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ASTM &amp;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NEAFS – </a:t>
            </a:r>
            <a:r>
              <a:rPr lang="en-US" dirty="0" smtClean="0">
                <a:latin typeface="Arial" charset="0"/>
              </a:rPr>
              <a:t>vacancy</a:t>
            </a:r>
            <a:endParaRPr lang="en-US" dirty="0"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Educators –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Dr. Suzanne Bell &amp; Dr. Eric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Person</a:t>
            </a: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CAC &amp; NWAFS – </a:t>
            </a:r>
            <a:r>
              <a:rPr lang="en-US" dirty="0" smtClean="0">
                <a:latin typeface="Arial" charset="0"/>
              </a:rPr>
              <a:t>vacancy</a:t>
            </a:r>
            <a:endParaRPr lang="en-US" dirty="0"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MAFS – Richard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Paulas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SAFS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– Christian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Matchett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SWAFS – </a:t>
            </a:r>
            <a:r>
              <a:rPr lang="en-US" dirty="0" smtClean="0">
                <a:latin typeface="Arial" charset="0"/>
              </a:rPr>
              <a:t>vacancy</a:t>
            </a:r>
            <a:endParaRPr lang="en-US" dirty="0">
              <a:latin typeface="Arial" charset="0"/>
            </a:endParaRPr>
          </a:p>
          <a:p>
            <a:pPr marL="103188" lvl="1" indent="0" defTabSz="203200">
              <a:spcBef>
                <a:spcPts val="163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Toxicology – Dr. Robert Powers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75579" y="634061"/>
            <a:ext cx="4410375" cy="636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640" tIns="10320" rIns="20640" bIns="10320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Core Committee: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6" name="Text Box 47"/>
          <p:cNvSpPr txBox="1">
            <a:spLocks noChangeArrowheads="1"/>
          </p:cNvSpPr>
          <p:nvPr/>
        </p:nvSpPr>
        <p:spPr bwMode="auto">
          <a:xfrm>
            <a:off x="4929429" y="-26126"/>
            <a:ext cx="2928489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algn="ctr"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906208" y="897892"/>
            <a:ext cx="4462627" cy="636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640" tIns="10320" rIns="20640" bIns="10320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Core Committee: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809578" y="1679555"/>
            <a:ext cx="7751762" cy="454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640" tIns="10320" rIns="20640" bIns="10320">
            <a:spAutoFit/>
          </a:bodyPr>
          <a:lstStyle/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Canada – Richard Laing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United Kingdom – Dr. Sylvia Burns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Australia – Catherine Quinn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Germany – Dr. Udo Zerell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ENFSI – Dr. Michael Bovens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UNODC – Dr.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Conor Crean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Arial" charset="0"/>
            </a:endParaRP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AFSN/IDWG – Dr. Angeline Yap Tiong Whei</a:t>
            </a:r>
          </a:p>
          <a:p>
            <a:pPr marL="103188" lvl="1" indent="0" defTabSz="203200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  AICEF – Dr. Adriano Maldaner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Text Box 47"/>
          <p:cNvSpPr txBox="1">
            <a:spLocks noChangeArrowheads="1"/>
          </p:cNvSpPr>
          <p:nvPr/>
        </p:nvSpPr>
        <p:spPr bwMode="auto">
          <a:xfrm>
            <a:off x="4929429" y="-26126"/>
            <a:ext cx="2928489" cy="63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510" tIns="10255" rIns="20510" bIns="10255">
            <a:spAutoFit/>
          </a:bodyPr>
          <a:lstStyle/>
          <a:p>
            <a:pPr algn="ctr"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948512" y="5160445"/>
            <a:ext cx="5222875" cy="696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algn="ctr" defTabSz="204744" eaLnBrk="1" hangingPunct="1">
              <a:defRPr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charset="0"/>
              </a:rPr>
              <a:t>www.swgdrug.org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aramond" pitchFamily="18" charset="0"/>
              <a:cs typeface="Arial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3832" y="3872110"/>
            <a:ext cx="3572235" cy="6978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20498" tIns="10249" rIns="20498" bIns="10249">
            <a:spAutoFit/>
          </a:bodyPr>
          <a:lstStyle/>
          <a:p>
            <a:pPr algn="ctr" defTabSz="204744"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THANK YOU!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37342" y="6582374"/>
            <a:ext cx="588336" cy="228600"/>
          </a:xfrm>
        </p:spPr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037" y="1067481"/>
            <a:ext cx="2487823" cy="2487823"/>
          </a:xfrm>
          <a:prstGeom prst="rect">
            <a:avLst/>
          </a:prstGeom>
        </p:spPr>
      </p:pic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673712" y="1174315"/>
            <a:ext cx="7960836" cy="4868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indent="1588" defTabSz="103188">
              <a:tabLst>
                <a:tab pos="355600" algn="l"/>
              </a:tabLst>
            </a:pPr>
            <a:r>
              <a:rPr lang="en-US" b="1" dirty="0" smtClean="0">
                <a:latin typeface="Arial" charset="0"/>
                <a:cs typeface="Arial" charset="0"/>
              </a:rPr>
              <a:t>1997 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DEA 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and ONDCP co-sponsored formation of the </a:t>
            </a:r>
            <a:endParaRPr lang="en-US" sz="2300" dirty="0" smtClean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indent="1588" defTabSz="103188">
              <a:tabLst>
                <a:tab pos="355600" algn="l"/>
              </a:tabLst>
            </a:pP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Technical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Working Group for the Analysis of Seized Drugs (TWGDRUG)</a:t>
            </a:r>
          </a:p>
          <a:p>
            <a:pPr indent="1588" defTabSz="103188">
              <a:tabLst>
                <a:tab pos="355600" algn="l"/>
              </a:tabLst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indent="1588" defTabSz="103188">
              <a:tabLst>
                <a:tab pos="355600" algn="l"/>
              </a:tabLst>
            </a:pPr>
            <a:r>
              <a:rPr lang="en-US" b="1" dirty="0" smtClean="0">
                <a:latin typeface="Arial" charset="0"/>
                <a:cs typeface="Arial" charset="0"/>
              </a:rPr>
              <a:t>1999 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Forensic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scientists from the United States, England, Canada, Australia, Japan, Germany, the Netherlands,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United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Nations, international forensic  organizations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and academia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were invited to meet in Washington, DC</a:t>
            </a:r>
          </a:p>
          <a:p>
            <a:pPr indent="1588" defTabSz="103188">
              <a:tabLst>
                <a:tab pos="355600" algn="l"/>
              </a:tabLst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indent="1588" defTabSz="103188">
              <a:tabLst>
                <a:tab pos="355600" algn="l"/>
              </a:tabLst>
            </a:pPr>
            <a:r>
              <a:rPr lang="en-US" b="1" dirty="0" smtClean="0">
                <a:latin typeface="Arial" charset="0"/>
                <a:cs typeface="Arial" charset="0"/>
              </a:rPr>
              <a:t>1999 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SWGDRUG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name adopted</a:t>
            </a:r>
          </a:p>
          <a:p>
            <a:pPr indent="1588" defTabSz="103188">
              <a:tabLst>
                <a:tab pos="355600" algn="l"/>
              </a:tabLst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defTabSz="103188">
              <a:tabLst>
                <a:tab pos="355600" algn="l"/>
              </a:tabLst>
            </a:pPr>
            <a:r>
              <a:rPr lang="en-US" b="1" dirty="0" smtClean="0">
                <a:latin typeface="Arial" charset="0"/>
                <a:cs typeface="Arial" charset="0"/>
              </a:rPr>
              <a:t>2001 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1</a:t>
            </a:r>
            <a:r>
              <a:rPr lang="en-US" sz="2300" baseline="300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st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edition of SWGDRUG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Recommendations</a:t>
            </a:r>
          </a:p>
          <a:p>
            <a:pPr defTabSz="103188">
              <a:tabLst>
                <a:tab pos="355600" algn="l"/>
              </a:tabLst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defTabSz="103188">
              <a:tabLst>
                <a:tab pos="355600" algn="l"/>
              </a:tabLst>
            </a:pPr>
            <a:r>
              <a:rPr lang="en-US" b="1" dirty="0" smtClean="0">
                <a:latin typeface="Arial" charset="0"/>
                <a:cs typeface="Arial" charset="0"/>
              </a:rPr>
              <a:t>2013 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Version 6.1 of </a:t>
            </a:r>
            <a:r>
              <a:rPr lang="en-US" sz="2300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SWGDRUG 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Recommendations</a:t>
            </a:r>
            <a:endParaRPr lang="en-US" sz="2300" b="1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5377883" y="-79969"/>
            <a:ext cx="2198575" cy="692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0640" tIns="10320" rIns="20640" bIns="10320">
            <a:spAutoFit/>
          </a:bodyPr>
          <a:lstStyle/>
          <a:p>
            <a:pPr algn="ctr" defTabSz="203200"/>
            <a:r>
              <a:rPr lang="en-US" sz="4400" b="1" dirty="0" smtClean="0">
                <a:latin typeface="Arial" charset="0"/>
              </a:rPr>
              <a:t>History</a:t>
            </a:r>
            <a:endParaRPr lang="en-US" sz="4400" b="1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4"/>
          <p:cNvSpPr txBox="1">
            <a:spLocks noChangeArrowheads="1"/>
          </p:cNvSpPr>
          <p:nvPr/>
        </p:nvSpPr>
        <p:spPr bwMode="auto">
          <a:xfrm>
            <a:off x="656442" y="766159"/>
            <a:ext cx="7235687" cy="69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Development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123" name="TextBox 28"/>
          <p:cNvSpPr txBox="1">
            <a:spLocks noChangeArrowheads="1"/>
          </p:cNvSpPr>
          <p:nvPr/>
        </p:nvSpPr>
        <p:spPr bwMode="auto">
          <a:xfrm>
            <a:off x="565001" y="1463966"/>
            <a:ext cx="8046194" cy="2175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marL="460375" indent="-342900" defTabSz="20320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Documents are drafted by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sub-committees</a:t>
            </a:r>
          </a:p>
          <a:p>
            <a:pPr marL="460375" indent="-342900" defTabSz="20320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Drafts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reviewed by core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committee</a:t>
            </a:r>
          </a:p>
          <a:p>
            <a:pPr marL="460375" indent="-342900" defTabSz="20320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Drafts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posted on website for public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comments (60 days)</a:t>
            </a:r>
          </a:p>
          <a:p>
            <a:pPr marL="460375" indent="-342900" defTabSz="20320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Drafts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revised as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needed</a:t>
            </a:r>
          </a:p>
          <a:p>
            <a:pPr marL="460375" indent="-342900" defTabSz="203200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Final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documents voted on by core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committee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91127" y="4823538"/>
            <a:ext cx="8046194" cy="1282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 anchor="ctr">
            <a:spAutoFit/>
          </a:bodyPr>
          <a:lstStyle/>
          <a:p>
            <a:pPr marL="458788" indent="-342900" defTabSz="203200" eaLnBrk="1" hangingPunct="1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Calibri" pitchFamily="34" charset="0"/>
                <a:cs typeface="Arial" charset="0"/>
              </a:rPr>
              <a:t>WWW.SWGDRUG.ORG</a:t>
            </a:r>
            <a:endParaRPr lang="en-US" b="1" dirty="0">
              <a:solidFill>
                <a:schemeClr val="accent4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 marL="458788" indent="-342900" defTabSz="203200" eaLnBrk="1" hangingPunct="1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Local, national and international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meetings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  <a:p>
            <a:pPr marL="458788" indent="-342900" defTabSz="203200" eaLnBrk="1" hangingPunct="1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Development 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standards practices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/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ea typeface="Calibri" pitchFamily="34" charset="0"/>
                <a:cs typeface="Arial" charset="0"/>
              </a:rPr>
              <a:t>guides via ASTM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charset="0"/>
              <a:ea typeface="Calibri" pitchFamily="34" charset="0"/>
              <a:cs typeface="Arial" charset="0"/>
            </a:endParaRP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682568" y="4090787"/>
            <a:ext cx="4072314" cy="69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Dissemination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883882" y="-91441"/>
            <a:ext cx="3123649" cy="69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Documents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608652" y="953591"/>
            <a:ext cx="8049023" cy="5329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349250" indent="-349250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>
                <a:latin typeface="Arial" charset="0"/>
                <a:cs typeface="Arial" charset="0"/>
              </a:rPr>
              <a:t>SWGDRUG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 has brought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most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of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its recommendations to ASTM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 They have been adopted as internationally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recognized standards/practices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</a:p>
          <a:p>
            <a:pPr marL="349250" indent="-349250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endParaRPr lang="en-US" sz="900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349250" lvl="1" indent="-349250" defTabSz="912813" eaLnBrk="1" hangingPunct="1"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ASTM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Standard Guides or Practices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:</a:t>
            </a: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E2326: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Education </a:t>
            </a:r>
            <a:r>
              <a:rPr lang="en-US" sz="1800" dirty="0">
                <a:latin typeface="Arial" charset="0"/>
                <a:cs typeface="Arial" charset="0"/>
              </a:rPr>
              <a:t>and Training of </a:t>
            </a:r>
            <a:r>
              <a:rPr lang="en-US" sz="1800" dirty="0" smtClean="0">
                <a:latin typeface="Arial" charset="0"/>
                <a:cs typeface="Arial" charset="0"/>
              </a:rPr>
              <a:t>Seized-Drug </a:t>
            </a:r>
            <a:r>
              <a:rPr lang="en-US" sz="1800" dirty="0">
                <a:latin typeface="Arial" charset="0"/>
                <a:cs typeface="Arial" charset="0"/>
              </a:rPr>
              <a:t>Analysts</a:t>
            </a: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E2327: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Quality </a:t>
            </a:r>
            <a:r>
              <a:rPr lang="en-US" sz="1800" dirty="0">
                <a:latin typeface="Arial" charset="0"/>
                <a:cs typeface="Arial" charset="0"/>
              </a:rPr>
              <a:t>Assurance of </a:t>
            </a:r>
            <a:r>
              <a:rPr lang="en-US" sz="1800" dirty="0" smtClean="0">
                <a:latin typeface="Arial" charset="0"/>
                <a:cs typeface="Arial" charset="0"/>
              </a:rPr>
              <a:t>Laboratories Performing Seized-			Drug </a:t>
            </a:r>
            <a:r>
              <a:rPr lang="en-US" sz="1800" dirty="0">
                <a:latin typeface="Arial" charset="0"/>
                <a:cs typeface="Arial" charset="0"/>
              </a:rPr>
              <a:t>Analysis</a:t>
            </a: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E2329: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Identification </a:t>
            </a:r>
            <a:r>
              <a:rPr lang="en-US" sz="1800" dirty="0">
                <a:latin typeface="Arial" charset="0"/>
                <a:cs typeface="Arial" charset="0"/>
              </a:rPr>
              <a:t>of Seized Drugs</a:t>
            </a: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E2548:</a:t>
            </a:r>
            <a:r>
              <a:rPr lang="en-US" sz="1800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Sampling </a:t>
            </a:r>
            <a:r>
              <a:rPr lang="en-US" sz="1800" dirty="0">
                <a:latin typeface="Arial" charset="0"/>
                <a:cs typeface="Arial" charset="0"/>
              </a:rPr>
              <a:t>Seized Drugs for </a:t>
            </a:r>
            <a:r>
              <a:rPr lang="en-US" sz="1800" dirty="0" smtClean="0">
                <a:latin typeface="Arial" charset="0"/>
                <a:cs typeface="Arial" charset="0"/>
              </a:rPr>
              <a:t>Qualitative and </a:t>
            </a:r>
            <a:r>
              <a:rPr lang="en-US" sz="1800" dirty="0">
                <a:latin typeface="Arial" charset="0"/>
                <a:cs typeface="Arial" charset="0"/>
              </a:rPr>
              <a:t>Quantitative </a:t>
            </a:r>
            <a:r>
              <a:rPr lang="en-US" sz="1800" dirty="0" smtClean="0">
                <a:latin typeface="Arial" charset="0"/>
                <a:cs typeface="Arial" charset="0"/>
              </a:rPr>
              <a:t>		Analysis</a:t>
            </a: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E2549:</a:t>
            </a:r>
            <a:r>
              <a:rPr lang="en-US" sz="1800" dirty="0" smtClean="0">
                <a:latin typeface="Arial" charset="0"/>
                <a:cs typeface="Arial" charset="0"/>
              </a:rPr>
              <a:t>	Validation of Seized-Drugs Analytical Methods</a:t>
            </a:r>
            <a:endParaRPr lang="en-US" sz="1800" dirty="0">
              <a:latin typeface="Arial" charset="0"/>
              <a:cs typeface="Arial" charset="0"/>
            </a:endParaRPr>
          </a:p>
          <a:p>
            <a:pPr marL="631825" lvl="1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E2764: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Uncertainty </a:t>
            </a:r>
            <a:r>
              <a:rPr lang="en-US" sz="1800" dirty="0">
                <a:latin typeface="Arial" charset="0"/>
                <a:cs typeface="Arial" charset="0"/>
              </a:rPr>
              <a:t>Assessment in </a:t>
            </a:r>
            <a:r>
              <a:rPr lang="en-US" sz="1800" dirty="0" smtClean="0">
                <a:latin typeface="Arial" charset="0"/>
                <a:cs typeface="Arial" charset="0"/>
              </a:rPr>
              <a:t>the Context </a:t>
            </a:r>
            <a:r>
              <a:rPr lang="en-US" sz="1800" dirty="0">
                <a:latin typeface="Arial" charset="0"/>
                <a:cs typeface="Arial" charset="0"/>
              </a:rPr>
              <a:t>of Seized Drug </a:t>
            </a:r>
            <a:r>
              <a:rPr lang="en-US" sz="1800" dirty="0" smtClean="0">
                <a:latin typeface="Arial" charset="0"/>
                <a:cs typeface="Arial" charset="0"/>
              </a:rPr>
              <a:t>		Analysis</a:t>
            </a:r>
          </a:p>
          <a:p>
            <a:pPr marL="631825" lvl="2" indent="-285750" defTabSz="912813" eaLnBrk="1" hangingPunct="1">
              <a:spcBef>
                <a:spcPts val="600"/>
              </a:spcBef>
              <a:buClr>
                <a:srgbClr val="000000"/>
              </a:buClr>
              <a:buFont typeface="Wingdings" pitchFamily="2" charset="2"/>
              <a:buChar char="§"/>
              <a:tabLst>
                <a:tab pos="1828800" algn="l"/>
              </a:tabLst>
            </a:pPr>
            <a:r>
              <a:rPr lang="en-US" sz="1800" b="1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E2882:</a:t>
            </a:r>
            <a:r>
              <a:rPr lang="en-US" sz="1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latin typeface="Arial" charset="0"/>
                <a:cs typeface="Arial" charset="0"/>
              </a:rPr>
              <a:t>Analysis of Clandestine Laboratory Evidence</a:t>
            </a:r>
            <a:endParaRPr lang="en-US" sz="1800" dirty="0">
              <a:latin typeface="Arial" charset="0"/>
              <a:cs typeface="Arial" charset="0"/>
            </a:endParaRP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5812020" y="0"/>
            <a:ext cx="1150483" cy="5746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SDO</a:t>
            </a:r>
            <a:endParaRPr lang="en-US" sz="3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/>
        </p:nvSpPr>
        <p:spPr bwMode="auto">
          <a:xfrm>
            <a:off x="641956" y="5784201"/>
            <a:ext cx="7731125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498" tIns="10249" rIns="20498" bIns="10249">
            <a:spAutoFit/>
          </a:bodyPr>
          <a:lstStyle/>
          <a:p>
            <a:pPr marL="128588" lvl="2" indent="-128588" algn="ctr" defTabSz="203200">
              <a:spcBef>
                <a:spcPts val="138"/>
              </a:spcBef>
              <a:spcAft>
                <a:spcPts val="138"/>
              </a:spcAft>
            </a:pPr>
            <a:r>
              <a:rPr lang="en-US" sz="2000" i="1" dirty="0">
                <a:latin typeface="Arial" charset="0"/>
                <a:cs typeface="Arial" charset="0"/>
              </a:rPr>
              <a:t>Supplemental documents are intended to be a resource for those responsible for implementing SWGDRUG Recommendations.  </a:t>
            </a:r>
          </a:p>
        </p:txBody>
      </p:sp>
      <p:sp>
        <p:nvSpPr>
          <p:cNvPr id="6147" name="Rectangle 14"/>
          <p:cNvSpPr>
            <a:spLocks noChangeArrowheads="1"/>
          </p:cNvSpPr>
          <p:nvPr/>
        </p:nvSpPr>
        <p:spPr bwMode="auto">
          <a:xfrm>
            <a:off x="641748" y="1432435"/>
            <a:ext cx="8018928" cy="426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marL="0" lvl="2" indent="0" defTabSz="203200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 SWGDRUG </a:t>
            </a:r>
            <a:r>
              <a:rPr lang="en-US" b="1" dirty="0">
                <a:latin typeface="Arial" charset="0"/>
                <a:cs typeface="Arial" charset="0"/>
              </a:rPr>
              <a:t>Recommendations, Version </a:t>
            </a:r>
            <a:r>
              <a:rPr lang="en-US" b="1" dirty="0" smtClean="0">
                <a:latin typeface="Arial" charset="0"/>
                <a:cs typeface="Arial" charset="0"/>
              </a:rPr>
              <a:t>6.1</a:t>
            </a:r>
            <a:r>
              <a:rPr lang="en-US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              			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(Available November 1</a:t>
            </a:r>
            <a:r>
              <a:rPr lang="en-US" baseline="30000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st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, 2013)</a:t>
            </a:r>
          </a:p>
          <a:p>
            <a:pPr marL="452438" lvl="2" indent="-220663" defTabSz="203200">
              <a:spcBef>
                <a:spcPts val="250"/>
              </a:spcBef>
              <a:buFont typeface="Wingdings" pitchFamily="2" charset="2"/>
              <a:buChar char="§"/>
            </a:pPr>
            <a:endParaRPr lang="en-US" sz="10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0" lvl="2" indent="-220663" defTabSz="203200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SD-1:</a:t>
            </a:r>
            <a:r>
              <a:rPr lang="en-US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Code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of Professional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Practice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for Drug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Analysts</a:t>
            </a:r>
          </a:p>
          <a:p>
            <a:pPr marL="452438" lvl="2" indent="-220663" defTabSz="203200">
              <a:spcBef>
                <a:spcPts val="250"/>
              </a:spcBef>
              <a:buFont typeface="Wingdings" pitchFamily="2" charset="2"/>
              <a:buChar char="§"/>
            </a:pPr>
            <a:endParaRPr lang="en-US" sz="8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0" lvl="2" indent="-220663" defTabSz="203200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SD-2</a:t>
            </a:r>
            <a:r>
              <a:rPr lang="en-US" b="1" dirty="0">
                <a:latin typeface="Arial" charset="0"/>
                <a:cs typeface="Arial" charset="0"/>
              </a:rPr>
              <a:t>: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Validation of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Analytical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Methods</a:t>
            </a:r>
          </a:p>
          <a:p>
            <a:pPr marL="452438" lvl="2" indent="-220663" defTabSz="203200">
              <a:spcBef>
                <a:spcPts val="250"/>
              </a:spcBef>
              <a:buFont typeface="Wingdings" pitchFamily="2" charset="2"/>
              <a:buChar char="§"/>
            </a:pPr>
            <a:endParaRPr lang="en-US" sz="800" dirty="0">
              <a:solidFill>
                <a:srgbClr val="C00000"/>
              </a:solidFill>
              <a:latin typeface="Arial" charset="0"/>
              <a:cs typeface="Arial" charset="0"/>
            </a:endParaRPr>
          </a:p>
          <a:p>
            <a:pPr marL="0" lvl="2" indent="-222250" defTabSz="269875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SD-3</a:t>
            </a:r>
            <a:r>
              <a:rPr lang="en-US" b="1" dirty="0">
                <a:latin typeface="Arial" charset="0"/>
                <a:cs typeface="Arial" charset="0"/>
              </a:rPr>
              <a:t>: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Examples of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Measurement Uncertainty for </a:t>
            </a:r>
          </a:p>
          <a:p>
            <a:pPr marL="0" lvl="2" indent="0" defTabSz="269875">
              <a:spcBef>
                <a:spcPts val="0"/>
              </a:spcBef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				 Weight Determinations</a:t>
            </a:r>
          </a:p>
          <a:p>
            <a:pPr marL="452438" lvl="2" indent="-220663" defTabSz="203200">
              <a:spcBef>
                <a:spcPts val="250"/>
              </a:spcBef>
              <a:buFont typeface="Wingdings" pitchFamily="2" charset="2"/>
              <a:buChar char="§"/>
            </a:pPr>
            <a:endParaRPr lang="en-US" sz="800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0" lvl="2" indent="-220663" defTabSz="203200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SD-4: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Examples of Measurement Uncertainty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for</a:t>
            </a:r>
          </a:p>
          <a:p>
            <a:pPr marL="231775" lvl="2" indent="0" defTabSz="203200">
              <a:spcBef>
                <a:spcPts val="250"/>
              </a:spcBef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				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Purity Determinations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452438" lvl="2" indent="-220663" defTabSz="203200">
              <a:spcBef>
                <a:spcPts val="250"/>
              </a:spcBef>
              <a:buFont typeface="Wingdings" pitchFamily="2" charset="2"/>
              <a:buChar char="§"/>
            </a:pPr>
            <a:endParaRPr lang="en-US" sz="800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0" lvl="2" indent="-220663" defTabSz="203200">
              <a:spcBef>
                <a:spcPts val="0"/>
              </a:spcBef>
              <a:buFont typeface="Wingdings" pitchFamily="2" charset="2"/>
              <a:buChar char="§"/>
            </a:pPr>
            <a:r>
              <a:rPr lang="en-US" b="1" dirty="0" smtClean="0">
                <a:latin typeface="Arial" charset="0"/>
                <a:cs typeface="Arial" charset="0"/>
              </a:rPr>
              <a:t>SD-5</a:t>
            </a:r>
            <a:r>
              <a:rPr lang="en-US" b="1" dirty="0">
                <a:latin typeface="Arial" charset="0"/>
                <a:cs typeface="Arial" charset="0"/>
              </a:rPr>
              <a:t>:</a:t>
            </a:r>
            <a:r>
              <a:rPr lang="en-US" b="1" dirty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Reporting Examples</a:t>
            </a:r>
          </a:p>
        </p:txBody>
      </p:sp>
      <p:sp>
        <p:nvSpPr>
          <p:cNvPr id="6149" name="TextBox 2"/>
          <p:cNvSpPr txBox="1">
            <a:spLocks noChangeArrowheads="1"/>
          </p:cNvSpPr>
          <p:nvPr/>
        </p:nvSpPr>
        <p:spPr bwMode="auto">
          <a:xfrm>
            <a:off x="606082" y="663737"/>
            <a:ext cx="5128516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Current Documents: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5030032" y="-13063"/>
            <a:ext cx="2820745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 txBox="1">
            <a:spLocks noChangeArrowheads="1"/>
          </p:cNvSpPr>
          <p:nvPr/>
        </p:nvSpPr>
        <p:spPr bwMode="auto">
          <a:xfrm>
            <a:off x="580497" y="1498996"/>
            <a:ext cx="7962612" cy="42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0498" tIns="10249" rIns="20498" bIns="10249"/>
          <a:lstStyle/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SWGDRUG Recommendations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November 2013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Supplemental Document SD-4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January 2013</a:t>
            </a: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SWGDRUG </a:t>
            </a:r>
            <a:r>
              <a:rPr lang="en-US" b="1" dirty="0">
                <a:latin typeface="Arial" charset="0"/>
                <a:cs typeface="Arial" charset="0"/>
              </a:rPr>
              <a:t>MS Library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Version 2.0 (January 2014)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Drug Monographs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Available throughout 2013</a:t>
            </a: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Analogue Document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–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Public comments (March-May)</a:t>
            </a: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Training Resources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Available November 2013</a:t>
            </a:r>
          </a:p>
          <a:p>
            <a:pPr marL="444500" lvl="1" indent="-34290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NIST/DEA Emerging Trends in Synthetic Drugs Workshop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–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April 30 – May 1, 2013</a:t>
            </a:r>
          </a:p>
          <a:p>
            <a:pPr lvl="1" indent="0" defTabSz="398463">
              <a:spcBef>
                <a:spcPts val="2400"/>
              </a:spcBef>
              <a:spcAft>
                <a:spcPts val="0"/>
              </a:spcAft>
              <a:buClr>
                <a:schemeClr val="tx1"/>
              </a:buClr>
              <a:buSzPct val="100000"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686374" y="751205"/>
            <a:ext cx="4708589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Accomplishments: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659447" y="1699161"/>
            <a:ext cx="7779155" cy="431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6.1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Available November 1</a:t>
            </a:r>
            <a:r>
              <a:rPr lang="en-US" baseline="300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2013</a:t>
            </a:r>
            <a:endParaRPr lang="en-US" sz="1200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Revisions pertaining 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and verification of RMs</a:t>
            </a: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Addresses current difficulties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obtaining and verifying new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RMs  </a:t>
            </a: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Minimum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procedures for the verification of these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materials</a:t>
            </a: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lternative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guidance for when newly emerging materials are encountered and verification is limited to structural elucidation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procedures.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698637" y="945343"/>
            <a:ext cx="7726903" cy="6362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 eaLnBrk="1" hangingPunct="1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SWGDRUG Recommendations: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881520" y="1991276"/>
            <a:ext cx="7438999" cy="3863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65" tIns="45684" rIns="91365" bIns="45684"/>
          <a:lstStyle/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b="1" dirty="0" smtClean="0">
                <a:latin typeface="Arial" charset="0"/>
                <a:cs typeface="Arial" charset="0"/>
              </a:rPr>
              <a:t>Examples </a:t>
            </a:r>
            <a:r>
              <a:rPr lang="en-US" b="1" dirty="0">
                <a:latin typeface="Arial" charset="0"/>
                <a:cs typeface="Arial" charset="0"/>
              </a:rPr>
              <a:t>of Measurement Uncertainty for Purity Determinations in Seized Drug </a:t>
            </a:r>
            <a:r>
              <a:rPr lang="en-US" b="1" dirty="0" smtClean="0">
                <a:latin typeface="Arial" charset="0"/>
                <a:cs typeface="Arial" charset="0"/>
              </a:rPr>
              <a:t>Analysis</a:t>
            </a: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endParaRPr lang="en-US" sz="800" i="1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65138" indent="-465138" defTabSz="912813" eaLnBrk="1" hangingPunct="1"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>
                <a:latin typeface="Arial" charset="0"/>
                <a:cs typeface="Arial" charset="0"/>
              </a:rPr>
              <a:t>3</a:t>
            </a:r>
            <a:r>
              <a:rPr lang="en-US" dirty="0" smtClean="0">
                <a:latin typeface="Arial" charset="0"/>
                <a:cs typeface="Arial" charset="0"/>
              </a:rPr>
              <a:t> examples of purity analyses and how to estimate the uncertainty associated with results:</a:t>
            </a:r>
            <a:endParaRPr lang="en-US" dirty="0">
              <a:latin typeface="Arial" charset="0"/>
              <a:cs typeface="Arial" charset="0"/>
            </a:endParaRPr>
          </a:p>
          <a:p>
            <a:pPr marL="917575" lvl="4" indent="-341313" defTabSz="912813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Control chart method</a:t>
            </a:r>
          </a:p>
          <a:p>
            <a:pPr marL="917575" lvl="4" indent="-341313" defTabSz="912813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Using proficiency test and control chart data</a:t>
            </a:r>
          </a:p>
          <a:p>
            <a:pPr marL="917575" lvl="4" indent="-341313" defTabSz="912813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charset="0"/>
                <a:cs typeface="Arial" charset="0"/>
              </a:rPr>
              <a:t>Single-case quantitation with replicated samplings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711704" y="997797"/>
            <a:ext cx="7465122" cy="6362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lIns="20498" tIns="10249" rIns="20498" bIns="10249">
            <a:spAutoFit/>
          </a:bodyPr>
          <a:lstStyle/>
          <a:p>
            <a:pPr defTabSz="203200" eaLnBrk="1" hangingPunct="1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Supplemental Document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SD-4: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3838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596171" y="750514"/>
            <a:ext cx="6002156" cy="636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640" tIns="10320" rIns="20640" bIns="10320">
            <a:spAutoFit/>
          </a:bodyPr>
          <a:lstStyle/>
          <a:p>
            <a:pPr defTabSz="203200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SWGDRUG MS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Library: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6833" y="1491410"/>
            <a:ext cx="8321408" cy="4791247"/>
          </a:xfrm>
          <a:prstGeom prst="rect">
            <a:avLst/>
          </a:prstGeom>
          <a:noFill/>
        </p:spPr>
        <p:txBody>
          <a:bodyPr wrap="square" lIns="20510" tIns="10255" rIns="20510" bIns="10255">
            <a:spAutoFit/>
          </a:bodyPr>
          <a:lstStyle/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Drugs </a:t>
            </a:r>
            <a:r>
              <a:rPr lang="en-US" dirty="0">
                <a:latin typeface="Arial" pitchFamily="34" charset="0"/>
                <a:cs typeface="Arial" pitchFamily="34" charset="0"/>
              </a:rPr>
              <a:t>and drug-related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compounds:</a:t>
            </a:r>
          </a:p>
          <a:p>
            <a:pPr marL="969963" lvl="5" indent="-342900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 </a:t>
            </a: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spectra collected using EI-MS </a:t>
            </a: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systems</a:t>
            </a:r>
          </a:p>
          <a:p>
            <a:pPr marL="969963" lvl="5" indent="-342900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Use traceable RM to support identifications</a:t>
            </a:r>
            <a:endParaRPr lang="en-US" sz="2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DISCLAIMER: </a:t>
            </a:r>
            <a:r>
              <a:rPr lang="en-US" i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Although SWGDRUG makes an effort to review the accuracy of spectra prior to entry, this library should only be used as an analytical tool.</a:t>
            </a:r>
          </a:p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mtClean="0">
                <a:latin typeface="Arial" pitchFamily="34" charset="0"/>
                <a:cs typeface="Arial" pitchFamily="34" charset="0"/>
              </a:rPr>
              <a:t>Library </a:t>
            </a:r>
            <a:r>
              <a:rPr lang="en-US" dirty="0">
                <a:latin typeface="Arial" pitchFamily="34" charset="0"/>
                <a:cs typeface="Arial" pitchFamily="34" charset="0"/>
              </a:rPr>
              <a:t>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available in several </a:t>
            </a:r>
            <a:r>
              <a:rPr lang="en-US" dirty="0">
                <a:latin typeface="Arial" pitchFamily="34" charset="0"/>
                <a:cs typeface="Arial" pitchFamily="34" charset="0"/>
              </a:rPr>
              <a:t>formats:</a:t>
            </a:r>
          </a:p>
          <a:p>
            <a:pPr marL="973138" lvl="8" indent="-342900" defTabSz="205100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NIST </a:t>
            </a: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MSSEARCH (free), NIST Text, JCAMP</a:t>
            </a:r>
            <a:endParaRPr lang="en-US" sz="2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973138" lvl="8" indent="-342900" defTabSz="205100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2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Agilent </a:t>
            </a: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Technologies, Shimadzu</a:t>
            </a:r>
            <a:endParaRPr lang="en-US" sz="22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ver 1,950 compounds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(Version 2.0 January 2014)</a:t>
            </a:r>
            <a:endParaRPr lang="en-US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Updated often to </a:t>
            </a:r>
            <a:r>
              <a:rPr lang="en-US" dirty="0">
                <a:latin typeface="Arial" pitchFamily="34" charset="0"/>
                <a:cs typeface="Arial" pitchFamily="34" charset="0"/>
              </a:rPr>
              <a:t>keep up with emerging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trends</a:t>
            </a:r>
          </a:p>
          <a:p>
            <a:pPr marL="515938" lvl="2" indent="-342900" eaLnBrk="1" hangingPunct="1">
              <a:spcBef>
                <a:spcPts val="269"/>
              </a:spcBef>
              <a:spcAft>
                <a:spcPts val="135"/>
              </a:spcAft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Submissions </a:t>
            </a:r>
            <a:r>
              <a:rPr lang="en-US" dirty="0">
                <a:latin typeface="Arial" pitchFamily="34" charset="0"/>
                <a:cs typeface="Arial" pitchFamily="34" charset="0"/>
              </a:rPr>
              <a:t>from public are welcome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8D23C714-7B79-4FEE-AD87-87B938001C6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5682343" y="-26126"/>
            <a:ext cx="1512544" cy="63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0498" tIns="10249" rIns="20498" bIns="10249">
            <a:spAutoFit/>
          </a:bodyPr>
          <a:lstStyle/>
          <a:p>
            <a:pPr algn="ctr" defTabSz="203200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2013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19712</TotalTime>
  <Words>875</Words>
  <Application>Microsoft Office PowerPoint</Application>
  <PresentationFormat>Letter Paper (8.5x11 in)</PresentationFormat>
  <Paragraphs>196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Swarthmore College</Company>
  <LinksUpToDate>false</LinksUpToDate>
  <SharedDoc>false</SharedDoc>
  <HyperlinkBase>http://www.swarthmore.edu/NatSci/cpurrin1/posteradvice.htm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posters (Swarthmore College)</dc:title>
  <dc:creator>Colin Purrington</dc:creator>
  <dc:description>Suggestions and gripes to: cpurrin1@swarthmore.edu</dc:description>
  <cp:lastModifiedBy>Sandra E. Rodriguez-Cruz</cp:lastModifiedBy>
  <cp:revision>1768</cp:revision>
  <cp:lastPrinted>2004-05-01T11:19:50Z</cp:lastPrinted>
  <dcterms:created xsi:type="dcterms:W3CDTF">2000-07-07T15:10:51Z</dcterms:created>
  <dcterms:modified xsi:type="dcterms:W3CDTF">2014-01-16T19:06:09Z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