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85" r:id="rId1"/>
  </p:sldMasterIdLst>
  <p:notesMasterIdLst>
    <p:notesMasterId r:id="rId23"/>
  </p:notesMasterIdLst>
  <p:sldIdLst>
    <p:sldId id="303" r:id="rId2"/>
    <p:sldId id="258" r:id="rId3"/>
    <p:sldId id="268" r:id="rId4"/>
    <p:sldId id="259" r:id="rId5"/>
    <p:sldId id="269" r:id="rId6"/>
    <p:sldId id="270" r:id="rId7"/>
    <p:sldId id="275" r:id="rId8"/>
    <p:sldId id="276" r:id="rId9"/>
    <p:sldId id="309" r:id="rId10"/>
    <p:sldId id="311" r:id="rId11"/>
    <p:sldId id="304" r:id="rId12"/>
    <p:sldId id="307" r:id="rId13"/>
    <p:sldId id="313" r:id="rId14"/>
    <p:sldId id="305" r:id="rId15"/>
    <p:sldId id="260" r:id="rId16"/>
    <p:sldId id="306" r:id="rId17"/>
    <p:sldId id="278" r:id="rId18"/>
    <p:sldId id="261" r:id="rId19"/>
    <p:sldId id="277" r:id="rId20"/>
    <p:sldId id="312" r:id="rId21"/>
    <p:sldId id="262" r:id="rId22"/>
  </p:sldIdLst>
  <p:sldSz cx="9144000" cy="6858000" type="letter"/>
  <p:notesSz cx="32918400" cy="5120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01600" indent="355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04788" indent="7096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06388" indent="1065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09575" indent="141922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EAE9CC"/>
    <a:srgbClr val="99CCFF"/>
    <a:srgbClr val="0066FF"/>
    <a:srgbClr val="FFFF00"/>
    <a:srgbClr val="ECEBFF"/>
    <a:srgbClr val="F1EFFB"/>
    <a:srgbClr val="FD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3" autoAdjust="0"/>
    <p:restoredTop sz="99703" autoAdjust="0"/>
  </p:normalViewPr>
  <p:slideViewPr>
    <p:cSldViewPr snapToGrid="0">
      <p:cViewPr varScale="1">
        <p:scale>
          <a:sx n="101" d="100"/>
          <a:sy n="101" d="100"/>
        </p:scale>
        <p:origin x="-642" y="-96"/>
      </p:cViewPr>
      <p:guideLst>
        <p:guide orient="horz" pos="149"/>
        <p:guide orient="horz" pos="4090"/>
        <p:guide orient="horz" pos="777"/>
        <p:guide orient="horz" pos="444"/>
        <p:guide pos="1328"/>
        <p:guide pos="1502"/>
        <p:guide pos="2734"/>
        <p:guide pos="4381"/>
        <p:guide pos="206"/>
        <p:guide pos="2916"/>
        <p:guide pos="4208"/>
        <p:guide pos="5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wLab-s-2-01\SERodriguez-Cruz$\My%20Documents\QC%20Samples%20Study\Control%20Chart%20with%20Limits%20based%20on%20Ran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46801658561706"/>
          <c:y val="7.1858834211995515E-2"/>
          <c:w val="0.80286797070124616"/>
          <c:h val="0.75744160627136758"/>
        </c:manualLayout>
      </c:layout>
      <c:lineChart>
        <c:grouping val="standard"/>
        <c:varyColors val="0"/>
        <c:ser>
          <c:idx val="2"/>
          <c:order val="0"/>
          <c:tx>
            <c:v>GMA</c:v>
          </c:tx>
          <c:spPr>
            <a:ln w="28575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'Coca QC#1 Std Dev'!$A$5:$A$27</c:f>
              <c:numCache>
                <c:formatCode>m/d/yyyy</c:formatCode>
                <c:ptCount val="23"/>
                <c:pt idx="0">
                  <c:v>40065</c:v>
                </c:pt>
                <c:pt idx="1">
                  <c:v>40095</c:v>
                </c:pt>
                <c:pt idx="2">
                  <c:v>40109</c:v>
                </c:pt>
                <c:pt idx="3">
                  <c:v>40116</c:v>
                </c:pt>
                <c:pt idx="4">
                  <c:v>40123</c:v>
                </c:pt>
                <c:pt idx="5">
                  <c:v>40130</c:v>
                </c:pt>
                <c:pt idx="6">
                  <c:v>40137</c:v>
                </c:pt>
                <c:pt idx="7">
                  <c:v>40151</c:v>
                </c:pt>
                <c:pt idx="8">
                  <c:v>40158</c:v>
                </c:pt>
                <c:pt idx="9">
                  <c:v>40165</c:v>
                </c:pt>
                <c:pt idx="10">
                  <c:v>40171</c:v>
                </c:pt>
                <c:pt idx="11">
                  <c:v>40178</c:v>
                </c:pt>
                <c:pt idx="12">
                  <c:v>40183</c:v>
                </c:pt>
                <c:pt idx="13">
                  <c:v>40193</c:v>
                </c:pt>
                <c:pt idx="14">
                  <c:v>40200</c:v>
                </c:pt>
                <c:pt idx="15">
                  <c:v>40211</c:v>
                </c:pt>
                <c:pt idx="16">
                  <c:v>40221</c:v>
                </c:pt>
                <c:pt idx="17">
                  <c:v>40245</c:v>
                </c:pt>
                <c:pt idx="18">
                  <c:v>40289</c:v>
                </c:pt>
                <c:pt idx="19">
                  <c:v>40319</c:v>
                </c:pt>
                <c:pt idx="20">
                  <c:v>40351</c:v>
                </c:pt>
                <c:pt idx="21">
                  <c:v>40385</c:v>
                </c:pt>
                <c:pt idx="22">
                  <c:v>40410</c:v>
                </c:pt>
              </c:numCache>
            </c:numRef>
          </c:cat>
          <c:val>
            <c:numRef>
              <c:f>'Coca QC#2 Std Dev'!$E$5:$E$27</c:f>
              <c:numCache>
                <c:formatCode>0.0000</c:formatCode>
                <c:ptCount val="23"/>
                <c:pt idx="0">
                  <c:v>72.763129411764695</c:v>
                </c:pt>
                <c:pt idx="1">
                  <c:v>72.763129411764695</c:v>
                </c:pt>
                <c:pt idx="2">
                  <c:v>72.763129411764695</c:v>
                </c:pt>
                <c:pt idx="3">
                  <c:v>72.763129411764695</c:v>
                </c:pt>
                <c:pt idx="4">
                  <c:v>72.763129411764695</c:v>
                </c:pt>
                <c:pt idx="5">
                  <c:v>72.763129411764695</c:v>
                </c:pt>
                <c:pt idx="6">
                  <c:v>72.763129411764695</c:v>
                </c:pt>
                <c:pt idx="7">
                  <c:v>72.763129411764695</c:v>
                </c:pt>
                <c:pt idx="8">
                  <c:v>72.763129411764695</c:v>
                </c:pt>
                <c:pt idx="9">
                  <c:v>72.763129411764695</c:v>
                </c:pt>
                <c:pt idx="10">
                  <c:v>72.763129411764695</c:v>
                </c:pt>
                <c:pt idx="11">
                  <c:v>72.763129411764695</c:v>
                </c:pt>
                <c:pt idx="12">
                  <c:v>72.763129411764695</c:v>
                </c:pt>
                <c:pt idx="13">
                  <c:v>72.763129411764695</c:v>
                </c:pt>
                <c:pt idx="14">
                  <c:v>72.763129411764695</c:v>
                </c:pt>
                <c:pt idx="15">
                  <c:v>72.763129411764695</c:v>
                </c:pt>
                <c:pt idx="16">
                  <c:v>72.763129411764695</c:v>
                </c:pt>
                <c:pt idx="17">
                  <c:v>72.763129411764695</c:v>
                </c:pt>
                <c:pt idx="18">
                  <c:v>72.763129411764695</c:v>
                </c:pt>
                <c:pt idx="19">
                  <c:v>72.763129411764695</c:v>
                </c:pt>
                <c:pt idx="20">
                  <c:v>72.763129411764695</c:v>
                </c:pt>
                <c:pt idx="21">
                  <c:v>72.763129411764695</c:v>
                </c:pt>
                <c:pt idx="22">
                  <c:v>72.763129411764695</c:v>
                </c:pt>
              </c:numCache>
            </c:numRef>
          </c:val>
          <c:smooth val="0"/>
        </c:ser>
        <c:ser>
          <c:idx val="3"/>
          <c:order val="1"/>
          <c:tx>
            <c:v>Mean</c:v>
          </c:tx>
          <c:spPr>
            <a:ln w="25400">
              <a:solidFill>
                <a:prstClr val="black"/>
              </a:solidFill>
              <a:prstDash val="sysDash"/>
            </a:ln>
          </c:spPr>
          <c:marker>
            <c:symbol val="square"/>
            <c:size val="6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val>
            <c:numRef>
              <c:f>'Coca QC#2 Std Dev'!$D$5:$D$27</c:f>
              <c:numCache>
                <c:formatCode>0.0000</c:formatCode>
                <c:ptCount val="23"/>
                <c:pt idx="0">
                  <c:v>73.647500000000022</c:v>
                </c:pt>
                <c:pt idx="1">
                  <c:v>75.120499999999979</c:v>
                </c:pt>
                <c:pt idx="2">
                  <c:v>72.752499999999998</c:v>
                </c:pt>
                <c:pt idx="3">
                  <c:v>72.900499999999994</c:v>
                </c:pt>
                <c:pt idx="4">
                  <c:v>72.658499999999989</c:v>
                </c:pt>
                <c:pt idx="5">
                  <c:v>74.393500000000003</c:v>
                </c:pt>
                <c:pt idx="6">
                  <c:v>70.143000000000001</c:v>
                </c:pt>
                <c:pt idx="7">
                  <c:v>72.206999999999994</c:v>
                </c:pt>
                <c:pt idx="8">
                  <c:v>72.1845</c:v>
                </c:pt>
                <c:pt idx="9">
                  <c:v>71.15049999999998</c:v>
                </c:pt>
                <c:pt idx="10">
                  <c:v>72.437000000000026</c:v>
                </c:pt>
                <c:pt idx="11">
                  <c:v>72.617500000000007</c:v>
                </c:pt>
                <c:pt idx="12">
                  <c:v>71.735000000000014</c:v>
                </c:pt>
                <c:pt idx="13">
                  <c:v>72.291500000000127</c:v>
                </c:pt>
                <c:pt idx="14">
                  <c:v>72.470699999999994</c:v>
                </c:pt>
                <c:pt idx="15">
                  <c:v>74.503</c:v>
                </c:pt>
                <c:pt idx="16">
                  <c:v>73.760500000000022</c:v>
                </c:pt>
                <c:pt idx="17">
                  <c:v>71.41415000000022</c:v>
                </c:pt>
                <c:pt idx="18">
                  <c:v>74.034250000000171</c:v>
                </c:pt>
                <c:pt idx="19">
                  <c:v>72.772399999999948</c:v>
                </c:pt>
                <c:pt idx="20">
                  <c:v>73.169450000000012</c:v>
                </c:pt>
                <c:pt idx="21">
                  <c:v>73.189600000000013</c:v>
                </c:pt>
                <c:pt idx="22">
                  <c:v>72.557000000000002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309824"/>
        <c:axId val="117311744"/>
      </c:lineChart>
      <c:dateAx>
        <c:axId val="11730982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117311744"/>
        <c:crossesAt val="0"/>
        <c:auto val="1"/>
        <c:lblOffset val="100"/>
        <c:baseTimeUnit val="days"/>
      </c:dateAx>
      <c:valAx>
        <c:axId val="117311744"/>
        <c:scaling>
          <c:orientation val="minMax"/>
          <c:max val="77.5"/>
          <c:min val="68"/>
        </c:scaling>
        <c:delete val="0"/>
        <c:axPos val="l"/>
        <c:numFmt formatCode="0.0" sourceLinked="0"/>
        <c:majorTickMark val="out"/>
        <c:minorTickMark val="none"/>
        <c:tickLblPos val="nextTo"/>
        <c:crossAx val="117309824"/>
        <c:crosses val="autoZero"/>
        <c:crossBetween val="between"/>
      </c:valAx>
      <c:spPr>
        <a:ln w="12700"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0.52647</cdr:x>
      <cdr:y>0.2146</cdr:y>
    </cdr:from>
    <cdr:to>
      <cdr:x>0.59832</cdr:x>
      <cdr:y>0.31986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0253" y="707542"/>
          <a:ext cx="492709" cy="347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2">
                  <a:lumMod val="75000"/>
                </a:schemeClr>
              </a:solidFill>
            </a:rPr>
            <a:t>UCL</a:t>
          </a:r>
        </a:p>
      </cdr:txBody>
    </cdr:sp>
  </cdr:relSizeAnchor>
  <cdr:relSizeAnchor xmlns:cdr="http://schemas.openxmlformats.org/drawingml/2006/chartDrawing">
    <cdr:from>
      <cdr:x>0.03175</cdr:x>
      <cdr:y>0.32977</cdr:y>
    </cdr:from>
    <cdr:to>
      <cdr:x>0.08241</cdr:x>
      <cdr:y>0.60307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59138" y="1364099"/>
          <a:ext cx="901089" cy="347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% Purity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0.67175</cdr:x>
      <cdr:y>0.58683</cdr:y>
    </cdr:from>
    <cdr:to>
      <cdr:x>0.7396</cdr:x>
      <cdr:y>0.68964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606492" y="1934792"/>
          <a:ext cx="465280" cy="339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accent2">
                  <a:lumMod val="75000"/>
                </a:schemeClr>
              </a:solidFill>
            </a:rPr>
            <a:t>LCL</a:t>
          </a:r>
        </a:p>
      </cdr:txBody>
    </cdr:sp>
  </cdr:relSizeAnchor>
  <cdr:relSizeAnchor xmlns:cdr="http://schemas.openxmlformats.org/drawingml/2006/chartDrawing">
    <cdr:from>
      <cdr:x>0.81395</cdr:x>
      <cdr:y>0.44006</cdr:y>
    </cdr:from>
    <cdr:to>
      <cdr:x>0.89517</cdr:x>
      <cdr:y>0.55933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581668" y="1036294"/>
          <a:ext cx="556902" cy="280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GMA</a:t>
          </a:r>
        </a:p>
      </cdr:txBody>
    </cdr:sp>
  </cdr:relSizeAnchor>
  <cdr:relSizeAnchor xmlns:cdr="http://schemas.openxmlformats.org/drawingml/2006/chartDrawing">
    <cdr:from>
      <cdr:x>0.1449</cdr:x>
      <cdr:y>0.57569</cdr:y>
    </cdr:from>
    <cdr:to>
      <cdr:x>0.95025</cdr:x>
      <cdr:y>0.57569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861249" y="2494952"/>
          <a:ext cx="478668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2">
              <a:lumMod val="75000"/>
            </a:schemeClr>
          </a:solidFill>
          <a:prstDash val="sysDash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0.14409</cdr:x>
      <cdr:y>0.32688</cdr:y>
    </cdr:from>
    <cdr:to>
      <cdr:x>0.94944</cdr:x>
      <cdr:y>0.32688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856390" y="1416667"/>
          <a:ext cx="478668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2">
              <a:lumMod val="75000"/>
            </a:schemeClr>
          </a:solidFill>
          <a:prstDash val="sysDash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265275" cy="2560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646775" y="0"/>
            <a:ext cx="14263688" cy="2560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7EDA8-A995-4ED1-B8A4-ECA3B0779C9C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7600" y="3840163"/>
            <a:ext cx="25603200" cy="1920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92475" y="24323675"/>
            <a:ext cx="26333450" cy="230425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637825"/>
            <a:ext cx="14265275" cy="2559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646775" y="48637825"/>
            <a:ext cx="14263688" cy="2559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47E3A-F141-4DDC-BB50-1AC1A653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6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0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3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96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96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47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59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03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6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7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4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4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E3A-F141-4DDC-BB50-1AC1A6536A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23C714-7B79-4FEE-AD87-87B938001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3C714-7B79-4FEE-AD87-87B938001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3C714-7B79-4FEE-AD87-87B938001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3C714-7B79-4FEE-AD87-87B938001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D23C714-7B79-4FEE-AD87-87B938001C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3C714-7B79-4FEE-AD87-87B938001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3C714-7B79-4FEE-AD87-87B938001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3C714-7B79-4FEE-AD87-87B938001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anchor="b"/>
          <a:lstStyle>
            <a:lvl1pPr algn="l">
              <a:buNone/>
              <a:defRPr lang="en-US" sz="3600" baseline="0" smtClean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90" y="6556248"/>
            <a:ext cx="588336" cy="228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extLst/>
          </a:lstStyle>
          <a:p>
            <a:fld id="{8D23C714-7B79-4FEE-AD87-87B938001C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3600" baseline="0" smtClean="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  <a:extLst/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90" y="6556248"/>
            <a:ext cx="588336" cy="228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extLst/>
          </a:lstStyle>
          <a:p>
            <a:fld id="{8D23C714-7B79-4FEE-AD87-87B938001C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3C714-7B79-4FEE-AD87-87B938001C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23C714-7B79-4FEE-AD87-87B938001C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ransition spd="slow"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ini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55" y="2485501"/>
            <a:ext cx="1787774" cy="176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2362821" y="1699113"/>
            <a:ext cx="643731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498" tIns="10249" rIns="20498" bIns="10249">
            <a:spAutoFit/>
          </a:bodyPr>
          <a:lstStyle/>
          <a:p>
            <a:pPr algn="r" defTabSz="203200" eaLnBrk="1" hangingPunct="1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SWGDRUG</a:t>
            </a:r>
          </a:p>
          <a:p>
            <a:pPr algn="r" defTabSz="203200" eaLnBrk="1" hangingPunct="1"/>
            <a:r>
              <a:rPr lang="en-US" sz="3600" dirty="0">
                <a:solidFill>
                  <a:schemeClr val="bg1"/>
                </a:solidFill>
                <a:latin typeface="Arial" charset="0"/>
                <a:cs typeface="Arial" charset="0"/>
              </a:rPr>
              <a:t>Scientific Working Group for the Analysis of Seized Drugs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1018" y="4109778"/>
            <a:ext cx="5849115" cy="140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498" tIns="10249" rIns="20498" bIns="10249">
            <a:spAutoFit/>
          </a:bodyPr>
          <a:lstStyle/>
          <a:p>
            <a:pPr algn="r" defTabSz="203200"/>
            <a:r>
              <a:rPr lang="en-US" b="1" dirty="0" smtClean="0">
                <a:latin typeface="Arial" charset="0"/>
                <a:cs typeface="Arial" charset="0"/>
              </a:rPr>
              <a:t>Mission:</a:t>
            </a:r>
            <a:endParaRPr lang="en-US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r" defTabSz="203200"/>
            <a:r>
              <a:rPr lang="en-US" sz="2200" i="1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To </a:t>
            </a:r>
            <a:r>
              <a:rPr lang="en-US" sz="2200" i="1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recommend minimum standards for the forensic examination of seized drugs and to seek their international </a:t>
            </a:r>
            <a:r>
              <a:rPr lang="en-US" sz="2200" i="1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acceptance</a:t>
            </a:r>
            <a:endParaRPr lang="en-US" sz="22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037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6749" y="318317"/>
            <a:ext cx="7465122" cy="6362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20498" tIns="10249" rIns="20498" bIns="10249">
            <a:spAutoFit/>
          </a:bodyPr>
          <a:lstStyle/>
          <a:p>
            <a:pPr defTabSz="203200" eaLnBrk="1" hangingPunct="1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Supplemental Document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SD-4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091" y="1042794"/>
            <a:ext cx="473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Ex. 3: Using Replicate Samplings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42197" y="1749604"/>
            <a:ext cx="6986666" cy="47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5" tIns="45684" rIns="91365" bIns="45684"/>
          <a:lstStyle/>
          <a:p>
            <a:pPr marL="465138" indent="-465138" defTabSz="912813" eaLnBrk="1" hangingPunct="1">
              <a:spcBef>
                <a:spcPts val="25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Scenario:  </a:t>
            </a:r>
          </a:p>
          <a:p>
            <a:pPr marL="800100" lvl="3" indent="-342900" defTabSz="912813" eaLnBrk="1" hangingPunct="1">
              <a:spcBef>
                <a:spcPts val="2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Laboratory where quantitation is not part of routine analysis</a:t>
            </a:r>
          </a:p>
          <a:p>
            <a:pPr marL="465138" indent="-465138" defTabSz="912813" eaLnBrk="1" hangingPunct="1">
              <a:spcBef>
                <a:spcPts val="250"/>
              </a:spcBef>
              <a:buClr>
                <a:schemeClr val="tx1"/>
              </a:buClr>
              <a:buFont typeface="Wingdings" pitchFamily="2" charset="2"/>
              <a:buChar char="v"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65138" indent="-465138" defTabSz="912813" eaLnBrk="1" hangingPunct="1">
              <a:spcBef>
                <a:spcPts val="25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Replicates:  </a:t>
            </a:r>
          </a:p>
          <a:p>
            <a:pPr marL="800100" lvl="3" indent="-342900" defTabSz="912813" eaLnBrk="1" hangingPunct="1">
              <a:spcBef>
                <a:spcPts val="2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6 samplings</a:t>
            </a:r>
          </a:p>
          <a:p>
            <a:pPr marL="800100" lvl="3" indent="-342900" defTabSz="912813" eaLnBrk="1" hangingPunct="1">
              <a:spcBef>
                <a:spcPts val="2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Homogeneity criteria</a:t>
            </a:r>
          </a:p>
          <a:p>
            <a:pPr marL="465138" indent="-465138" defTabSz="912813" eaLnBrk="1" hangingPunct="1">
              <a:spcBef>
                <a:spcPts val="250"/>
              </a:spcBef>
              <a:buClr>
                <a:schemeClr val="tx1"/>
              </a:buClr>
              <a:buFont typeface="Wingdings" pitchFamily="2" charset="2"/>
              <a:buChar char="v"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65138" indent="-465138" defTabSz="912813" eaLnBrk="1" hangingPunct="1">
              <a:spcBef>
                <a:spcPts val="25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Analysis of QC samples:</a:t>
            </a:r>
          </a:p>
          <a:p>
            <a:pPr marL="800100" indent="-342900" defTabSz="912813" eaLnBrk="1" hangingPunct="1">
              <a:spcBef>
                <a:spcPts val="2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Verify instrument/method performance</a:t>
            </a:r>
          </a:p>
          <a:p>
            <a:pPr marL="800100" indent="-342900" defTabSz="912813" eaLnBrk="1" hangingPunct="1">
              <a:spcBef>
                <a:spcPts val="2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Accuracy criteria</a:t>
            </a:r>
            <a:endParaRPr lang="en-US" dirty="0">
              <a:latin typeface="Arial" charset="0"/>
              <a:cs typeface="Arial" charset="0"/>
            </a:endParaRPr>
          </a:p>
          <a:p>
            <a:pPr marL="465138" indent="-465138" defTabSz="912813" eaLnBrk="1" hangingPunct="1">
              <a:spcBef>
                <a:spcPts val="250"/>
              </a:spcBef>
              <a:buFont typeface="Wingdings" pitchFamily="2" charset="2"/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024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55109" y="1303278"/>
            <a:ext cx="7116762" cy="495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5" tIns="45684" rIns="91365" bIns="45684"/>
          <a:lstStyle/>
          <a:p>
            <a:pPr marL="465138" indent="-465138" defTabSz="912813" eaLnBrk="1" hangingPunct="1">
              <a:spcBef>
                <a:spcPts val="25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Reporting Examples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65138" indent="-465138" defTabSz="912813" eaLnBrk="1" hangingPunct="1">
              <a:spcBef>
                <a:spcPts val="250"/>
              </a:spcBef>
              <a:buFont typeface="Wingdings" pitchFamily="2" charset="2"/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65138" indent="-465138" defTabSz="912813" eaLnBrk="1" hangingPunct="1">
              <a:spcBef>
                <a:spcPts val="25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Examples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of laboratory reports that would fulfill SWGDRUG’s reporting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recommendations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46075" lvl="1" indent="-346075" defTabSz="912813" eaLnBrk="1" hangingPunct="1">
              <a:spcBef>
                <a:spcPts val="25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v"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60375" lvl="1" indent="-460375" defTabSz="912813" eaLnBrk="1" hangingPunct="1">
              <a:spcBef>
                <a:spcPts val="25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Short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and long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versions</a:t>
            </a:r>
          </a:p>
          <a:p>
            <a:pPr marL="460375" lvl="1" indent="-460375" defTabSz="912813" eaLnBrk="1" hangingPunct="1">
              <a:spcBef>
                <a:spcPts val="25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v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60375" lvl="1" indent="-460375" defTabSz="912813" eaLnBrk="1" hangingPunct="1">
              <a:spcBef>
                <a:spcPts val="25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Examples were revised after public comment period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65138" indent="-465138" defTabSz="912813" eaLnBrk="1" hangingPunct="1">
              <a:spcBef>
                <a:spcPts val="250"/>
              </a:spcBef>
              <a:buFont typeface="Wingdings" pitchFamily="2" charset="2"/>
              <a:buChar char="v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76421" y="327026"/>
            <a:ext cx="7566852" cy="6362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20498" tIns="10249" rIns="20498" bIns="10249">
            <a:spAutoFit/>
          </a:bodyPr>
          <a:lstStyle/>
          <a:p>
            <a:pPr defTabSz="203200" eaLnBrk="1" hangingPunct="1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Supplemental Document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SD-5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869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6421" y="327026"/>
            <a:ext cx="7566852" cy="6362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20498" tIns="10249" rIns="20498" bIns="10249">
            <a:spAutoFit/>
          </a:bodyPr>
          <a:lstStyle/>
          <a:p>
            <a:pPr defTabSz="203200" eaLnBrk="1" hangingPunct="1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Supplemental Document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SD-5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9" name="Picture 5" descr="C:\Users\Sandra\Desktop\Image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t="9249" r="11767" b="9365"/>
          <a:stretch/>
        </p:blipFill>
        <p:spPr bwMode="auto">
          <a:xfrm>
            <a:off x="702991" y="1050363"/>
            <a:ext cx="3837556" cy="54864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ndra\Desktop\Image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10548" r="10742" b="41833"/>
          <a:stretch/>
        </p:blipFill>
        <p:spPr bwMode="auto">
          <a:xfrm>
            <a:off x="4695890" y="1050363"/>
            <a:ext cx="3759012" cy="31089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980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6421" y="327026"/>
            <a:ext cx="7566852" cy="6362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20498" tIns="10249" rIns="20498" bIns="10249">
            <a:spAutoFit/>
          </a:bodyPr>
          <a:lstStyle/>
          <a:p>
            <a:pPr defTabSz="203200"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Drug Monographs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5109" y="1303278"/>
            <a:ext cx="7116762" cy="495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5" tIns="45684" rIns="91365" bIns="45684"/>
          <a:lstStyle/>
          <a:p>
            <a:pPr marL="465138" indent="-465138" defTabSz="912813" eaLnBrk="1" hangingPunct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Purpose:</a:t>
            </a:r>
          </a:p>
          <a:p>
            <a:pPr marL="915988" lvl="2" indent="-223838" defTabSz="912813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Reference material verification</a:t>
            </a:r>
          </a:p>
          <a:p>
            <a:pPr marL="915988" lvl="2" indent="-223838" defTabSz="912813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Limited methodology</a:t>
            </a:r>
          </a:p>
          <a:p>
            <a:pPr marL="915988" lvl="2" indent="-223838" defTabSz="912813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Limitations</a:t>
            </a:r>
          </a:p>
          <a:p>
            <a:pPr marL="465138" indent="-465138" defTabSz="912813" eaLnBrk="1" hangingPunct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Peer reviewed </a:t>
            </a:r>
            <a:r>
              <a:rPr lang="en-US" dirty="0" smtClean="0">
                <a:latin typeface="Arial" charset="0"/>
                <a:cs typeface="Arial" charset="0"/>
              </a:rPr>
              <a:t>(structural elucidation)</a:t>
            </a:r>
          </a:p>
          <a:p>
            <a:pPr marL="465138" indent="-465138" defTabSz="912813" eaLnBrk="1" hangingPunct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Availability:</a:t>
            </a:r>
          </a:p>
          <a:p>
            <a:pPr marL="915988" lvl="3" indent="-223838" defTabSz="912813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www.swgdrug.org</a:t>
            </a:r>
          </a:p>
          <a:p>
            <a:pPr marL="915988" lvl="3" indent="-223838" defTabSz="912813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November 2012</a:t>
            </a:r>
          </a:p>
          <a:p>
            <a:pPr marL="915988" lvl="3" indent="-223838" defTabSz="912813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2 monographs per week</a:t>
            </a:r>
          </a:p>
          <a:p>
            <a:pPr marL="444500" lvl="1" indent="-342900" defTabSz="912813" eaLnBrk="1" hangingPunct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Prioritized based on community needs</a:t>
            </a:r>
          </a:p>
          <a:p>
            <a:pPr marL="444500" lvl="1" indent="-342900" defTabSz="912813" eaLnBrk="1" hangingPunct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Partnered with </a:t>
            </a:r>
            <a:r>
              <a:rPr lang="en-US" i="1" dirty="0" smtClean="0">
                <a:latin typeface="Arial" charset="0"/>
                <a:cs typeface="Arial" charset="0"/>
              </a:rPr>
              <a:t>Forendex</a:t>
            </a:r>
          </a:p>
        </p:txBody>
      </p:sp>
      <p:pic>
        <p:nvPicPr>
          <p:cNvPr id="8" name="Picture 17" descr="min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940" y="645151"/>
            <a:ext cx="1787774" cy="176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38123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47"/>
          <p:cNvSpPr txBox="1">
            <a:spLocks noChangeArrowheads="1"/>
          </p:cNvSpPr>
          <p:nvPr/>
        </p:nvSpPr>
        <p:spPr bwMode="auto">
          <a:xfrm>
            <a:off x="354641" y="281988"/>
            <a:ext cx="7111389" cy="63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510" tIns="10255" rIns="20510" bIns="10255">
            <a:spAutoFit/>
          </a:bodyPr>
          <a:lstStyle/>
          <a:p>
            <a:pPr defTabSz="203200" eaLnBrk="1" hangingPunct="1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Current SWGDRUG Projects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3965" y="1245855"/>
            <a:ext cx="7274583" cy="53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5" tIns="45684" rIns="91365" bIns="45684"/>
          <a:lstStyle/>
          <a:p>
            <a:pPr marL="342900" indent="-342900" defTabSz="912813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Reference Materials Sub-committee</a:t>
            </a:r>
          </a:p>
          <a:p>
            <a:pPr marL="342900" indent="-342900" defTabSz="912813" eaLnBrk="1" hangingPunct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v"/>
            </a:pPr>
            <a:endParaRPr lang="en-US" sz="1200" b="1" dirty="0" smtClean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342900" indent="-342900" defTabSz="912813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SWGDRUG Recommendations 6.1 (DRAFT)</a:t>
            </a:r>
          </a:p>
          <a:p>
            <a:pPr marL="800100" indent="-342900" defTabSz="912813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Assessment of reference materials</a:t>
            </a:r>
          </a:p>
          <a:p>
            <a:pPr marL="800100" indent="-342900" defTabSz="912813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Issues:  </a:t>
            </a:r>
            <a:r>
              <a:rPr lang="en-US" dirty="0" smtClean="0">
                <a:latin typeface="Arial" charset="0"/>
                <a:cs typeface="Arial" charset="0"/>
              </a:rPr>
              <a:t>availability, companies, structural elucidation, etc.</a:t>
            </a:r>
          </a:p>
          <a:p>
            <a:pPr marL="800100" indent="-342900" defTabSz="912813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Public comments:  </a:t>
            </a:r>
            <a:r>
              <a:rPr lang="en-US" dirty="0">
                <a:latin typeface="Arial" charset="0"/>
                <a:cs typeface="Arial" charset="0"/>
              </a:rPr>
              <a:t>u</a:t>
            </a:r>
            <a:r>
              <a:rPr lang="en-US" dirty="0" smtClean="0">
                <a:latin typeface="Arial" charset="0"/>
                <a:cs typeface="Arial" charset="0"/>
              </a:rPr>
              <a:t>ntil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March 29, 2013</a:t>
            </a:r>
          </a:p>
          <a:p>
            <a:pPr marL="342900" indent="-342900" defTabSz="912813" eaLnBrk="1" hangingPunct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v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 defTabSz="912813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Analogues Sub-committee</a:t>
            </a:r>
          </a:p>
          <a:p>
            <a:pPr marL="342900" indent="-342900" defTabSz="912813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42900" lvl="1" indent="-342900" defTabSz="912813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DRAFT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document</a:t>
            </a:r>
          </a:p>
          <a:p>
            <a:pPr marL="800100" lvl="1" indent="-342900" defTabSz="912813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Addressing current issues regarding conclusions and opinions on analogues and structural class identifications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741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3181651" y="6372225"/>
            <a:ext cx="2675131" cy="26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498" tIns="10249" rIns="20498" bIns="10249">
            <a:spAutoFit/>
          </a:bodyPr>
          <a:lstStyle/>
          <a:p>
            <a:pPr defTabSz="203200" eaLnBrk="1" hangingPunct="1"/>
            <a:r>
              <a:rPr lang="en-US" sz="1600" dirty="0">
                <a:latin typeface="Arial" charset="0"/>
              </a:rPr>
              <a:t>Updated </a:t>
            </a:r>
            <a:r>
              <a:rPr lang="en-US" sz="1600" dirty="0" smtClean="0">
                <a:latin typeface="Arial" charset="0"/>
              </a:rPr>
              <a:t>December 30, 2012</a:t>
            </a:r>
            <a:endParaRPr lang="en-US" sz="16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07707" y="330628"/>
            <a:ext cx="5171064" cy="63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498" tIns="10249" rIns="20498" bIns="10249">
            <a:spAutoFit/>
          </a:bodyPr>
          <a:lstStyle/>
          <a:p>
            <a:pPr defTabSz="20320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SWGDRUG Website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9"/>
          <a:stretch/>
        </p:blipFill>
        <p:spPr>
          <a:xfrm>
            <a:off x="518424" y="1328055"/>
            <a:ext cx="8001583" cy="4484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6" t="27424" r="2178" b="48576"/>
          <a:stretch/>
        </p:blipFill>
        <p:spPr>
          <a:xfrm>
            <a:off x="2124559" y="1623851"/>
            <a:ext cx="1737360" cy="10972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07707" y="330628"/>
            <a:ext cx="5171064" cy="63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498" tIns="10249" rIns="20498" bIns="10249">
            <a:spAutoFit/>
          </a:bodyPr>
          <a:lstStyle/>
          <a:p>
            <a:pPr defTabSz="20320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SWGDRUG Website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49"/>
          <a:stretch/>
        </p:blipFill>
        <p:spPr>
          <a:xfrm>
            <a:off x="407707" y="1745809"/>
            <a:ext cx="8000353" cy="457200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723618" y="1312892"/>
            <a:ext cx="1392965" cy="441098"/>
          </a:xfrm>
          <a:prstGeom prst="wedgeRoundRectCallout">
            <a:avLst>
              <a:gd name="adj1" fmla="val -25453"/>
              <a:gd name="adj2" fmla="val 136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MS Library Update</a:t>
            </a:r>
            <a:endParaRPr lang="en-US" sz="1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407883" y="1438273"/>
            <a:ext cx="1392965" cy="441098"/>
          </a:xfrm>
          <a:prstGeom prst="wedgeRoundRectCallout">
            <a:avLst>
              <a:gd name="adj1" fmla="val -16998"/>
              <a:gd name="adj2" fmla="val 1521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MS Library Update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194612" y="1899698"/>
            <a:ext cx="129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2012</a:t>
            </a:r>
            <a:endParaRPr lang="en-US" sz="36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6" t="27424" r="2178" b="48576"/>
          <a:stretch/>
        </p:blipFill>
        <p:spPr>
          <a:xfrm>
            <a:off x="6302965" y="330628"/>
            <a:ext cx="1737360" cy="1097280"/>
          </a:xfrm>
          <a:prstGeom prst="rect">
            <a:avLst/>
          </a:prstGeom>
        </p:spPr>
      </p:pic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3181651" y="6372225"/>
            <a:ext cx="2675131" cy="26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498" tIns="10249" rIns="20498" bIns="10249">
            <a:spAutoFit/>
          </a:bodyPr>
          <a:lstStyle/>
          <a:p>
            <a:pPr defTabSz="203200" eaLnBrk="1" hangingPunct="1"/>
            <a:r>
              <a:rPr lang="en-US" sz="1600" dirty="0">
                <a:latin typeface="Arial" charset="0"/>
              </a:rPr>
              <a:t>Updated </a:t>
            </a:r>
            <a:r>
              <a:rPr lang="en-US" sz="1600" dirty="0" smtClean="0">
                <a:latin typeface="Arial" charset="0"/>
              </a:rPr>
              <a:t>December 30, 2012</a:t>
            </a:r>
            <a:endParaRPr lang="en-US" sz="1600" dirty="0">
              <a:latin typeface="Arial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522436" y="1658822"/>
            <a:ext cx="1035778" cy="441098"/>
          </a:xfrm>
          <a:prstGeom prst="wedgeRoundRectCallout">
            <a:avLst>
              <a:gd name="adj1" fmla="val -58025"/>
              <a:gd name="adj2" fmla="val 171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Drug</a:t>
            </a:r>
          </a:p>
          <a:p>
            <a:pPr algn="ctr"/>
            <a:r>
              <a:rPr lang="en-US" sz="1200" dirty="0" smtClean="0"/>
              <a:t>Monographs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9917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07707" y="330628"/>
            <a:ext cx="6975860" cy="63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498" tIns="10249" rIns="20498" bIns="10249">
            <a:spAutoFit/>
          </a:bodyPr>
          <a:lstStyle/>
          <a:p>
            <a:pPr defTabSz="20320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SWGDRUG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Website Visitors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415" name="Text Box 36"/>
          <p:cNvSpPr txBox="1">
            <a:spLocks noChangeArrowheads="1"/>
          </p:cNvSpPr>
          <p:nvPr/>
        </p:nvSpPr>
        <p:spPr bwMode="auto">
          <a:xfrm>
            <a:off x="1684238" y="1025157"/>
            <a:ext cx="5007308" cy="39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498" tIns="10249" rIns="20498" bIns="10249">
            <a:spAutoFit/>
          </a:bodyPr>
          <a:lstStyle/>
          <a:p>
            <a:pPr defTabSz="203200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One-Day Sample: August 29, 2012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4" t="28217" r="37431" b="14633"/>
          <a:stretch/>
        </p:blipFill>
        <p:spPr bwMode="auto">
          <a:xfrm>
            <a:off x="763593" y="1452457"/>
            <a:ext cx="6848598" cy="4949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49142" y="6205325"/>
            <a:ext cx="1171513" cy="51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498" tIns="10249" rIns="20498" bIns="10249">
            <a:spAutoFit/>
          </a:bodyPr>
          <a:lstStyle/>
          <a:p>
            <a:pPr algn="r" defTabSz="203200" eaLnBrk="1" hangingPunct="1"/>
            <a:r>
              <a:rPr lang="en-US" sz="1600" dirty="0" smtClean="0">
                <a:latin typeface="Arial" charset="0"/>
              </a:rPr>
              <a:t>*Secretariat </a:t>
            </a:r>
          </a:p>
          <a:p>
            <a:pPr algn="r" defTabSz="203200" eaLnBrk="1" hangingPunct="1"/>
            <a:r>
              <a:rPr lang="en-US" sz="1600" dirty="0" smtClean="0">
                <a:latin typeface="Arial" charset="0"/>
              </a:rPr>
              <a:t>(non-voting)</a:t>
            </a:r>
            <a:endParaRPr lang="en-US" sz="1600" dirty="0">
              <a:latin typeface="Arial" charset="0"/>
            </a:endParaRPr>
          </a:p>
        </p:txBody>
      </p:sp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461952" y="1206500"/>
            <a:ext cx="7268029" cy="512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40" tIns="10320" rIns="20640" bIns="10320">
            <a:spAutoFit/>
          </a:bodyPr>
          <a:lstStyle/>
          <a:p>
            <a:pPr marL="103188" lvl="1" indent="0" defTabSz="203200">
              <a:spcBef>
                <a:spcPts val="163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DEA – Scott R. Oulton (</a:t>
            </a:r>
            <a:r>
              <a:rPr lang="en-US" dirty="0">
                <a:latin typeface="Arial" charset="0"/>
              </a:rPr>
              <a:t>Chair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)</a:t>
            </a:r>
          </a:p>
          <a:p>
            <a:pPr marL="103188" lvl="1" indent="0" defTabSz="203200">
              <a:spcBef>
                <a:spcPts val="163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MAAFS – Linda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C. Jackson (</a:t>
            </a:r>
            <a:r>
              <a:rPr lang="en-US" dirty="0" smtClean="0">
                <a:latin typeface="Arial" charset="0"/>
              </a:rPr>
              <a:t>Vice Chair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103188" lvl="1" indent="0" defTabSz="203200">
              <a:spcBef>
                <a:spcPts val="163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DEA &amp; AAFS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– Dr. Sandra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Rodriguez-Cruz</a:t>
            </a:r>
            <a:r>
              <a:rPr lang="en-US" dirty="0" smtClean="0">
                <a:latin typeface="Arial" charset="0"/>
              </a:rPr>
              <a:t>*</a:t>
            </a:r>
            <a:endParaRPr lang="en-US" dirty="0">
              <a:latin typeface="Arial" charset="0"/>
            </a:endParaRPr>
          </a:p>
          <a:p>
            <a:pPr marL="103188" lvl="1" indent="0" defTabSz="203200">
              <a:spcBef>
                <a:spcPts val="163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FBI - Pamela Reynolds</a:t>
            </a:r>
          </a:p>
          <a:p>
            <a:pPr marL="103188" lvl="1" indent="0" defTabSz="203200">
              <a:spcBef>
                <a:spcPts val="163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ASCLD – Garth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Glassburg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103188" lvl="1" indent="0" defTabSz="203200">
              <a:spcBef>
                <a:spcPts val="163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NIST – Karen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Phinney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103188" lvl="1" indent="0" defTabSz="203200">
              <a:spcBef>
                <a:spcPts val="163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ASTM &amp;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NEAFS – </a:t>
            </a:r>
            <a:r>
              <a:rPr lang="en-US" dirty="0" smtClean="0">
                <a:latin typeface="Arial" charset="0"/>
              </a:rPr>
              <a:t>vacancy</a:t>
            </a:r>
            <a:endParaRPr lang="en-US" dirty="0">
              <a:latin typeface="Arial" charset="0"/>
            </a:endParaRPr>
          </a:p>
          <a:p>
            <a:pPr marL="103188" lvl="1" indent="0" defTabSz="203200">
              <a:spcBef>
                <a:spcPts val="163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Educators –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Dr. Suzanne Bell &amp; Dr. Eric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Person</a:t>
            </a:r>
          </a:p>
          <a:p>
            <a:pPr marL="103188" lvl="1" indent="0" defTabSz="203200">
              <a:spcBef>
                <a:spcPts val="163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CAC &amp; NWAFS – </a:t>
            </a:r>
            <a:r>
              <a:rPr lang="en-US" dirty="0" smtClean="0">
                <a:latin typeface="Arial" charset="0"/>
              </a:rPr>
              <a:t>vacancy</a:t>
            </a:r>
            <a:endParaRPr lang="en-US" dirty="0">
              <a:latin typeface="Arial" charset="0"/>
            </a:endParaRPr>
          </a:p>
          <a:p>
            <a:pPr marL="103188" lvl="1" indent="0" defTabSz="203200">
              <a:spcBef>
                <a:spcPts val="163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MAFS – Richard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Paulas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103188" lvl="1" indent="0" defTabSz="203200">
              <a:spcBef>
                <a:spcPts val="163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SAFS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– Christian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Matchett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103188" lvl="1" indent="0" defTabSz="203200">
              <a:spcBef>
                <a:spcPts val="163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SWAFS – </a:t>
            </a:r>
            <a:r>
              <a:rPr lang="en-US" dirty="0" smtClean="0">
                <a:latin typeface="Arial" charset="0"/>
              </a:rPr>
              <a:t>vacancy</a:t>
            </a:r>
            <a:endParaRPr lang="en-US" dirty="0">
              <a:latin typeface="Arial" charset="0"/>
            </a:endParaRPr>
          </a:p>
          <a:p>
            <a:pPr marL="103188" lvl="1" indent="0" defTabSz="203200">
              <a:spcBef>
                <a:spcPts val="163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Toxicology – Dr. Robert Powers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8379" y="287623"/>
            <a:ext cx="6996821" cy="63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40" tIns="10320" rIns="20640" bIns="10320">
            <a:spAutoFit/>
          </a:bodyPr>
          <a:lstStyle/>
          <a:p>
            <a:pPr defTabSz="20320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SWGDRUG Core Committee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18379" y="287623"/>
            <a:ext cx="6996821" cy="63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40" tIns="10320" rIns="20640" bIns="10320">
            <a:spAutoFit/>
          </a:bodyPr>
          <a:lstStyle/>
          <a:p>
            <a:pPr defTabSz="20320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SWGDRUG Core Committee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39310" y="1379106"/>
            <a:ext cx="7751762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640" tIns="10320" rIns="20640" bIns="10320">
            <a:spAutoFit/>
          </a:bodyPr>
          <a:lstStyle/>
          <a:p>
            <a:pPr marL="103188" lvl="1" indent="0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Canada – Richard Laing</a:t>
            </a:r>
          </a:p>
          <a:p>
            <a:pPr marL="103188" lvl="1" indent="0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United Kingdom – Dr. Sylvia Burns</a:t>
            </a:r>
          </a:p>
          <a:p>
            <a:pPr marL="103188" lvl="1" indent="0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Australia – Catherine Quinn</a:t>
            </a:r>
          </a:p>
          <a:p>
            <a:pPr marL="103188" lvl="1" indent="0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Germany – Dr. Udo Zerell</a:t>
            </a:r>
          </a:p>
          <a:p>
            <a:pPr marL="103188" lvl="1" indent="0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ENFSI – Dr. Michael Bovens</a:t>
            </a:r>
          </a:p>
          <a:p>
            <a:pPr marL="103188" lvl="1" indent="0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UNODC – Dr.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Conor Crean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103188" lvl="1" indent="0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AFSN/IDWG – Dr. Angeline Yap Tiong Whei</a:t>
            </a:r>
          </a:p>
          <a:p>
            <a:pPr marL="103188" lvl="1" indent="0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AICEF – Dr. Adriano Maldaner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530021" y="1174316"/>
            <a:ext cx="7365042" cy="522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498" tIns="10249" rIns="20498" bIns="10249">
            <a:spAutoFit/>
          </a:bodyPr>
          <a:lstStyle/>
          <a:p>
            <a:pPr indent="1588" defTabSz="103188">
              <a:tabLst>
                <a:tab pos="355600" algn="l"/>
              </a:tabLst>
            </a:pPr>
            <a:r>
              <a:rPr lang="en-US" b="1" dirty="0" smtClean="0">
                <a:latin typeface="Arial" charset="0"/>
                <a:cs typeface="Arial" charset="0"/>
              </a:rPr>
              <a:t>1997 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DEA 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and ONDCP co-sponsored formation of the </a:t>
            </a:r>
            <a:endParaRPr lang="en-US" sz="2300" dirty="0" smtClean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indent="1588" defTabSz="103188">
              <a:tabLst>
                <a:tab pos="355600" algn="l"/>
              </a:tabLst>
            </a:pP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Technical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Working Group for the Analysis of Seized Drugs (TWGDRUG)</a:t>
            </a:r>
          </a:p>
          <a:p>
            <a:pPr indent="1588" defTabSz="103188">
              <a:tabLst>
                <a:tab pos="355600" algn="l"/>
              </a:tabLst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indent="1588" defTabSz="103188">
              <a:tabLst>
                <a:tab pos="355600" algn="l"/>
              </a:tabLst>
            </a:pPr>
            <a:r>
              <a:rPr lang="en-US" b="1" dirty="0" smtClean="0">
                <a:latin typeface="Arial" charset="0"/>
                <a:cs typeface="Arial" charset="0"/>
              </a:rPr>
              <a:t>1999 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Forensic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scientists from the United States, England, Canada, Australia, Japan, Germany, the Netherlands,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United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Nations, international forensic  organizations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and academia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were invited to meet in Washington, DC</a:t>
            </a:r>
          </a:p>
          <a:p>
            <a:pPr indent="1588" defTabSz="103188">
              <a:tabLst>
                <a:tab pos="355600" algn="l"/>
              </a:tabLst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indent="1588" defTabSz="103188">
              <a:tabLst>
                <a:tab pos="355600" algn="l"/>
              </a:tabLst>
            </a:pPr>
            <a:r>
              <a:rPr lang="en-US" b="1" dirty="0" smtClean="0">
                <a:latin typeface="Arial" charset="0"/>
                <a:cs typeface="Arial" charset="0"/>
              </a:rPr>
              <a:t>1999 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SWGDRUG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name adopted</a:t>
            </a:r>
          </a:p>
          <a:p>
            <a:pPr indent="1588" defTabSz="103188">
              <a:tabLst>
                <a:tab pos="355600" algn="l"/>
              </a:tabLst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defTabSz="103188">
              <a:tabLst>
                <a:tab pos="355600" algn="l"/>
              </a:tabLst>
            </a:pPr>
            <a:r>
              <a:rPr lang="en-US" b="1" dirty="0" smtClean="0">
                <a:latin typeface="Arial" charset="0"/>
                <a:cs typeface="Arial" charset="0"/>
              </a:rPr>
              <a:t>2001 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1</a:t>
            </a:r>
            <a:r>
              <a:rPr lang="en-US" sz="2300" baseline="30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st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edition of SWGDRUG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Recommendations</a:t>
            </a:r>
          </a:p>
          <a:p>
            <a:pPr defTabSz="103188">
              <a:tabLst>
                <a:tab pos="355600" algn="l"/>
              </a:tabLst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defTabSz="103188">
              <a:tabLst>
                <a:tab pos="355600" algn="l"/>
              </a:tabLst>
            </a:pPr>
            <a:r>
              <a:rPr lang="en-US" b="1" dirty="0" smtClean="0">
                <a:latin typeface="Arial" charset="0"/>
                <a:cs typeface="Arial" charset="0"/>
              </a:rPr>
              <a:t>2012 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6</a:t>
            </a:r>
            <a:r>
              <a:rPr lang="en-US" sz="2300" baseline="30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edition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of SWGDRUG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Recommendations</a:t>
            </a:r>
            <a:endParaRPr lang="en-US" sz="2300" b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361745" y="257150"/>
            <a:ext cx="5775325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0640" tIns="10320" rIns="20640" bIns="10320">
            <a:spAutoFit/>
          </a:bodyPr>
          <a:lstStyle/>
          <a:p>
            <a:pPr defTabSz="203200"/>
            <a:r>
              <a:rPr lang="en-US" sz="4400" b="1" dirty="0">
                <a:latin typeface="Arial" charset="0"/>
              </a:rPr>
              <a:t>SWGDRUG History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8379" y="287623"/>
            <a:ext cx="6996821" cy="63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40" tIns="10320" rIns="20640" bIns="10320">
            <a:spAutoFit/>
          </a:bodyPr>
          <a:lstStyle/>
          <a:p>
            <a:pPr defTabSz="20320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SWGDRUG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Vacancies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065" y="1211841"/>
            <a:ext cx="7751762" cy="494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640" tIns="10320" rIns="20640" bIns="10320">
            <a:spAutoFit/>
          </a:bodyPr>
          <a:lstStyle/>
          <a:p>
            <a:pPr marL="515938" lvl="1" indent="-404813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Three (3) core committee positions:</a:t>
            </a:r>
          </a:p>
          <a:p>
            <a:pPr marL="800100" lvl="3" indent="-223838" defTabSz="20320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NWAFS / CAC</a:t>
            </a:r>
          </a:p>
          <a:p>
            <a:pPr marL="800100" lvl="3" indent="-223838" defTabSz="20320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NEAFS</a:t>
            </a:r>
          </a:p>
          <a:p>
            <a:pPr marL="800100" lvl="3" indent="-223838" defTabSz="20320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SWAFS</a:t>
            </a:r>
          </a:p>
          <a:p>
            <a:pPr marL="515938" lvl="1" indent="-404813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Minimum 3-year commitment</a:t>
            </a:r>
          </a:p>
          <a:p>
            <a:pPr marL="515938" lvl="1" indent="-404813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Appointment continues at discretion of Chair</a:t>
            </a:r>
          </a:p>
          <a:p>
            <a:pPr marL="515938" lvl="1" indent="-404813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Not agency/affiliation appointment</a:t>
            </a:r>
          </a:p>
          <a:p>
            <a:pPr marL="515938" lvl="1" indent="-404813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Application deadline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:  </a:t>
            </a:r>
            <a:r>
              <a:rPr lang="en-US" smtClean="0">
                <a:latin typeface="Arial" charset="0"/>
              </a:rPr>
              <a:t>March 1</a:t>
            </a:r>
            <a:r>
              <a:rPr lang="en-US" baseline="30000" smtClean="0">
                <a:latin typeface="Arial" charset="0"/>
              </a:rPr>
              <a:t>st</a:t>
            </a:r>
            <a:r>
              <a:rPr lang="en-US" smtClean="0">
                <a:latin typeface="Arial" charset="0"/>
              </a:rPr>
              <a:t>, 2013</a:t>
            </a:r>
            <a:endParaRPr lang="en-US" dirty="0" smtClean="0">
              <a:latin typeface="Arial" charset="0"/>
            </a:endParaRPr>
          </a:p>
          <a:p>
            <a:pPr marL="515938" lvl="1" indent="-404813" defTabSz="203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Visit </a:t>
            </a:r>
            <a:r>
              <a:rPr lang="en-US" dirty="0" smtClean="0">
                <a:latin typeface="Arial" charset="0"/>
              </a:rPr>
              <a:t>www.swgdrug.org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for more information regarding qualifications and application procedures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362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mini_logo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172496" y="894684"/>
            <a:ext cx="2087983" cy="204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95811" y="5121256"/>
            <a:ext cx="5222875" cy="696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20498" tIns="10249" rIns="20498" bIns="10249">
            <a:spAutoFit/>
          </a:bodyPr>
          <a:lstStyle/>
          <a:p>
            <a:pPr algn="ctr" defTabSz="204744" eaLnBrk="1" hangingPunct="1">
              <a:defRPr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www.swgdrug.org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30371" y="3480220"/>
            <a:ext cx="3572235" cy="6978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20498" tIns="10249" rIns="20498" bIns="10249">
            <a:spAutoFit/>
          </a:bodyPr>
          <a:lstStyle/>
          <a:p>
            <a:pPr algn="ctr" defTabSz="204744"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THANK YOU!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382120" y="318505"/>
            <a:ext cx="7235687" cy="6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498" tIns="10249" rIns="20498" bIns="10249">
            <a:spAutoFit/>
          </a:bodyPr>
          <a:lstStyle/>
          <a:p>
            <a:pPr defTabSz="20320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Document Development</a:t>
            </a:r>
          </a:p>
        </p:txBody>
      </p:sp>
      <p:sp>
        <p:nvSpPr>
          <p:cNvPr id="5123" name="TextBox 28"/>
          <p:cNvSpPr txBox="1">
            <a:spLocks noChangeArrowheads="1"/>
          </p:cNvSpPr>
          <p:nvPr/>
        </p:nvSpPr>
        <p:spPr bwMode="auto">
          <a:xfrm>
            <a:off x="562229" y="1098202"/>
            <a:ext cx="7090435" cy="262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498" tIns="10249" rIns="20498" bIns="10249">
            <a:spAutoFit/>
          </a:bodyPr>
          <a:lstStyle/>
          <a:p>
            <a:pPr marL="460375" indent="-342900" defTabSz="203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Documents are drafted by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sub-committees</a:t>
            </a:r>
          </a:p>
          <a:p>
            <a:pPr marL="460375" indent="-342900" defTabSz="203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Drafts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reviewed by core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committee</a:t>
            </a:r>
          </a:p>
          <a:p>
            <a:pPr marL="460375" indent="-342900" defTabSz="203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Drafts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posted on website for public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comments</a:t>
            </a:r>
          </a:p>
          <a:p>
            <a:pPr marL="117475" defTabSz="2032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(at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least 60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days)</a:t>
            </a:r>
          </a:p>
          <a:p>
            <a:pPr marL="460375" indent="-342900" defTabSz="203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Drafts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revised as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needed</a:t>
            </a:r>
          </a:p>
          <a:p>
            <a:pPr marL="460375" indent="-342900" defTabSz="203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Final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documents voted on by core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committee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2229" y="4638872"/>
            <a:ext cx="7090435" cy="165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498" tIns="10249" rIns="20498" bIns="10249" anchor="ctr">
            <a:spAutoFit/>
          </a:bodyPr>
          <a:lstStyle/>
          <a:p>
            <a:pPr marL="458788" indent="-342900" defTabSz="203200" eaLnBrk="1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Arial" charset="0"/>
              </a:rPr>
              <a:t>WWW.SWGDRUG.ORG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458788" indent="-342900" defTabSz="203200" eaLnBrk="1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Local, national and international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meetings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458788" indent="-342900" defTabSz="203200" eaLnBrk="1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Development of standards / best practices / protocols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via ASTM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82120" y="3816464"/>
            <a:ext cx="7552359" cy="6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498" tIns="10249" rIns="20498" bIns="10249">
            <a:spAutoFit/>
          </a:bodyPr>
          <a:lstStyle/>
          <a:p>
            <a:pPr defTabSz="20320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Document Dissemination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42889" y="953798"/>
            <a:ext cx="7842250" cy="565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5" tIns="45684" rIns="91365" bIns="45684"/>
          <a:lstStyle/>
          <a:p>
            <a:pPr marL="349250" indent="-349250" defTabSz="912813" eaLnBrk="1" hangingPunct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SWGDRUG has brought all of their recommendations (except ethics) to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ASTM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– They have been adopted and have become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internationally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recognized standards/practices.</a:t>
            </a:r>
          </a:p>
          <a:p>
            <a:pPr marL="349250" lvl="1" indent="-349250" defTabSz="912813" eaLnBrk="1" hangingPunct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ASTM Standards:</a:t>
            </a:r>
          </a:p>
          <a:p>
            <a:pPr marL="631825" lvl="1" indent="-285750" defTabSz="912813"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E2326-09: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	</a:t>
            </a:r>
            <a:r>
              <a:rPr lang="en-US" sz="1800" dirty="0">
                <a:latin typeface="Arial" charset="0"/>
                <a:cs typeface="Arial" charset="0"/>
              </a:rPr>
              <a:t>Standard Practice for Education and Training of Seized-</a:t>
            </a:r>
          </a:p>
          <a:p>
            <a:pPr marL="346075" lvl="1" indent="0" defTabSz="912813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1800" dirty="0">
                <a:latin typeface="Arial" charset="0"/>
                <a:cs typeface="Arial" charset="0"/>
              </a:rPr>
              <a:t>		</a:t>
            </a:r>
            <a:r>
              <a:rPr lang="en-US" sz="1800" dirty="0" smtClean="0">
                <a:latin typeface="Arial" charset="0"/>
                <a:cs typeface="Arial" charset="0"/>
              </a:rPr>
              <a:t>Drug </a:t>
            </a:r>
            <a:r>
              <a:rPr lang="en-US" sz="1800" dirty="0">
                <a:latin typeface="Arial" charset="0"/>
                <a:cs typeface="Arial" charset="0"/>
              </a:rPr>
              <a:t>Analysts</a:t>
            </a:r>
          </a:p>
          <a:p>
            <a:pPr marL="631825" lvl="1" indent="-285750" defTabSz="912813"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E2327-10:	</a:t>
            </a:r>
            <a:r>
              <a:rPr lang="en-US" sz="1800" dirty="0">
                <a:latin typeface="Arial" charset="0"/>
                <a:cs typeface="Arial" charset="0"/>
              </a:rPr>
              <a:t>Standard Practice for Quality Assurance of Laboratories</a:t>
            </a:r>
          </a:p>
          <a:p>
            <a:pPr marL="346075" lvl="1" indent="0" defTabSz="912813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1800" dirty="0">
                <a:latin typeface="Arial" charset="0"/>
                <a:cs typeface="Arial" charset="0"/>
              </a:rPr>
              <a:t>		</a:t>
            </a:r>
            <a:r>
              <a:rPr lang="en-US" sz="1800" dirty="0" smtClean="0">
                <a:latin typeface="Arial" charset="0"/>
                <a:cs typeface="Arial" charset="0"/>
              </a:rPr>
              <a:t>Performing </a:t>
            </a:r>
            <a:r>
              <a:rPr lang="en-US" sz="1800" dirty="0">
                <a:latin typeface="Arial" charset="0"/>
                <a:cs typeface="Arial" charset="0"/>
              </a:rPr>
              <a:t>Seized-Drug Analysis</a:t>
            </a:r>
          </a:p>
          <a:p>
            <a:pPr marL="631825" lvl="1" indent="-285750" defTabSz="912813"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E2329-10:	</a:t>
            </a:r>
            <a:r>
              <a:rPr lang="en-US" sz="1800" dirty="0">
                <a:latin typeface="Arial" charset="0"/>
                <a:cs typeface="Arial" charset="0"/>
              </a:rPr>
              <a:t>Standard Practice for Identification of Seized Drugs</a:t>
            </a:r>
          </a:p>
          <a:p>
            <a:pPr marL="631825" lvl="1" indent="-285750" defTabSz="912813"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E2548-11: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</a:t>
            </a:r>
            <a:r>
              <a:rPr lang="en-US" sz="1800" dirty="0">
                <a:latin typeface="Arial" charset="0"/>
                <a:cs typeface="Arial" charset="0"/>
              </a:rPr>
              <a:t>Standard Guide for Sampling Seized Drugs for </a:t>
            </a:r>
            <a:r>
              <a:rPr lang="en-US" sz="1800" dirty="0" smtClean="0">
                <a:latin typeface="Arial" charset="0"/>
                <a:cs typeface="Arial" charset="0"/>
              </a:rPr>
              <a:t>			Qualitative and </a:t>
            </a:r>
            <a:r>
              <a:rPr lang="en-US" sz="1800" dirty="0">
                <a:latin typeface="Arial" charset="0"/>
                <a:cs typeface="Arial" charset="0"/>
              </a:rPr>
              <a:t>Quantitative Analysis</a:t>
            </a:r>
          </a:p>
          <a:p>
            <a:pPr marL="631825" lvl="1" indent="-285750" defTabSz="912813"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E2764-11:	</a:t>
            </a:r>
            <a:r>
              <a:rPr lang="en-US" sz="1800" dirty="0">
                <a:latin typeface="Arial" charset="0"/>
                <a:cs typeface="Arial" charset="0"/>
              </a:rPr>
              <a:t>Standard Practice for Uncertainty Assessment in the</a:t>
            </a:r>
          </a:p>
          <a:p>
            <a:pPr marL="346075" lvl="2" indent="0" defTabSz="912813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1800" dirty="0">
                <a:latin typeface="Arial" charset="0"/>
                <a:cs typeface="Arial" charset="0"/>
              </a:rPr>
              <a:t>		</a:t>
            </a:r>
            <a:r>
              <a:rPr lang="en-US" sz="1800" dirty="0" smtClean="0">
                <a:latin typeface="Arial" charset="0"/>
                <a:cs typeface="Arial" charset="0"/>
              </a:rPr>
              <a:t>Context </a:t>
            </a:r>
            <a:r>
              <a:rPr lang="en-US" sz="1800" dirty="0">
                <a:latin typeface="Arial" charset="0"/>
                <a:cs typeface="Arial" charset="0"/>
              </a:rPr>
              <a:t>of Seized Drug </a:t>
            </a:r>
            <a:r>
              <a:rPr lang="en-US" sz="1800" dirty="0" smtClean="0">
                <a:latin typeface="Arial" charset="0"/>
                <a:cs typeface="Arial" charset="0"/>
              </a:rPr>
              <a:t>Analysis</a:t>
            </a:r>
          </a:p>
          <a:p>
            <a:pPr marL="631825" lvl="2" indent="-285750" defTabSz="912813" eaLnBrk="1" hangingPunct="1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E2882-12:</a:t>
            </a:r>
            <a:r>
              <a:rPr 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</a:t>
            </a:r>
            <a:r>
              <a:rPr lang="en-US" sz="1800" dirty="0" smtClean="0">
                <a:latin typeface="Arial" charset="0"/>
                <a:cs typeface="Arial" charset="0"/>
              </a:rPr>
              <a:t>Standard Guide for the Analysis of Clandestine 		Laboratory Evidence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234180" y="226201"/>
            <a:ext cx="8057732" cy="5746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20498" tIns="10249" rIns="20498" bIns="10249">
            <a:spAutoFit/>
          </a:bodyPr>
          <a:lstStyle/>
          <a:p>
            <a:pPr defTabSz="20320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Standard Development Organization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197913" y="5862580"/>
            <a:ext cx="7731125" cy="63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498" tIns="10249" rIns="20498" bIns="10249">
            <a:spAutoFit/>
          </a:bodyPr>
          <a:lstStyle/>
          <a:p>
            <a:pPr marL="128588" lvl="2" indent="-128588" algn="ctr" defTabSz="203200">
              <a:spcBef>
                <a:spcPts val="138"/>
              </a:spcBef>
              <a:spcAft>
                <a:spcPts val="138"/>
              </a:spcAft>
            </a:pPr>
            <a:r>
              <a:rPr lang="en-US" sz="2000" i="1" dirty="0">
                <a:latin typeface="Arial" charset="0"/>
                <a:cs typeface="Arial" charset="0"/>
              </a:rPr>
              <a:t>Supplemental documents are intended to be a resource for those responsible for implementing SWGDRUG Recommendations.  </a:t>
            </a: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498055" y="1066671"/>
            <a:ext cx="7209034" cy="474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498" tIns="10249" rIns="20498" bIns="10249">
            <a:spAutoFit/>
          </a:bodyPr>
          <a:lstStyle/>
          <a:p>
            <a:pPr marL="452438" lvl="2" indent="-220663" defTabSz="203200">
              <a:spcBef>
                <a:spcPts val="250"/>
              </a:spcBef>
              <a:buFont typeface="Wingdings" pitchFamily="2" charset="2"/>
              <a:buChar char="§"/>
            </a:pPr>
            <a:r>
              <a:rPr lang="en-US" b="1" dirty="0">
                <a:latin typeface="Arial" charset="0"/>
                <a:cs typeface="Arial" charset="0"/>
              </a:rPr>
              <a:t>SWGDRUG Recommendations, Version 6.0</a:t>
            </a:r>
            <a:r>
              <a:rPr lang="en-US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     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Approved July 7, 2011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 marL="452438" lvl="2" indent="-220663" defTabSz="203200">
              <a:spcBef>
                <a:spcPts val="250"/>
              </a:spcBef>
              <a:buFont typeface="Wingdings" pitchFamily="2" charset="2"/>
              <a:buChar char="§"/>
            </a:pPr>
            <a:endParaRPr lang="en-US" sz="10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2438" lvl="2" indent="-220663" defTabSz="203200">
              <a:spcBef>
                <a:spcPts val="250"/>
              </a:spcBef>
              <a:buFont typeface="Wingdings" pitchFamily="2" charset="2"/>
              <a:buChar char="§"/>
            </a:pPr>
            <a:r>
              <a:rPr lang="en-US" sz="2200" b="1" dirty="0">
                <a:latin typeface="Arial" charset="0"/>
                <a:cs typeface="Arial" charset="0"/>
              </a:rPr>
              <a:t>Supplemental Document SD-1: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  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 Code of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							Professional Practice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for Drug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Analysts</a:t>
            </a:r>
          </a:p>
          <a:p>
            <a:pPr marL="452438" lvl="2" indent="-220663" defTabSz="203200">
              <a:spcBef>
                <a:spcPts val="250"/>
              </a:spcBef>
              <a:buFont typeface="Wingdings" pitchFamily="2" charset="2"/>
              <a:buChar char="§"/>
            </a:pPr>
            <a:endParaRPr lang="en-US" sz="10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2438" lvl="2" indent="-220663" defTabSz="203200">
              <a:spcBef>
                <a:spcPts val="250"/>
              </a:spcBef>
              <a:buFont typeface="Wingdings" pitchFamily="2" charset="2"/>
              <a:buChar char="§"/>
            </a:pPr>
            <a:r>
              <a:rPr lang="en-US" sz="2200" b="1" dirty="0" smtClean="0">
                <a:latin typeface="Arial" charset="0"/>
                <a:cs typeface="Arial" charset="0"/>
              </a:rPr>
              <a:t>SD-2</a:t>
            </a:r>
            <a:r>
              <a:rPr lang="en-US" sz="2200" b="1" dirty="0">
                <a:latin typeface="Arial" charset="0"/>
                <a:cs typeface="Arial" charset="0"/>
              </a:rPr>
              <a:t>: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Validation of Analytical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Methods</a:t>
            </a:r>
          </a:p>
          <a:p>
            <a:pPr marL="452438" lvl="2" indent="-220663" defTabSz="203200">
              <a:spcBef>
                <a:spcPts val="250"/>
              </a:spcBef>
              <a:buFont typeface="Wingdings" pitchFamily="2" charset="2"/>
              <a:buChar char="§"/>
            </a:pPr>
            <a:endParaRPr lang="en-US" sz="10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2438" lvl="2" indent="-220663" defTabSz="203200">
              <a:spcBef>
                <a:spcPts val="250"/>
              </a:spcBef>
              <a:buFont typeface="Wingdings" pitchFamily="2" charset="2"/>
              <a:buChar char="§"/>
            </a:pPr>
            <a:r>
              <a:rPr lang="en-US" sz="2200" b="1" dirty="0" smtClean="0">
                <a:latin typeface="Arial" charset="0"/>
                <a:cs typeface="Arial" charset="0"/>
              </a:rPr>
              <a:t>SD-3</a:t>
            </a:r>
            <a:r>
              <a:rPr lang="en-US" sz="2200" b="1" dirty="0">
                <a:latin typeface="Arial" charset="0"/>
                <a:cs typeface="Arial" charset="0"/>
              </a:rPr>
              <a:t>: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Examples of Measurement Uncertainty for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			Weight Determinations</a:t>
            </a:r>
          </a:p>
          <a:p>
            <a:pPr marL="452438" lvl="2" indent="-220663" defTabSz="203200">
              <a:spcBef>
                <a:spcPts val="250"/>
              </a:spcBef>
              <a:buFont typeface="Wingdings" pitchFamily="2" charset="2"/>
              <a:buChar char="§"/>
            </a:pPr>
            <a:endParaRPr lang="en-US" sz="10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52438" lvl="2" indent="-220663" defTabSz="203200">
              <a:spcBef>
                <a:spcPts val="250"/>
              </a:spcBef>
              <a:buFont typeface="Wingdings" pitchFamily="2" charset="2"/>
              <a:buChar char="§"/>
            </a:pPr>
            <a:r>
              <a:rPr lang="en-US" sz="2200" b="1" dirty="0" smtClean="0">
                <a:latin typeface="Arial" charset="0"/>
                <a:cs typeface="Arial" charset="0"/>
              </a:rPr>
              <a:t>SD-4: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Examples of Measurement Uncertainty for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			Purity Determinations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52438" lvl="2" indent="-220663" defTabSz="203200">
              <a:spcBef>
                <a:spcPts val="250"/>
              </a:spcBef>
              <a:buFont typeface="Wingdings" pitchFamily="2" charset="2"/>
              <a:buChar char="§"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52438" lvl="2" indent="-220663" defTabSz="203200">
              <a:spcBef>
                <a:spcPts val="250"/>
              </a:spcBef>
              <a:buFont typeface="Wingdings" pitchFamily="2" charset="2"/>
              <a:buChar char="§"/>
            </a:pPr>
            <a:r>
              <a:rPr lang="en-US" sz="2200" b="1" dirty="0" smtClean="0">
                <a:latin typeface="Arial" charset="0"/>
                <a:cs typeface="Arial" charset="0"/>
              </a:rPr>
              <a:t>SD-5</a:t>
            </a:r>
            <a:r>
              <a:rPr lang="en-US" sz="2200" b="1" dirty="0">
                <a:latin typeface="Arial" charset="0"/>
                <a:cs typeface="Arial" charset="0"/>
              </a:rPr>
              <a:t>: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  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Reporting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318695" y="219595"/>
            <a:ext cx="7731125" cy="63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498" tIns="10249" rIns="20498" bIns="10249">
            <a:spAutoFit/>
          </a:bodyPr>
          <a:lstStyle/>
          <a:p>
            <a:pPr defTabSz="20320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Current SWGDRUG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5-Point Star 1"/>
          <p:cNvSpPr/>
          <p:nvPr/>
        </p:nvSpPr>
        <p:spPr>
          <a:xfrm>
            <a:off x="481985" y="5065980"/>
            <a:ext cx="546410" cy="550787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81985" y="4172818"/>
            <a:ext cx="546410" cy="550787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 txBox="1">
            <a:spLocks noChangeArrowheads="1"/>
          </p:cNvSpPr>
          <p:nvPr/>
        </p:nvSpPr>
        <p:spPr bwMode="auto">
          <a:xfrm>
            <a:off x="319595" y="1146295"/>
            <a:ext cx="7892239" cy="525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498" tIns="10249" rIns="20498" bIns="10249"/>
          <a:lstStyle/>
          <a:p>
            <a:pPr marL="444500" lvl="1" indent="-342900" defTabSz="398463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AAFS 2012 Workshop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–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Weight Uncertainty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(SD-3)</a:t>
            </a:r>
          </a:p>
          <a:p>
            <a:pPr marL="444500" lvl="1" indent="-342900" defTabSz="398463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Recommendations for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Analysis of Clandestine Laboratory Samples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en-US" sz="2000" dirty="0">
                <a:latin typeface="Arial" charset="0"/>
                <a:cs typeface="Arial" charset="0"/>
              </a:rPr>
              <a:t>ASTM Standard </a:t>
            </a:r>
            <a:r>
              <a:rPr lang="en-US" sz="2000" dirty="0" smtClean="0">
                <a:latin typeface="Arial" charset="0"/>
                <a:cs typeface="Arial" charset="0"/>
              </a:rPr>
              <a:t>Guide E2882</a:t>
            </a:r>
            <a:endParaRPr lang="en-US" sz="2000" dirty="0">
              <a:latin typeface="Arial" charset="0"/>
              <a:cs typeface="Arial" charset="0"/>
            </a:endParaRPr>
          </a:p>
          <a:p>
            <a:pPr marL="444500" lvl="1" indent="-342900" defTabSz="398463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SWGDRUG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MS Library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– multiple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updates (v 1.7)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44500" lvl="1" indent="-342900" defTabSz="398463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Draft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Supplemental Document SD-4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finalized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Uncertainty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for Purity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Determinations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defTabSz="398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>
                <a:latin typeface="Arial" charset="0"/>
                <a:cs typeface="Arial" charset="0"/>
              </a:rPr>
              <a:t>C</a:t>
            </a:r>
            <a:r>
              <a:rPr lang="en-US" sz="2000" dirty="0" smtClean="0">
                <a:latin typeface="Arial" charset="0"/>
                <a:cs typeface="Arial" charset="0"/>
              </a:rPr>
              <a:t>omment period: Jul-Sept 2012		Approved:  Jan 2013</a:t>
            </a:r>
            <a:endParaRPr lang="en-US" sz="2000" dirty="0">
              <a:latin typeface="Arial" charset="0"/>
              <a:cs typeface="Arial" charset="0"/>
            </a:endParaRPr>
          </a:p>
          <a:p>
            <a:pPr marL="444500" lvl="1" indent="-342900" defTabSz="398463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Supplemental Document SD-5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finalized     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Reporting Examples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 lvl="1" indent="0" defTabSz="398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</a:t>
            </a:r>
            <a:r>
              <a:rPr lang="en-US" sz="2000" dirty="0">
                <a:latin typeface="Arial" charset="0"/>
                <a:cs typeface="Arial" charset="0"/>
              </a:rPr>
              <a:t>C</a:t>
            </a:r>
            <a:r>
              <a:rPr lang="en-US" sz="2000" dirty="0" smtClean="0">
                <a:latin typeface="Arial" charset="0"/>
                <a:cs typeface="Arial" charset="0"/>
              </a:rPr>
              <a:t>omment period: Apr-Jun 2012		Approved: Jul 2012</a:t>
            </a:r>
          </a:p>
          <a:p>
            <a:pPr marL="444500" lvl="1" indent="-342900" defTabSz="398463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Drug Monographs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803275" lvl="5" defTabSz="398463"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sz="2000" dirty="0" smtClean="0">
                <a:latin typeface="Arial" charset="0"/>
                <a:cs typeface="Arial" charset="0"/>
              </a:rPr>
              <a:t>Available Nov 2012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72862" y="267874"/>
            <a:ext cx="6347534" cy="63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498" tIns="10249" rIns="20498" bIns="10249">
            <a:spAutoFit/>
          </a:bodyPr>
          <a:lstStyle/>
          <a:p>
            <a:pPr defTabSz="20320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2012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Accomplishments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26353" y="308503"/>
            <a:ext cx="6002156" cy="63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40" tIns="10320" rIns="20640" bIns="10320">
            <a:spAutoFit/>
          </a:bodyPr>
          <a:lstStyle/>
          <a:p>
            <a:pPr defTabSz="20320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SWGDRUG MS Library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41" y="1125649"/>
            <a:ext cx="7899042" cy="5263209"/>
          </a:xfrm>
          <a:prstGeom prst="rect">
            <a:avLst/>
          </a:prstGeom>
          <a:noFill/>
        </p:spPr>
        <p:txBody>
          <a:bodyPr wrap="square" lIns="20510" tIns="10255" rIns="20510" bIns="10255">
            <a:spAutoFit/>
          </a:bodyPr>
          <a:lstStyle/>
          <a:p>
            <a:pPr marL="515938" lvl="2" indent="-342900" eaLnBrk="1" hangingPunct="1">
              <a:spcBef>
                <a:spcPts val="269"/>
              </a:spcBef>
              <a:spcAft>
                <a:spcPts val="135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SWGDRUG has compiled a mass spectral library from a variety of sources, containing drugs and drug-related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compounds</a:t>
            </a:r>
          </a:p>
          <a:p>
            <a:pPr marL="969963" lvl="5" indent="-342900">
              <a:spcBef>
                <a:spcPts val="269"/>
              </a:spcBef>
              <a:spcAft>
                <a:spcPts val="135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spectra collected using EI-MS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systems</a:t>
            </a:r>
          </a:p>
          <a:p>
            <a:pPr marL="969963" lvl="5" indent="-342900">
              <a:spcBef>
                <a:spcPts val="269"/>
              </a:spcBef>
              <a:spcAft>
                <a:spcPts val="135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Use traceable RM to support identifications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5938" lvl="2" indent="-342900" eaLnBrk="1" hangingPunct="1">
              <a:spcBef>
                <a:spcPts val="269"/>
              </a:spcBef>
              <a:spcAft>
                <a:spcPts val="135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DISCLAIMER: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Although SWGDRUG makes an effort to review the accuracy of spectra prior to entry, this library should only be used as an analytical tool.</a:t>
            </a:r>
          </a:p>
          <a:p>
            <a:pPr marL="515938" lvl="2" indent="-342900" eaLnBrk="1" hangingPunct="1">
              <a:spcBef>
                <a:spcPts val="269"/>
              </a:spcBef>
              <a:spcAft>
                <a:spcPts val="135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SWGDRUG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MS library is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available in several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formats:</a:t>
            </a:r>
          </a:p>
          <a:p>
            <a:pPr marL="973138" lvl="8" indent="-342900" defTabSz="205100">
              <a:spcBef>
                <a:spcPts val="269"/>
              </a:spcBef>
              <a:spcAft>
                <a:spcPts val="135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NIST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MSSEARCH (free), NIST Text, JCAMP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73138" lvl="8" indent="-342900" defTabSz="205100">
              <a:spcBef>
                <a:spcPts val="269"/>
              </a:spcBef>
              <a:spcAft>
                <a:spcPts val="135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Agilent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Technologies, Shimadzu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5938" lvl="2" indent="-342900" eaLnBrk="1" hangingPunct="1">
              <a:spcBef>
                <a:spcPts val="269"/>
              </a:spcBef>
              <a:spcAft>
                <a:spcPts val="135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Currently contains over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1,700 compounds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(v.1.7 Jan 2013)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515938" lvl="2" indent="-342900" eaLnBrk="1" hangingPunct="1">
              <a:spcBef>
                <a:spcPts val="269"/>
              </a:spcBef>
              <a:spcAft>
                <a:spcPts val="135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Updated often to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keep up with emerging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trends</a:t>
            </a:r>
          </a:p>
          <a:p>
            <a:pPr marL="515938" lvl="2" indent="-342900" eaLnBrk="1" hangingPunct="1">
              <a:spcBef>
                <a:spcPts val="269"/>
              </a:spcBef>
              <a:spcAft>
                <a:spcPts val="135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Submissions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public are welcome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6748" y="1155244"/>
            <a:ext cx="7607165" cy="386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5" tIns="45684" rIns="91365" bIns="45684"/>
          <a:lstStyle/>
          <a:p>
            <a:pPr marL="465138" indent="-465138" defTabSz="912813"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Examples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of Measurement Uncertainty for Purity Determinations in Seized Drug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Analysis</a:t>
            </a:r>
          </a:p>
          <a:p>
            <a:pPr marL="465138" indent="-465138" defTabSz="912813"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endParaRPr lang="en-US" sz="1200" i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65138" indent="-465138" defTabSz="912813"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3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examples of purity analyses and how to estimate the uncertainty associated with results:</a:t>
            </a:r>
            <a:endParaRPr lang="en-US" sz="10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917575" lvl="4" indent="-341313" defTabSz="912813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latin typeface="Arial" charset="0"/>
                <a:cs typeface="Arial" charset="0"/>
              </a:rPr>
              <a:t>Control chart method</a:t>
            </a:r>
          </a:p>
          <a:p>
            <a:pPr marL="917575" lvl="4" indent="-341313" defTabSz="912813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latin typeface="Arial" charset="0"/>
                <a:cs typeface="Arial" charset="0"/>
              </a:rPr>
              <a:t>Using proficiency test and control chart data</a:t>
            </a:r>
          </a:p>
          <a:p>
            <a:pPr marL="917575" lvl="4" indent="-341313" defTabSz="912813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latin typeface="Arial" charset="0"/>
                <a:cs typeface="Arial" charset="0"/>
              </a:rPr>
              <a:t>Single-case quantitation with replicated samplings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6749" y="318317"/>
            <a:ext cx="7465122" cy="6362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20498" tIns="10249" rIns="20498" bIns="10249">
            <a:spAutoFit/>
          </a:bodyPr>
          <a:lstStyle/>
          <a:p>
            <a:pPr defTabSz="203200" eaLnBrk="1" hangingPunct="1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Supplemental Document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SD-4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C714-7B79-4FEE-AD87-87B938001C6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6749" y="318317"/>
            <a:ext cx="7465122" cy="6362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20498" tIns="10249" rIns="20498" bIns="10249">
            <a:spAutoFit/>
          </a:bodyPr>
          <a:lstStyle/>
          <a:p>
            <a:pPr defTabSz="203200" eaLnBrk="1" hangingPunct="1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Supplemental Document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SD-4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205" y="104279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Ex. 1: Control Chart Method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31144987"/>
              </p:ext>
            </p:extLst>
          </p:nvPr>
        </p:nvGraphicFramePr>
        <p:xfrm>
          <a:off x="507710" y="1623292"/>
          <a:ext cx="6857471" cy="329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C:\Users\Sandra\Documents\Scanned Documents\Image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340324" y="831387"/>
            <a:ext cx="3845387" cy="7554696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20485" y="4158344"/>
            <a:ext cx="1001486" cy="4463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1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19493</TotalTime>
  <Words>848</Words>
  <Application>Microsoft Office PowerPoint</Application>
  <PresentationFormat>Letter Paper (8.5x11 in)</PresentationFormat>
  <Paragraphs>214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Swarthmore College</Company>
  <LinksUpToDate>false</LinksUpToDate>
  <SharedDoc>false</SharedDoc>
  <HyperlinkBase>http://www.swarthmore.edu/NatSci/cpurrin1/posteradvice.htm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scientific posters (Swarthmore College)</dc:title>
  <dc:creator>Colin Purrington</dc:creator>
  <dc:description>Suggestions and gripes to: cpurrin1@swarthmore.edu</dc:description>
  <cp:lastModifiedBy>Rodriguez-Cruz, Sandra E</cp:lastModifiedBy>
  <cp:revision>1740</cp:revision>
  <cp:lastPrinted>2004-05-01T11:19:50Z</cp:lastPrinted>
  <dcterms:created xsi:type="dcterms:W3CDTF">2000-07-07T15:10:51Z</dcterms:created>
  <dcterms:modified xsi:type="dcterms:W3CDTF">2013-02-15T21:57:23Z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