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xls" ContentType="application/vnd.ms-exce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8" r:id="rId3"/>
    <p:sldId id="268" r:id="rId4"/>
    <p:sldId id="280" r:id="rId5"/>
    <p:sldId id="259" r:id="rId6"/>
    <p:sldId id="302" r:id="rId7"/>
    <p:sldId id="269" r:id="rId8"/>
    <p:sldId id="270" r:id="rId9"/>
    <p:sldId id="271" r:id="rId10"/>
    <p:sldId id="272" r:id="rId11"/>
    <p:sldId id="273" r:id="rId12"/>
    <p:sldId id="274" r:id="rId13"/>
    <p:sldId id="297" r:id="rId14"/>
    <p:sldId id="299" r:id="rId15"/>
    <p:sldId id="301" r:id="rId16"/>
    <p:sldId id="275" r:id="rId17"/>
    <p:sldId id="276" r:id="rId18"/>
    <p:sldId id="257" r:id="rId19"/>
    <p:sldId id="279" r:id="rId20"/>
    <p:sldId id="260" r:id="rId21"/>
    <p:sldId id="278" r:id="rId22"/>
    <p:sldId id="261" r:id="rId23"/>
    <p:sldId id="277" r:id="rId24"/>
    <p:sldId id="262" r:id="rId25"/>
  </p:sldIdLst>
  <p:sldSz cx="9144000" cy="6858000" type="letter"/>
  <p:notesSz cx="32918400" cy="5120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101600" indent="3556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204788" indent="709613"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306388" indent="1065213"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409575" indent="1419225"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FF"/>
    <a:srgbClr val="EAE9CC"/>
    <a:srgbClr val="99CCFF"/>
    <a:srgbClr val="0066FF"/>
    <a:srgbClr val="FFFF00"/>
    <a:srgbClr val="ECEBFF"/>
    <a:srgbClr val="F1EFFB"/>
    <a:srgbClr val="FDEDF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57" autoAdjust="0"/>
    <p:restoredTop sz="99776" autoAdjust="0"/>
  </p:normalViewPr>
  <p:slideViewPr>
    <p:cSldViewPr snapToGrid="0">
      <p:cViewPr varScale="1">
        <p:scale>
          <a:sx n="79" d="100"/>
          <a:sy n="79" d="100"/>
        </p:scale>
        <p:origin x="-774" y="-84"/>
      </p:cViewPr>
      <p:guideLst>
        <p:guide orient="horz" pos="149"/>
        <p:guide orient="horz" pos="4090"/>
        <p:guide orient="horz" pos="777"/>
        <p:guide orient="horz" pos="444"/>
        <p:guide pos="1328"/>
        <p:guide pos="1502"/>
        <p:guide pos="2734"/>
        <p:guide pos="4381"/>
        <p:guide pos="206"/>
        <p:guide pos="2916"/>
        <p:guide pos="4208"/>
        <p:guide pos="5513"/>
      </p:guideLst>
    </p:cSldViewPr>
  </p:slideViewPr>
  <p:outlineViewPr>
    <p:cViewPr>
      <p:scale>
        <a:sx n="33" d="100"/>
        <a:sy n="33" d="100"/>
      </p:scale>
      <p:origin x="0" y="0"/>
    </p:cViewPr>
  </p:outlineViewPr>
  <p:notesTextViewPr>
    <p:cViewPr>
      <p:scale>
        <a:sx n="100" d="100"/>
        <a:sy n="100" d="100"/>
      </p:scale>
      <p:origin x="0" y="0"/>
    </p:cViewPr>
  </p:notesTextViewPr>
  <p:gridSpacing cx="936345600" cy="9363456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304800"/>
            <a:ext cx="21717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304800"/>
            <a:ext cx="6362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676400"/>
            <a:ext cx="42672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2672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 descr="3-Beakers-Light-01"/>
          <p:cNvPicPr>
            <a:picLocks noChangeAspect="1" noChangeArrowheads="1"/>
          </p:cNvPicPr>
          <p:nvPr/>
        </p:nvPicPr>
        <p:blipFill>
          <a:blip r:embed="rId13" cstate="print"/>
          <a:srcRect/>
          <a:stretch>
            <a:fillRect/>
          </a:stretch>
        </p:blipFill>
        <p:spPr bwMode="hidden">
          <a:xfrm>
            <a:off x="0" y="0"/>
            <a:ext cx="9144000" cy="6858000"/>
          </a:xfrm>
          <a:prstGeom prst="rect">
            <a:avLst/>
          </a:prstGeom>
          <a:noFill/>
          <a:ln w="9525">
            <a:noFill/>
            <a:miter lim="800000"/>
            <a:headEnd/>
            <a:tailEnd/>
          </a:ln>
        </p:spPr>
      </p:pic>
      <p:sp>
        <p:nvSpPr>
          <p:cNvPr id="30723" name="Text Box 3"/>
          <p:cNvSpPr txBox="1">
            <a:spLocks noChangeArrowheads="1"/>
          </p:cNvSpPr>
          <p:nvPr/>
        </p:nvSpPr>
        <p:spPr bwMode="auto">
          <a:xfrm>
            <a:off x="50800" y="12700"/>
            <a:ext cx="1828800" cy="212725"/>
          </a:xfrm>
          <a:prstGeom prst="rect">
            <a:avLst/>
          </a:prstGeom>
          <a:noFill/>
          <a:ln w="9525">
            <a:noFill/>
            <a:miter lim="800000"/>
            <a:headEnd/>
            <a:tailEnd/>
          </a:ln>
          <a:effectLst/>
        </p:spPr>
        <p:txBody>
          <a:bodyPr lIns="0" tIns="0" rIns="0" bIns="0">
            <a:spAutoFit/>
          </a:bodyPr>
          <a:lstStyle/>
          <a:p>
            <a:pPr>
              <a:spcBef>
                <a:spcPct val="50000"/>
              </a:spcBef>
              <a:defRPr/>
            </a:pPr>
            <a:r>
              <a:rPr lang="en-GB" sz="1400">
                <a:solidFill>
                  <a:srgbClr val="DBD6FE"/>
                </a:solidFill>
                <a:latin typeface="Arial" charset="0"/>
              </a:rPr>
              <a:t>Slide </a:t>
            </a:r>
            <a:fld id="{79C3A733-D5DD-4205-AA80-FFFD1AF84468}" type="slidenum">
              <a:rPr lang="en-GB" sz="1400">
                <a:solidFill>
                  <a:srgbClr val="DBD6FE"/>
                </a:solidFill>
                <a:latin typeface="Arial" charset="0"/>
              </a:rPr>
              <a:pPr>
                <a:spcBef>
                  <a:spcPct val="50000"/>
                </a:spcBef>
                <a:defRPr/>
              </a:pPr>
              <a:t>‹#›</a:t>
            </a:fld>
            <a:endParaRPr lang="en-GB" sz="1400">
              <a:solidFill>
                <a:srgbClr val="DBD6FE"/>
              </a:solidFill>
              <a:latin typeface="Arial" charset="0"/>
            </a:endParaRPr>
          </a:p>
        </p:txBody>
      </p:sp>
      <p:sp>
        <p:nvSpPr>
          <p:cNvPr id="30724" name="Rectangle 4"/>
          <p:cNvSpPr>
            <a:spLocks noGrp="1" noChangeArrowheads="1"/>
          </p:cNvSpPr>
          <p:nvPr>
            <p:ph type="title"/>
          </p:nvPr>
        </p:nvSpPr>
        <p:spPr bwMode="auto">
          <a:xfrm>
            <a:off x="228600" y="304800"/>
            <a:ext cx="8686800" cy="685800"/>
          </a:xfrm>
          <a:prstGeom prst="rect">
            <a:avLst/>
          </a:prstGeom>
          <a:noFill/>
          <a:ln w="9525">
            <a:noFill/>
            <a:miter lim="800000"/>
            <a:headEnd/>
            <a:tailEnd/>
          </a:ln>
          <a:effectLst/>
        </p:spPr>
        <p:txBody>
          <a:bodyPr vert="horz" wrap="square" lIns="36000" tIns="45720" rIns="36000" bIns="45720" numCol="1" anchor="t" anchorCtr="1" compatLnSpc="1">
            <a:prstTxWarp prst="textNoShape">
              <a:avLst/>
            </a:prstTxWarp>
          </a:bodyPr>
          <a:lstStyle/>
          <a:p>
            <a:pPr lvl="0"/>
            <a:r>
              <a:rPr lang="en-US" smtClean="0"/>
              <a:t>Click to edit Master title style</a:t>
            </a:r>
          </a:p>
        </p:txBody>
      </p:sp>
      <p:sp>
        <p:nvSpPr>
          <p:cNvPr id="2053" name="Rectangle 5"/>
          <p:cNvSpPr>
            <a:spLocks noGrp="1" noChangeArrowheads="1"/>
          </p:cNvSpPr>
          <p:nvPr>
            <p:ph type="body" idx="1"/>
          </p:nvPr>
        </p:nvSpPr>
        <p:spPr bwMode="auto">
          <a:xfrm>
            <a:off x="228600" y="1676400"/>
            <a:ext cx="8686800" cy="4343400"/>
          </a:xfrm>
          <a:prstGeom prst="rect">
            <a:avLst/>
          </a:prstGeom>
          <a:noFill/>
          <a:ln w="9525">
            <a:noFill/>
            <a:miter lim="800000"/>
            <a:headEnd/>
            <a:tailEnd/>
          </a:ln>
        </p:spPr>
        <p:txBody>
          <a:bodyPr vert="horz" wrap="square" lIns="91440" tIns="45720" rIns="91440" bIns="45720" numCol="1" anchor="t" anchorCtr="1"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lnSpc>
          <a:spcPct val="85000"/>
        </a:lnSpc>
        <a:spcBef>
          <a:spcPct val="10000"/>
        </a:spcBef>
        <a:spcAft>
          <a:spcPct val="0"/>
        </a:spcAft>
        <a:defRPr sz="4400" b="1">
          <a:solidFill>
            <a:schemeClr val="tx2"/>
          </a:solidFill>
          <a:effectLst>
            <a:outerShdw blurRad="38100" dist="38100" dir="2700000" algn="tl">
              <a:srgbClr val="C0C0C0"/>
            </a:outerShdw>
          </a:effectLst>
          <a:latin typeface="+mj-lt"/>
          <a:ea typeface="+mj-ea"/>
          <a:cs typeface="+mj-cs"/>
        </a:defRPr>
      </a:lvl1pPr>
      <a:lvl2pPr algn="ctr" rtl="0" eaLnBrk="0" fontAlgn="base" hangingPunct="0">
        <a:lnSpc>
          <a:spcPct val="85000"/>
        </a:lnSpc>
        <a:spcBef>
          <a:spcPct val="10000"/>
        </a:spcBef>
        <a:spcAft>
          <a:spcPct val="0"/>
        </a:spcAft>
        <a:defRPr sz="4400" b="1">
          <a:solidFill>
            <a:schemeClr val="tx2"/>
          </a:solidFill>
          <a:effectLst>
            <a:outerShdw blurRad="38100" dist="38100" dir="2700000" algn="tl">
              <a:srgbClr val="C0C0C0"/>
            </a:outerShdw>
          </a:effectLst>
          <a:latin typeface="Arial" charset="0"/>
        </a:defRPr>
      </a:lvl2pPr>
      <a:lvl3pPr algn="ctr" rtl="0" eaLnBrk="0" fontAlgn="base" hangingPunct="0">
        <a:lnSpc>
          <a:spcPct val="85000"/>
        </a:lnSpc>
        <a:spcBef>
          <a:spcPct val="10000"/>
        </a:spcBef>
        <a:spcAft>
          <a:spcPct val="0"/>
        </a:spcAft>
        <a:defRPr sz="4400" b="1">
          <a:solidFill>
            <a:schemeClr val="tx2"/>
          </a:solidFill>
          <a:effectLst>
            <a:outerShdw blurRad="38100" dist="38100" dir="2700000" algn="tl">
              <a:srgbClr val="C0C0C0"/>
            </a:outerShdw>
          </a:effectLst>
          <a:latin typeface="Arial" charset="0"/>
        </a:defRPr>
      </a:lvl3pPr>
      <a:lvl4pPr algn="ctr" rtl="0" eaLnBrk="0" fontAlgn="base" hangingPunct="0">
        <a:lnSpc>
          <a:spcPct val="85000"/>
        </a:lnSpc>
        <a:spcBef>
          <a:spcPct val="10000"/>
        </a:spcBef>
        <a:spcAft>
          <a:spcPct val="0"/>
        </a:spcAft>
        <a:defRPr sz="4400" b="1">
          <a:solidFill>
            <a:schemeClr val="tx2"/>
          </a:solidFill>
          <a:effectLst>
            <a:outerShdw blurRad="38100" dist="38100" dir="2700000" algn="tl">
              <a:srgbClr val="C0C0C0"/>
            </a:outerShdw>
          </a:effectLst>
          <a:latin typeface="Arial" charset="0"/>
        </a:defRPr>
      </a:lvl4pPr>
      <a:lvl5pPr algn="ctr" rtl="0" eaLnBrk="0" fontAlgn="base" hangingPunct="0">
        <a:lnSpc>
          <a:spcPct val="85000"/>
        </a:lnSpc>
        <a:spcBef>
          <a:spcPct val="10000"/>
        </a:spcBef>
        <a:spcAft>
          <a:spcPct val="0"/>
        </a:spcAft>
        <a:defRPr sz="4400" b="1">
          <a:solidFill>
            <a:schemeClr val="tx2"/>
          </a:solidFill>
          <a:effectLst>
            <a:outerShdw blurRad="38100" dist="38100" dir="2700000" algn="tl">
              <a:srgbClr val="C0C0C0"/>
            </a:outerShdw>
          </a:effectLst>
          <a:latin typeface="Arial" charset="0"/>
        </a:defRPr>
      </a:lvl5pPr>
      <a:lvl6pPr marL="457200" algn="ctr" rtl="0" eaLnBrk="0" fontAlgn="base" hangingPunct="0">
        <a:lnSpc>
          <a:spcPct val="85000"/>
        </a:lnSpc>
        <a:spcBef>
          <a:spcPct val="10000"/>
        </a:spcBef>
        <a:spcAft>
          <a:spcPct val="0"/>
        </a:spcAft>
        <a:defRPr sz="4400" b="1">
          <a:solidFill>
            <a:schemeClr val="tx2"/>
          </a:solidFill>
          <a:effectLst>
            <a:outerShdw blurRad="38100" dist="38100" dir="2700000" algn="tl">
              <a:srgbClr val="C0C0C0"/>
            </a:outerShdw>
          </a:effectLst>
          <a:latin typeface="Arial" charset="0"/>
        </a:defRPr>
      </a:lvl6pPr>
      <a:lvl7pPr marL="914400" algn="ctr" rtl="0" eaLnBrk="0" fontAlgn="base" hangingPunct="0">
        <a:lnSpc>
          <a:spcPct val="85000"/>
        </a:lnSpc>
        <a:spcBef>
          <a:spcPct val="10000"/>
        </a:spcBef>
        <a:spcAft>
          <a:spcPct val="0"/>
        </a:spcAft>
        <a:defRPr sz="4400" b="1">
          <a:solidFill>
            <a:schemeClr val="tx2"/>
          </a:solidFill>
          <a:effectLst>
            <a:outerShdw blurRad="38100" dist="38100" dir="2700000" algn="tl">
              <a:srgbClr val="C0C0C0"/>
            </a:outerShdw>
          </a:effectLst>
          <a:latin typeface="Arial" charset="0"/>
        </a:defRPr>
      </a:lvl7pPr>
      <a:lvl8pPr marL="1371600" algn="ctr" rtl="0" eaLnBrk="0" fontAlgn="base" hangingPunct="0">
        <a:lnSpc>
          <a:spcPct val="85000"/>
        </a:lnSpc>
        <a:spcBef>
          <a:spcPct val="10000"/>
        </a:spcBef>
        <a:spcAft>
          <a:spcPct val="0"/>
        </a:spcAft>
        <a:defRPr sz="4400" b="1">
          <a:solidFill>
            <a:schemeClr val="tx2"/>
          </a:solidFill>
          <a:effectLst>
            <a:outerShdw blurRad="38100" dist="38100" dir="2700000" algn="tl">
              <a:srgbClr val="C0C0C0"/>
            </a:outerShdw>
          </a:effectLst>
          <a:latin typeface="Arial" charset="0"/>
        </a:defRPr>
      </a:lvl8pPr>
      <a:lvl9pPr marL="1828800" algn="ctr" rtl="0" eaLnBrk="0" fontAlgn="base" hangingPunct="0">
        <a:lnSpc>
          <a:spcPct val="85000"/>
        </a:lnSpc>
        <a:spcBef>
          <a:spcPct val="10000"/>
        </a:spcBef>
        <a:spcAft>
          <a:spcPct val="0"/>
        </a:spcAft>
        <a:defRPr sz="4400" b="1">
          <a:solidFill>
            <a:schemeClr val="tx2"/>
          </a:solidFill>
          <a:effectLst>
            <a:outerShdw blurRad="38100" dist="38100" dir="2700000" algn="tl">
              <a:srgbClr val="C0C0C0"/>
            </a:outerShdw>
          </a:effectLst>
          <a:latin typeface="Arial" charset="0"/>
        </a:defRPr>
      </a:lvl9pPr>
    </p:titleStyle>
    <p:bodyStyle>
      <a:lvl1pPr marL="342900" indent="-342900" algn="l" rtl="0" eaLnBrk="0" fontAlgn="base" hangingPunct="0">
        <a:lnSpc>
          <a:spcPct val="85000"/>
        </a:lnSpc>
        <a:spcBef>
          <a:spcPct val="20000"/>
        </a:spcBef>
        <a:spcAft>
          <a:spcPct val="0"/>
        </a:spcAft>
        <a:buClr>
          <a:schemeClr val="hlink"/>
        </a:buClr>
        <a:buSzPct val="80000"/>
        <a:buFont typeface="Wingdings" pitchFamily="2" charset="2"/>
        <a:buChar char="n"/>
        <a:defRPr sz="3200">
          <a:solidFill>
            <a:schemeClr val="tx1"/>
          </a:solidFill>
          <a:latin typeface="+mn-lt"/>
          <a:ea typeface="+mn-ea"/>
          <a:cs typeface="+mn-cs"/>
        </a:defRPr>
      </a:lvl1pPr>
      <a:lvl2pPr marL="742950" indent="-285750" algn="l" rtl="0" eaLnBrk="0" fontAlgn="base" hangingPunct="0">
        <a:lnSpc>
          <a:spcPct val="85000"/>
        </a:lnSpc>
        <a:spcBef>
          <a:spcPct val="0"/>
        </a:spcBef>
        <a:spcAft>
          <a:spcPct val="0"/>
        </a:spcAft>
        <a:buChar char="–"/>
        <a:defRPr sz="2800">
          <a:solidFill>
            <a:schemeClr val="tx1"/>
          </a:solidFill>
          <a:latin typeface="+mn-lt"/>
        </a:defRPr>
      </a:lvl2pPr>
      <a:lvl3pPr marL="1143000" indent="-228600" algn="l" rtl="0" eaLnBrk="0" fontAlgn="base" hangingPunct="0">
        <a:lnSpc>
          <a:spcPct val="85000"/>
        </a:lnSpc>
        <a:spcBef>
          <a:spcPct val="15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har char="»"/>
        <a:defRPr sz="2000">
          <a:solidFill>
            <a:schemeClr val="tx1"/>
          </a:solidFill>
          <a:effectLst>
            <a:outerShdw blurRad="38100" dist="38100" dir="2700000" algn="tl">
              <a:srgbClr val="C0C0C0"/>
            </a:outerShdw>
          </a:effectLst>
          <a:latin typeface="+mn-lt"/>
        </a:defRPr>
      </a:lvl5pPr>
      <a:lvl6pPr marL="2514600" indent="-228600" algn="l" rtl="0" eaLnBrk="0" fontAlgn="base" hangingPunct="0">
        <a:spcBef>
          <a:spcPct val="20000"/>
        </a:spcBef>
        <a:spcAft>
          <a:spcPct val="0"/>
        </a:spcAft>
        <a:buChar char="»"/>
        <a:defRPr sz="2000">
          <a:solidFill>
            <a:schemeClr val="tx1"/>
          </a:solidFill>
          <a:effectLst>
            <a:outerShdw blurRad="38100" dist="38100" dir="2700000" algn="tl">
              <a:srgbClr val="C0C0C0"/>
            </a:outerShdw>
          </a:effectLst>
          <a:latin typeface="+mn-lt"/>
        </a:defRPr>
      </a:lvl6pPr>
      <a:lvl7pPr marL="2971800" indent="-228600" algn="l" rtl="0" eaLnBrk="0" fontAlgn="base" hangingPunct="0">
        <a:spcBef>
          <a:spcPct val="20000"/>
        </a:spcBef>
        <a:spcAft>
          <a:spcPct val="0"/>
        </a:spcAft>
        <a:buChar char="»"/>
        <a:defRPr sz="2000">
          <a:solidFill>
            <a:schemeClr val="tx1"/>
          </a:solidFill>
          <a:effectLst>
            <a:outerShdw blurRad="38100" dist="38100" dir="2700000" algn="tl">
              <a:srgbClr val="C0C0C0"/>
            </a:outerShdw>
          </a:effectLst>
          <a:latin typeface="+mn-lt"/>
        </a:defRPr>
      </a:lvl7pPr>
      <a:lvl8pPr marL="3429000" indent="-228600" algn="l" rtl="0" eaLnBrk="0" fontAlgn="base" hangingPunct="0">
        <a:spcBef>
          <a:spcPct val="20000"/>
        </a:spcBef>
        <a:spcAft>
          <a:spcPct val="0"/>
        </a:spcAft>
        <a:buChar char="»"/>
        <a:defRPr sz="2000">
          <a:solidFill>
            <a:schemeClr val="tx1"/>
          </a:solidFill>
          <a:effectLst>
            <a:outerShdw blurRad="38100" dist="38100" dir="2700000" algn="tl">
              <a:srgbClr val="C0C0C0"/>
            </a:outerShdw>
          </a:effectLst>
          <a:latin typeface="+mn-lt"/>
        </a:defRPr>
      </a:lvl8pPr>
      <a:lvl9pPr marL="3886200" indent="-228600" algn="l" rtl="0" eaLnBrk="0" fontAlgn="base" hangingPunct="0">
        <a:spcBef>
          <a:spcPct val="20000"/>
        </a:spcBef>
        <a:spcAft>
          <a:spcPct val="0"/>
        </a:spcAft>
        <a:buChar char="»"/>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7" descr="mini_logo"/>
          <p:cNvPicPr>
            <a:picLocks noChangeAspect="1" noChangeArrowheads="1"/>
          </p:cNvPicPr>
          <p:nvPr/>
        </p:nvPicPr>
        <p:blipFill>
          <a:blip r:embed="rId3" cstate="print"/>
          <a:srcRect/>
          <a:stretch>
            <a:fillRect/>
          </a:stretch>
        </p:blipFill>
        <p:spPr bwMode="auto">
          <a:xfrm>
            <a:off x="7417862" y="344245"/>
            <a:ext cx="906462" cy="893762"/>
          </a:xfrm>
          <a:prstGeom prst="rect">
            <a:avLst/>
          </a:prstGeom>
          <a:noFill/>
          <a:ln w="9525">
            <a:noFill/>
            <a:miter lim="800000"/>
            <a:headEnd/>
            <a:tailEnd/>
          </a:ln>
        </p:spPr>
      </p:pic>
      <p:sp>
        <p:nvSpPr>
          <p:cNvPr id="3075" name="TextBox 37"/>
          <p:cNvSpPr txBox="1">
            <a:spLocks noChangeArrowheads="1"/>
          </p:cNvSpPr>
          <p:nvPr/>
        </p:nvSpPr>
        <p:spPr bwMode="auto">
          <a:xfrm>
            <a:off x="1340911" y="1899026"/>
            <a:ext cx="6437312" cy="1958975"/>
          </a:xfrm>
          <a:prstGeom prst="rect">
            <a:avLst/>
          </a:prstGeom>
          <a:noFill/>
          <a:ln w="9525">
            <a:noFill/>
            <a:miter lim="800000"/>
            <a:headEnd/>
            <a:tailEnd/>
          </a:ln>
        </p:spPr>
        <p:txBody>
          <a:bodyPr lIns="20498" tIns="10249" rIns="20498" bIns="10249">
            <a:spAutoFit/>
          </a:bodyPr>
          <a:lstStyle/>
          <a:p>
            <a:pPr algn="ctr" defTabSz="203200" eaLnBrk="1" hangingPunct="1"/>
            <a:r>
              <a:rPr lang="en-US" sz="5400" b="1">
                <a:latin typeface="Arial" charset="0"/>
                <a:cs typeface="Arial" charset="0"/>
              </a:rPr>
              <a:t>SWGDRUG</a:t>
            </a:r>
          </a:p>
          <a:p>
            <a:pPr algn="ctr" defTabSz="203200" eaLnBrk="1" hangingPunct="1"/>
            <a:r>
              <a:rPr lang="en-US" sz="3600" i="1">
                <a:latin typeface="Arial" charset="0"/>
                <a:cs typeface="Arial" charset="0"/>
              </a:rPr>
              <a:t>Scientific Working Group for the Analysis of Seized Drugs</a:t>
            </a:r>
            <a:endParaRPr lang="en-US" sz="3600" i="1">
              <a:solidFill>
                <a:schemeClr val="bg1"/>
              </a:solidFill>
              <a:latin typeface="Arial" charset="0"/>
            </a:endParaRPr>
          </a:p>
        </p:txBody>
      </p:sp>
      <p:sp>
        <p:nvSpPr>
          <p:cNvPr id="3076" name="Rectangle 6"/>
          <p:cNvSpPr>
            <a:spLocks noChangeArrowheads="1"/>
          </p:cNvSpPr>
          <p:nvPr/>
        </p:nvSpPr>
        <p:spPr bwMode="auto">
          <a:xfrm>
            <a:off x="794811" y="4287822"/>
            <a:ext cx="7529513" cy="1128712"/>
          </a:xfrm>
          <a:prstGeom prst="rect">
            <a:avLst/>
          </a:prstGeom>
          <a:noFill/>
          <a:ln w="9525">
            <a:noFill/>
            <a:miter lim="800000"/>
            <a:headEnd/>
            <a:tailEnd/>
          </a:ln>
        </p:spPr>
        <p:txBody>
          <a:bodyPr lIns="20498" tIns="10249" rIns="20498" bIns="10249">
            <a:spAutoFit/>
          </a:bodyPr>
          <a:lstStyle/>
          <a:p>
            <a:pPr algn="ctr" defTabSz="203200"/>
            <a:r>
              <a:rPr lang="en-US" b="1" dirty="0">
                <a:latin typeface="Arial" charset="0"/>
                <a:cs typeface="Arial" charset="0"/>
              </a:rPr>
              <a:t>Mission:</a:t>
            </a:r>
            <a:r>
              <a:rPr lang="en-US" b="1" dirty="0">
                <a:solidFill>
                  <a:srgbClr val="C00000"/>
                </a:solidFill>
                <a:latin typeface="Arial" charset="0"/>
                <a:cs typeface="Arial" charset="0"/>
              </a:rPr>
              <a:t>  </a:t>
            </a:r>
            <a:r>
              <a:rPr lang="en-US" i="1" dirty="0">
                <a:solidFill>
                  <a:srgbClr val="C00000"/>
                </a:solidFill>
                <a:latin typeface="Arial" charset="0"/>
                <a:cs typeface="Arial" charset="0"/>
              </a:rPr>
              <a:t>To recommend minimum standards for the forensic examination of seized drugs and to seek their international acceptance.</a:t>
            </a:r>
          </a:p>
        </p:txBody>
      </p:sp>
      <p:sp>
        <p:nvSpPr>
          <p:cNvPr id="9" name="AutoShape 64"/>
          <p:cNvSpPr>
            <a:spLocks noChangeArrowheads="1"/>
          </p:cNvSpPr>
          <p:nvPr/>
        </p:nvSpPr>
        <p:spPr bwMode="auto">
          <a:xfrm>
            <a:off x="815470" y="1484984"/>
            <a:ext cx="7488194" cy="2513800"/>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2" name="TextBox 1"/>
          <p:cNvSpPr txBox="1"/>
          <p:nvPr/>
        </p:nvSpPr>
        <p:spPr>
          <a:xfrm>
            <a:off x="883400" y="5651660"/>
            <a:ext cx="7352334" cy="830997"/>
          </a:xfrm>
          <a:prstGeom prst="rect">
            <a:avLst/>
          </a:prstGeom>
          <a:noFill/>
        </p:spPr>
        <p:txBody>
          <a:bodyPr wrap="none" rtlCol="0">
            <a:spAutoFit/>
          </a:bodyPr>
          <a:lstStyle/>
          <a:p>
            <a:pPr algn="ctr"/>
            <a:r>
              <a:rPr lang="en-US" b="1" dirty="0" smtClean="0">
                <a:solidFill>
                  <a:srgbClr val="002060"/>
                </a:solidFill>
                <a:latin typeface="+mn-lt"/>
                <a:cs typeface="Calibri" pitchFamily="34" charset="0"/>
              </a:rPr>
              <a:t>Sandra E. Rodriguez-Cruz</a:t>
            </a:r>
          </a:p>
          <a:p>
            <a:pPr algn="ctr"/>
            <a:r>
              <a:rPr lang="en-US" dirty="0" smtClean="0">
                <a:solidFill>
                  <a:srgbClr val="002060"/>
                </a:solidFill>
                <a:latin typeface="+mn-lt"/>
                <a:cs typeface="Calibri" pitchFamily="34" charset="0"/>
              </a:rPr>
              <a:t>SWGDRUG Secretariat / DEA Southwest Laboratory</a:t>
            </a:r>
            <a:endParaRPr lang="en-US" dirty="0">
              <a:solidFill>
                <a:srgbClr val="002060"/>
              </a:solidFill>
              <a:latin typeface="+mn-lt"/>
              <a:cs typeface="Calibri" pitchFamily="34" charset="0"/>
            </a:endParaRPr>
          </a:p>
        </p:txBody>
      </p:sp>
      <p:sp>
        <p:nvSpPr>
          <p:cNvPr id="7" name="TextBox 6"/>
          <p:cNvSpPr txBox="1"/>
          <p:nvPr/>
        </p:nvSpPr>
        <p:spPr>
          <a:xfrm>
            <a:off x="3294637" y="498739"/>
            <a:ext cx="2529860" cy="584775"/>
          </a:xfrm>
          <a:prstGeom prst="rect">
            <a:avLst/>
          </a:prstGeom>
          <a:noFill/>
        </p:spPr>
        <p:txBody>
          <a:bodyPr wrap="none" rtlCol="0">
            <a:spAutoFit/>
          </a:bodyPr>
          <a:lstStyle/>
          <a:p>
            <a:pPr algn="ctr"/>
            <a:r>
              <a:rPr lang="en-US" sz="3200" dirty="0" smtClean="0">
                <a:solidFill>
                  <a:srgbClr val="C00000"/>
                </a:solidFill>
                <a:latin typeface="+mn-lt"/>
                <a:cs typeface="Calibri" pitchFamily="34" charset="0"/>
              </a:rPr>
              <a:t>2012 Update</a:t>
            </a:r>
          </a:p>
        </p:txBody>
      </p:sp>
      <p:pic>
        <p:nvPicPr>
          <p:cNvPr id="8" name="Picture 17" descr="mini_logo"/>
          <p:cNvPicPr>
            <a:picLocks noChangeAspect="1" noChangeArrowheads="1"/>
          </p:cNvPicPr>
          <p:nvPr/>
        </p:nvPicPr>
        <p:blipFill>
          <a:blip r:embed="rId3" cstate="print"/>
          <a:srcRect/>
          <a:stretch>
            <a:fillRect/>
          </a:stretch>
        </p:blipFill>
        <p:spPr bwMode="auto">
          <a:xfrm>
            <a:off x="861659" y="344245"/>
            <a:ext cx="906462" cy="8937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64"/>
          <p:cNvSpPr>
            <a:spLocks noChangeArrowheads="1"/>
          </p:cNvSpPr>
          <p:nvPr/>
        </p:nvSpPr>
        <p:spPr bwMode="auto">
          <a:xfrm>
            <a:off x="193670" y="853522"/>
            <a:ext cx="8745915" cy="5790401"/>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9218" name="Rectangle 3"/>
          <p:cNvSpPr txBox="1">
            <a:spLocks noChangeArrowheads="1"/>
          </p:cNvSpPr>
          <p:nvPr/>
        </p:nvSpPr>
        <p:spPr bwMode="auto">
          <a:xfrm>
            <a:off x="579438" y="987425"/>
            <a:ext cx="8102600" cy="5387975"/>
          </a:xfrm>
          <a:prstGeom prst="rect">
            <a:avLst/>
          </a:prstGeom>
          <a:noFill/>
          <a:ln w="9525">
            <a:noFill/>
            <a:miter lim="800000"/>
            <a:headEnd/>
            <a:tailEnd/>
          </a:ln>
        </p:spPr>
        <p:txBody>
          <a:bodyPr lIns="91365" tIns="45684" rIns="91365" bIns="45684"/>
          <a:lstStyle/>
          <a:p>
            <a:pPr defTabSz="912813" eaLnBrk="1" hangingPunct="1">
              <a:spcBef>
                <a:spcPct val="20000"/>
              </a:spcBef>
            </a:pPr>
            <a:r>
              <a:rPr lang="en-US" sz="2000" dirty="0">
                <a:solidFill>
                  <a:srgbClr val="C00000"/>
                </a:solidFill>
                <a:latin typeface="Arial" charset="0"/>
                <a:cs typeface="Arial" charset="0"/>
              </a:rPr>
              <a:t>Reports issued by laboratories shall be accurate, clear, objective, and meet the requirements of the jurisdictions served.   These reports shall include the following information: </a:t>
            </a:r>
          </a:p>
          <a:p>
            <a:pPr defTabSz="912813" eaLnBrk="1" hangingPunct="1">
              <a:spcBef>
                <a:spcPct val="20000"/>
              </a:spcBef>
            </a:pPr>
            <a:endParaRPr lang="en-US" sz="800" dirty="0">
              <a:solidFill>
                <a:srgbClr val="C00000"/>
              </a:solidFill>
              <a:latin typeface="Arial" charset="0"/>
              <a:cs typeface="Arial" charset="0"/>
            </a:endParaRPr>
          </a:p>
          <a:p>
            <a:pPr marL="338138" lvl="1" indent="-165100" defTabSz="912813" eaLnBrk="1" hangingPunct="1">
              <a:spcBef>
                <a:spcPct val="5000"/>
              </a:spcBef>
              <a:buFont typeface="Wingdings" pitchFamily="2" charset="2"/>
              <a:buChar char="§"/>
            </a:pPr>
            <a:r>
              <a:rPr lang="en-US" sz="1600" dirty="0">
                <a:solidFill>
                  <a:schemeClr val="tx1">
                    <a:lumMod val="60000"/>
                    <a:lumOff val="40000"/>
                  </a:schemeClr>
                </a:solidFill>
                <a:latin typeface="Arial" charset="0"/>
                <a:cs typeface="Arial" charset="0"/>
              </a:rPr>
              <a:t>title of report</a:t>
            </a:r>
          </a:p>
          <a:p>
            <a:pPr marL="338138" lvl="1" indent="-165100" defTabSz="912813" eaLnBrk="1" hangingPunct="1">
              <a:spcBef>
                <a:spcPct val="5000"/>
              </a:spcBef>
              <a:buFont typeface="Wingdings" pitchFamily="2" charset="2"/>
              <a:buChar char="§"/>
            </a:pPr>
            <a:r>
              <a:rPr lang="en-US" sz="1600" dirty="0">
                <a:solidFill>
                  <a:srgbClr val="C00000"/>
                </a:solidFill>
                <a:latin typeface="Arial" charset="0"/>
                <a:cs typeface="Arial" charset="0"/>
              </a:rPr>
              <a:t>identity and location of the testing laboratory </a:t>
            </a:r>
          </a:p>
          <a:p>
            <a:pPr marL="338138" lvl="1" indent="-165100" defTabSz="912813" eaLnBrk="1" hangingPunct="1">
              <a:spcBef>
                <a:spcPct val="5000"/>
              </a:spcBef>
              <a:buFont typeface="Wingdings" pitchFamily="2" charset="2"/>
              <a:buChar char="§"/>
            </a:pPr>
            <a:r>
              <a:rPr lang="en-US" sz="1600" dirty="0">
                <a:solidFill>
                  <a:srgbClr val="C00000"/>
                </a:solidFill>
                <a:latin typeface="Arial" charset="0"/>
                <a:cs typeface="Arial" charset="0"/>
              </a:rPr>
              <a:t>unique case identifier (on each page)</a:t>
            </a:r>
          </a:p>
          <a:p>
            <a:pPr marL="338138" lvl="1" indent="-165100" defTabSz="912813" eaLnBrk="1" hangingPunct="1">
              <a:spcBef>
                <a:spcPct val="5000"/>
              </a:spcBef>
              <a:buFont typeface="Wingdings" pitchFamily="2" charset="2"/>
              <a:buChar char="§"/>
            </a:pPr>
            <a:r>
              <a:rPr lang="en-US" sz="1600" dirty="0">
                <a:solidFill>
                  <a:schemeClr val="tx1">
                    <a:lumMod val="60000"/>
                    <a:lumOff val="40000"/>
                  </a:schemeClr>
                </a:solidFill>
                <a:latin typeface="Arial" charset="0"/>
                <a:cs typeface="Arial" charset="0"/>
              </a:rPr>
              <a:t>clear identification of the end of the report (e.g., Page 3 of 3)</a:t>
            </a:r>
          </a:p>
          <a:p>
            <a:pPr marL="338138" lvl="1" indent="-165100" defTabSz="912813" eaLnBrk="1" hangingPunct="1">
              <a:spcBef>
                <a:spcPct val="5000"/>
              </a:spcBef>
              <a:buFont typeface="Wingdings" pitchFamily="2" charset="2"/>
              <a:buChar char="§"/>
            </a:pPr>
            <a:r>
              <a:rPr lang="en-US" sz="1600" dirty="0">
                <a:solidFill>
                  <a:srgbClr val="C00000"/>
                </a:solidFill>
                <a:latin typeface="Arial" charset="0"/>
                <a:cs typeface="Arial" charset="0"/>
              </a:rPr>
              <a:t>submitting agency</a:t>
            </a:r>
          </a:p>
          <a:p>
            <a:pPr marL="338138" lvl="1" indent="-165100" defTabSz="912813" eaLnBrk="1" hangingPunct="1">
              <a:spcBef>
                <a:spcPct val="5000"/>
              </a:spcBef>
              <a:buFont typeface="Wingdings" pitchFamily="2" charset="2"/>
              <a:buChar char="§"/>
            </a:pPr>
            <a:r>
              <a:rPr lang="en-US" sz="1600" dirty="0">
                <a:solidFill>
                  <a:srgbClr val="C00000"/>
                </a:solidFill>
                <a:latin typeface="Arial" charset="0"/>
                <a:cs typeface="Arial" charset="0"/>
              </a:rPr>
              <a:t>date of receipt of evidence</a:t>
            </a:r>
          </a:p>
          <a:p>
            <a:pPr marL="338138" lvl="1" indent="-165100" defTabSz="912813" eaLnBrk="1" hangingPunct="1">
              <a:spcBef>
                <a:spcPct val="5000"/>
              </a:spcBef>
              <a:buFont typeface="Wingdings" pitchFamily="2" charset="2"/>
              <a:buChar char="§"/>
            </a:pPr>
            <a:r>
              <a:rPr lang="en-US" sz="1600" dirty="0">
                <a:solidFill>
                  <a:srgbClr val="C00000"/>
                </a:solidFill>
                <a:latin typeface="Arial" charset="0"/>
                <a:cs typeface="Arial" charset="0"/>
              </a:rPr>
              <a:t>date of report </a:t>
            </a:r>
          </a:p>
          <a:p>
            <a:pPr marL="338138" lvl="1" indent="-165100" defTabSz="912813" eaLnBrk="1" hangingPunct="1">
              <a:spcBef>
                <a:spcPct val="5000"/>
              </a:spcBef>
              <a:buFont typeface="Wingdings" pitchFamily="2" charset="2"/>
              <a:buChar char="§"/>
            </a:pPr>
            <a:r>
              <a:rPr lang="en-US" sz="1600" dirty="0">
                <a:solidFill>
                  <a:srgbClr val="C00000"/>
                </a:solidFill>
                <a:latin typeface="Arial" charset="0"/>
                <a:cs typeface="Arial" charset="0"/>
              </a:rPr>
              <a:t>descriptive list of submitted evidence </a:t>
            </a:r>
          </a:p>
          <a:p>
            <a:pPr marL="338138" lvl="1" indent="-165100" defTabSz="912813" eaLnBrk="1" hangingPunct="1">
              <a:spcBef>
                <a:spcPct val="5000"/>
              </a:spcBef>
              <a:buFont typeface="Wingdings" pitchFamily="2" charset="2"/>
              <a:buChar char="§"/>
            </a:pPr>
            <a:r>
              <a:rPr lang="en-US" sz="1600" dirty="0">
                <a:solidFill>
                  <a:srgbClr val="C00000"/>
                </a:solidFill>
                <a:latin typeface="Arial" charset="0"/>
                <a:cs typeface="Arial" charset="0"/>
              </a:rPr>
              <a:t>identity and signature (or electronic equivalent) of analyst </a:t>
            </a:r>
          </a:p>
          <a:p>
            <a:pPr marL="338138" lvl="1" indent="-165100" defTabSz="912813" eaLnBrk="1" hangingPunct="1">
              <a:spcBef>
                <a:spcPct val="5000"/>
              </a:spcBef>
              <a:buFont typeface="Wingdings" pitchFamily="2" charset="2"/>
              <a:buChar char="§"/>
            </a:pPr>
            <a:r>
              <a:rPr lang="en-US" sz="1600" dirty="0">
                <a:solidFill>
                  <a:srgbClr val="C00000"/>
                </a:solidFill>
                <a:latin typeface="Arial" charset="0"/>
                <a:cs typeface="Arial" charset="0"/>
              </a:rPr>
              <a:t>results / conclusions</a:t>
            </a:r>
          </a:p>
          <a:p>
            <a:pPr marL="338138" lvl="1" indent="-165100" defTabSz="912813" eaLnBrk="1" hangingPunct="1">
              <a:spcBef>
                <a:spcPct val="5000"/>
              </a:spcBef>
              <a:buFont typeface="Wingdings" pitchFamily="2" charset="2"/>
              <a:buChar char="§"/>
            </a:pPr>
            <a:r>
              <a:rPr lang="en-US" sz="1600" dirty="0">
                <a:solidFill>
                  <a:srgbClr val="C00000"/>
                </a:solidFill>
                <a:latin typeface="Arial" charset="0"/>
                <a:cs typeface="Arial" charset="0"/>
              </a:rPr>
              <a:t>a list of analytical techniques employed</a:t>
            </a:r>
          </a:p>
          <a:p>
            <a:pPr marL="338138" lvl="1" indent="-165100" defTabSz="912813" eaLnBrk="1" hangingPunct="1">
              <a:spcBef>
                <a:spcPct val="5000"/>
              </a:spcBef>
              <a:buFont typeface="Wingdings" pitchFamily="2" charset="2"/>
              <a:buChar char="§"/>
            </a:pPr>
            <a:r>
              <a:rPr lang="en-US" sz="1600" dirty="0">
                <a:solidFill>
                  <a:schemeClr val="tx1">
                    <a:lumMod val="60000"/>
                    <a:lumOff val="40000"/>
                  </a:schemeClr>
                </a:solidFill>
                <a:latin typeface="Arial" charset="0"/>
                <a:cs typeface="Arial" charset="0"/>
              </a:rPr>
              <a:t>sampling</a:t>
            </a:r>
          </a:p>
          <a:p>
            <a:pPr marL="338138" lvl="1" indent="-165100" defTabSz="912813" eaLnBrk="1" hangingPunct="1">
              <a:spcBef>
                <a:spcPct val="5000"/>
              </a:spcBef>
              <a:buFont typeface="Wingdings" pitchFamily="2" charset="2"/>
              <a:buChar char="§"/>
            </a:pPr>
            <a:r>
              <a:rPr lang="en-US" sz="1600" dirty="0">
                <a:solidFill>
                  <a:schemeClr val="tx1">
                    <a:lumMod val="60000"/>
                    <a:lumOff val="40000"/>
                  </a:schemeClr>
                </a:solidFill>
                <a:latin typeface="Arial" charset="0"/>
                <a:cs typeface="Arial" charset="0"/>
              </a:rPr>
              <a:t>uncertainty.</a:t>
            </a:r>
          </a:p>
          <a:p>
            <a:pPr defTabSz="912813" eaLnBrk="1" hangingPunct="1">
              <a:spcBef>
                <a:spcPct val="20000"/>
              </a:spcBef>
            </a:pPr>
            <a:endParaRPr lang="en-US" sz="800" dirty="0">
              <a:solidFill>
                <a:srgbClr val="C00000"/>
              </a:solidFill>
              <a:latin typeface="Arial" charset="0"/>
              <a:cs typeface="Arial" charset="0"/>
            </a:endParaRPr>
          </a:p>
          <a:p>
            <a:pPr defTabSz="912813" eaLnBrk="1" hangingPunct="1">
              <a:spcBef>
                <a:spcPct val="20000"/>
              </a:spcBef>
            </a:pPr>
            <a:r>
              <a:rPr lang="en-US" sz="2000" dirty="0">
                <a:solidFill>
                  <a:srgbClr val="C00000"/>
                </a:solidFill>
                <a:latin typeface="Arial" charset="0"/>
                <a:cs typeface="Arial" charset="0"/>
              </a:rPr>
              <a:t>If elements listed above are not included on the report, the laboratory shall have documented reasons (i.e. specific accreditation, customer or jurisdictional considerations), for not doing so.</a:t>
            </a:r>
          </a:p>
        </p:txBody>
      </p:sp>
      <p:sp>
        <p:nvSpPr>
          <p:cNvPr id="9219" name="Rectangle 4"/>
          <p:cNvSpPr>
            <a:spLocks noChangeArrowheads="1"/>
          </p:cNvSpPr>
          <p:nvPr/>
        </p:nvSpPr>
        <p:spPr bwMode="auto">
          <a:xfrm>
            <a:off x="700088" y="77788"/>
            <a:ext cx="7727950" cy="661987"/>
          </a:xfrm>
          <a:prstGeom prst="rect">
            <a:avLst/>
          </a:prstGeom>
          <a:noFill/>
          <a:ln w="9525">
            <a:noFill/>
            <a:miter lim="800000"/>
            <a:headEnd/>
            <a:tailEnd/>
          </a:ln>
        </p:spPr>
        <p:txBody>
          <a:bodyPr lIns="20640" tIns="10320" rIns="20640" bIns="10320">
            <a:spAutoFit/>
          </a:bodyPr>
          <a:lstStyle/>
          <a:p>
            <a:pPr algn="ctr" defTabSz="203200"/>
            <a:r>
              <a:rPr lang="en-US" sz="4200" b="1">
                <a:latin typeface="Arial" charset="0"/>
              </a:rPr>
              <a:t>Report Writing, Section 9.2</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64"/>
          <p:cNvSpPr>
            <a:spLocks noChangeArrowheads="1"/>
          </p:cNvSpPr>
          <p:nvPr/>
        </p:nvSpPr>
        <p:spPr bwMode="auto">
          <a:xfrm>
            <a:off x="459302" y="1817849"/>
            <a:ext cx="8157476" cy="4617141"/>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10242" name="Rectangle 4"/>
          <p:cNvSpPr>
            <a:spLocks noChangeArrowheads="1"/>
          </p:cNvSpPr>
          <p:nvPr/>
        </p:nvSpPr>
        <p:spPr bwMode="auto">
          <a:xfrm>
            <a:off x="436563" y="233363"/>
            <a:ext cx="8245475" cy="1374775"/>
          </a:xfrm>
          <a:prstGeom prst="rect">
            <a:avLst/>
          </a:prstGeom>
          <a:noFill/>
          <a:ln w="9525">
            <a:noFill/>
            <a:miter lim="800000"/>
            <a:headEnd/>
            <a:tailEnd/>
          </a:ln>
        </p:spPr>
        <p:txBody>
          <a:bodyPr lIns="20640" tIns="10320" rIns="20640" bIns="10320">
            <a:spAutoFit/>
          </a:bodyPr>
          <a:lstStyle/>
          <a:p>
            <a:pPr algn="ctr" defTabSz="203200"/>
            <a:r>
              <a:rPr lang="en-US" sz="4400" b="1">
                <a:latin typeface="Arial" charset="0"/>
              </a:rPr>
              <a:t>Analysis of Clandestine Drug Laboratory Evidence</a:t>
            </a:r>
          </a:p>
        </p:txBody>
      </p:sp>
      <p:sp>
        <p:nvSpPr>
          <p:cNvPr id="4" name="TextBox 3"/>
          <p:cNvSpPr txBox="1">
            <a:spLocks noChangeArrowheads="1"/>
          </p:cNvSpPr>
          <p:nvPr/>
        </p:nvSpPr>
        <p:spPr bwMode="auto">
          <a:xfrm>
            <a:off x="1046163" y="2162175"/>
            <a:ext cx="7173912" cy="3813531"/>
          </a:xfrm>
          <a:prstGeom prst="rect">
            <a:avLst/>
          </a:prstGeom>
          <a:noFill/>
          <a:ln w="9525">
            <a:noFill/>
            <a:miter lim="800000"/>
            <a:headEnd/>
            <a:tailEnd/>
          </a:ln>
        </p:spPr>
        <p:txBody>
          <a:bodyPr lIns="20498" tIns="10249" rIns="20498" bIns="10249">
            <a:spAutoFit/>
          </a:bodyPr>
          <a:lstStyle/>
          <a:p>
            <a:pPr marL="569913" lvl="2" indent="-336550" defTabSz="123825" eaLnBrk="1" hangingPunct="1">
              <a:lnSpc>
                <a:spcPct val="170000"/>
              </a:lnSpc>
              <a:spcBef>
                <a:spcPts val="100"/>
              </a:spcBef>
              <a:spcAft>
                <a:spcPts val="100"/>
              </a:spcAft>
              <a:buFont typeface="Wingdings" pitchFamily="2" charset="2"/>
              <a:buChar char="v"/>
            </a:pPr>
            <a:r>
              <a:rPr lang="en-US" dirty="0" smtClean="0">
                <a:solidFill>
                  <a:srgbClr val="C00000"/>
                </a:solidFill>
                <a:latin typeface="Arial" charset="0"/>
                <a:cs typeface="Arial" charset="0"/>
              </a:rPr>
              <a:t>Recommendations were developed in cooperation with the Clandestine Laboratory Investigating Chemists (CLIC) Association.</a:t>
            </a:r>
          </a:p>
          <a:p>
            <a:pPr marL="569913" lvl="2" indent="-336550" defTabSz="123825" eaLnBrk="1" hangingPunct="1">
              <a:lnSpc>
                <a:spcPct val="170000"/>
              </a:lnSpc>
              <a:spcBef>
                <a:spcPts val="100"/>
              </a:spcBef>
              <a:spcAft>
                <a:spcPts val="100"/>
              </a:spcAft>
              <a:buFont typeface="Wingdings" pitchFamily="2" charset="2"/>
              <a:buChar char="v"/>
            </a:pPr>
            <a:r>
              <a:rPr lang="en-US" dirty="0" smtClean="0">
                <a:solidFill>
                  <a:srgbClr val="C00000"/>
                </a:solidFill>
                <a:latin typeface="Arial" charset="0"/>
                <a:cs typeface="Arial" charset="0"/>
              </a:rPr>
              <a:t>This </a:t>
            </a:r>
            <a:r>
              <a:rPr lang="en-US" dirty="0">
                <a:solidFill>
                  <a:srgbClr val="C00000"/>
                </a:solidFill>
                <a:latin typeface="Arial" charset="0"/>
                <a:cs typeface="Arial" charset="0"/>
              </a:rPr>
              <a:t>document provides guidance on the chemical analysis of items and samples related to suspected clandestine </a:t>
            </a:r>
            <a:r>
              <a:rPr lang="en-US" dirty="0" smtClean="0">
                <a:solidFill>
                  <a:srgbClr val="C00000"/>
                </a:solidFill>
                <a:latin typeface="Arial" charset="0"/>
                <a:cs typeface="Arial" charset="0"/>
              </a:rPr>
              <a:t>laboratories</a:t>
            </a:r>
            <a:endParaRPr lang="en-US" dirty="0">
              <a:solidFill>
                <a:srgbClr val="C00000"/>
              </a:solidFill>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64"/>
          <p:cNvSpPr>
            <a:spLocks noChangeArrowheads="1"/>
          </p:cNvSpPr>
          <p:nvPr/>
        </p:nvSpPr>
        <p:spPr bwMode="auto">
          <a:xfrm>
            <a:off x="459302" y="1060795"/>
            <a:ext cx="8157476" cy="5603616"/>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1027" name="TextBox 4"/>
          <p:cNvSpPr txBox="1">
            <a:spLocks noChangeArrowheads="1"/>
          </p:cNvSpPr>
          <p:nvPr/>
        </p:nvSpPr>
        <p:spPr bwMode="auto">
          <a:xfrm>
            <a:off x="206375" y="193675"/>
            <a:ext cx="8699500" cy="698500"/>
          </a:xfrm>
          <a:prstGeom prst="rect">
            <a:avLst/>
          </a:prstGeom>
          <a:noFill/>
          <a:ln w="9525">
            <a:noFill/>
            <a:miter lim="800000"/>
            <a:headEnd/>
            <a:tailEnd/>
          </a:ln>
        </p:spPr>
        <p:txBody>
          <a:bodyPr lIns="20498" tIns="10249" rIns="20498" bIns="10249">
            <a:spAutoFit/>
          </a:bodyPr>
          <a:lstStyle/>
          <a:p>
            <a:pPr algn="ctr" defTabSz="203200"/>
            <a:r>
              <a:rPr lang="en-US" sz="4400" b="1" dirty="0">
                <a:latin typeface="Arial" charset="0"/>
              </a:rPr>
              <a:t>SWGDRUG Requests Feedback</a:t>
            </a:r>
          </a:p>
        </p:txBody>
      </p:sp>
      <p:sp>
        <p:nvSpPr>
          <p:cNvPr id="4" name="TextBox 5"/>
          <p:cNvSpPr txBox="1">
            <a:spLocks noChangeArrowheads="1"/>
          </p:cNvSpPr>
          <p:nvPr/>
        </p:nvSpPr>
        <p:spPr bwMode="auto">
          <a:xfrm>
            <a:off x="747713" y="1177925"/>
            <a:ext cx="7915275" cy="1474942"/>
          </a:xfrm>
          <a:prstGeom prst="rect">
            <a:avLst/>
          </a:prstGeom>
          <a:noFill/>
          <a:ln w="9525">
            <a:noFill/>
            <a:miter lim="800000"/>
            <a:headEnd/>
            <a:tailEnd/>
          </a:ln>
        </p:spPr>
        <p:txBody>
          <a:bodyPr lIns="20498" tIns="10249" rIns="20498" bIns="10249">
            <a:spAutoFit/>
          </a:bodyPr>
          <a:lstStyle/>
          <a:p>
            <a:pPr marL="512763" lvl="1" indent="-396875" defTabSz="203200">
              <a:spcBef>
                <a:spcPts val="250"/>
              </a:spcBef>
              <a:buClr>
                <a:srgbClr val="C00000"/>
              </a:buClr>
              <a:buFont typeface="Wingdings" pitchFamily="2" charset="2"/>
              <a:buChar char="v"/>
            </a:pPr>
            <a:r>
              <a:rPr lang="en-US" sz="2300" dirty="0">
                <a:solidFill>
                  <a:srgbClr val="C00000"/>
                </a:solidFill>
                <a:latin typeface="Arial" charset="0"/>
                <a:cs typeface="Arial" charset="0"/>
              </a:rPr>
              <a:t>To assess the value and utility of SWGDRUG recommendations in forensic science community</a:t>
            </a:r>
          </a:p>
          <a:p>
            <a:pPr marL="512763" lvl="1" indent="-396875" defTabSz="203200">
              <a:spcBef>
                <a:spcPts val="250"/>
              </a:spcBef>
              <a:buClr>
                <a:srgbClr val="C00000"/>
              </a:buClr>
              <a:buFont typeface="Wingdings" pitchFamily="2" charset="2"/>
              <a:buChar char="v"/>
            </a:pPr>
            <a:r>
              <a:rPr lang="en-US" sz="2300" dirty="0">
                <a:solidFill>
                  <a:srgbClr val="C00000"/>
                </a:solidFill>
                <a:latin typeface="Arial" charset="0"/>
                <a:cs typeface="Arial" charset="0"/>
              </a:rPr>
              <a:t>Are SWGDRUG Recommendations considered in your laboratory</a:t>
            </a:r>
            <a:r>
              <a:rPr lang="en-US" sz="2300" dirty="0" smtClean="0">
                <a:solidFill>
                  <a:srgbClr val="C00000"/>
                </a:solidFill>
                <a:latin typeface="Arial" charset="0"/>
                <a:cs typeface="Arial" charset="0"/>
              </a:rPr>
              <a:t>?</a:t>
            </a:r>
            <a:endParaRPr lang="en-US" sz="2300" dirty="0">
              <a:solidFill>
                <a:srgbClr val="C00000"/>
              </a:solidFill>
              <a:latin typeface="Arial" charset="0"/>
              <a:cs typeface="Arial" charset="0"/>
            </a:endParaRPr>
          </a:p>
        </p:txBody>
      </p:sp>
      <p:graphicFrame>
        <p:nvGraphicFramePr>
          <p:cNvPr id="1026" name="Object 11"/>
          <p:cNvGraphicFramePr>
            <a:graphicFrameLocks noChangeAspect="1"/>
          </p:cNvGraphicFramePr>
          <p:nvPr>
            <p:extLst>
              <p:ext uri="{D42A27DB-BD31-4B8C-83A1-F6EECF244321}">
                <p14:modId xmlns="" xmlns:p14="http://schemas.microsoft.com/office/powerpoint/2010/main" val="3618144287"/>
              </p:ext>
            </p:extLst>
          </p:nvPr>
        </p:nvGraphicFramePr>
        <p:xfrm>
          <a:off x="1917486" y="2433723"/>
          <a:ext cx="5916612" cy="4230688"/>
        </p:xfrm>
        <a:graphic>
          <a:graphicData uri="http://schemas.openxmlformats.org/presentationml/2006/ole">
            <p:oleObj spid="_x0000_s1053" name="Worksheet" r:id="rId3" imgW="7096125" imgH="3790950" progId="Excel.Sheet.8">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64"/>
          <p:cNvSpPr>
            <a:spLocks noChangeArrowheads="1"/>
          </p:cNvSpPr>
          <p:nvPr/>
        </p:nvSpPr>
        <p:spPr bwMode="auto">
          <a:xfrm>
            <a:off x="459302" y="1119353"/>
            <a:ext cx="8157476" cy="5315638"/>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10242" name="Rectangle 4"/>
          <p:cNvSpPr>
            <a:spLocks noChangeArrowheads="1"/>
          </p:cNvSpPr>
          <p:nvPr/>
        </p:nvSpPr>
        <p:spPr bwMode="auto">
          <a:xfrm>
            <a:off x="436563" y="233363"/>
            <a:ext cx="8245475" cy="697950"/>
          </a:xfrm>
          <a:prstGeom prst="rect">
            <a:avLst/>
          </a:prstGeom>
          <a:noFill/>
          <a:ln w="9525">
            <a:noFill/>
            <a:miter lim="800000"/>
            <a:headEnd/>
            <a:tailEnd/>
          </a:ln>
        </p:spPr>
        <p:txBody>
          <a:bodyPr lIns="20640" tIns="10320" rIns="20640" bIns="10320">
            <a:spAutoFit/>
          </a:bodyPr>
          <a:lstStyle/>
          <a:p>
            <a:pPr algn="ctr" defTabSz="203200"/>
            <a:r>
              <a:rPr lang="en-US" sz="4400" b="1" dirty="0" smtClean="0">
                <a:latin typeface="Arial" charset="0"/>
              </a:rPr>
              <a:t>SWGDRUG Feedback</a:t>
            </a:r>
            <a:endParaRPr lang="en-US" sz="4400" b="1" dirty="0">
              <a:latin typeface="Arial" charset="0"/>
            </a:endParaRPr>
          </a:p>
        </p:txBody>
      </p:sp>
      <p:sp>
        <p:nvSpPr>
          <p:cNvPr id="6" name="Rectangle 5"/>
          <p:cNvSpPr/>
          <p:nvPr/>
        </p:nvSpPr>
        <p:spPr>
          <a:xfrm>
            <a:off x="818869" y="1234003"/>
            <a:ext cx="7601806" cy="5301451"/>
          </a:xfrm>
          <a:prstGeom prst="rect">
            <a:avLst/>
          </a:prstGeom>
        </p:spPr>
        <p:txBody>
          <a:bodyPr wrap="square">
            <a:spAutoFit/>
          </a:bodyPr>
          <a:lstStyle/>
          <a:p>
            <a:pPr marL="512763" lvl="1" indent="-396875" defTabSz="203200">
              <a:spcBef>
                <a:spcPts val="250"/>
              </a:spcBef>
              <a:buClr>
                <a:srgbClr val="C00000"/>
              </a:buClr>
              <a:buFont typeface="Wingdings" pitchFamily="2" charset="2"/>
              <a:buChar char="v"/>
            </a:pPr>
            <a:r>
              <a:rPr lang="en-US" sz="2700" dirty="0" smtClean="0">
                <a:solidFill>
                  <a:srgbClr val="C00000"/>
                </a:solidFill>
                <a:latin typeface="+mn-lt"/>
              </a:rPr>
              <a:t>Has the laboratory defined its </a:t>
            </a:r>
            <a:r>
              <a:rPr lang="en-US" sz="2700" u="sng" dirty="0" smtClean="0">
                <a:solidFill>
                  <a:srgbClr val="C00000"/>
                </a:solidFill>
                <a:latin typeface="+mn-lt"/>
              </a:rPr>
              <a:t>sampling strategy</a:t>
            </a:r>
            <a:r>
              <a:rPr lang="en-US" sz="2700" dirty="0" smtClean="0">
                <a:solidFill>
                  <a:srgbClr val="C00000"/>
                </a:solidFill>
                <a:latin typeface="+mn-lt"/>
              </a:rPr>
              <a:t>, taking into account the need for statistical and/or non-statistical sampling approaches?</a:t>
            </a:r>
          </a:p>
          <a:p>
            <a:pPr marL="850900" indent="409575">
              <a:buFont typeface="Wingdings" pitchFamily="2" charset="2"/>
              <a:buChar char="§"/>
            </a:pPr>
            <a:r>
              <a:rPr lang="en-US" sz="2700" dirty="0" smtClean="0">
                <a:latin typeface="+mn-lt"/>
              </a:rPr>
              <a:t>39/42 (93%) respondents said “YES”</a:t>
            </a:r>
          </a:p>
          <a:p>
            <a:pPr marL="850900" indent="409575">
              <a:buFont typeface="Wingdings" pitchFamily="2" charset="2"/>
              <a:buChar char="§"/>
              <a:tabLst>
                <a:tab pos="1260475" algn="l"/>
              </a:tabLst>
            </a:pPr>
            <a:r>
              <a:rPr lang="en-US" sz="2700" dirty="0" smtClean="0">
                <a:latin typeface="+mn-lt"/>
              </a:rPr>
              <a:t>3/43 (7%) respondents are working </a:t>
            </a:r>
            <a:r>
              <a:rPr lang="en-US" sz="2700" smtClean="0">
                <a:latin typeface="+mn-lt"/>
              </a:rPr>
              <a:t>toward meeting </a:t>
            </a:r>
            <a:r>
              <a:rPr lang="en-US" sz="2700" dirty="0" smtClean="0">
                <a:latin typeface="+mn-lt"/>
              </a:rPr>
              <a:t>this recommendation</a:t>
            </a:r>
          </a:p>
          <a:p>
            <a:pPr marL="520700" lvl="1" indent="-409575" defTabSz="203200">
              <a:spcBef>
                <a:spcPts val="250"/>
              </a:spcBef>
              <a:buClr>
                <a:srgbClr val="C00000"/>
              </a:buClr>
              <a:buFont typeface="Wingdings" pitchFamily="2" charset="2"/>
              <a:buChar char="v"/>
            </a:pPr>
            <a:r>
              <a:rPr lang="en-US" sz="2700" dirty="0" smtClean="0">
                <a:solidFill>
                  <a:srgbClr val="C00000"/>
                </a:solidFill>
                <a:latin typeface="+mn-lt"/>
              </a:rPr>
              <a:t>Is </a:t>
            </a:r>
            <a:r>
              <a:rPr lang="en-US" sz="2700" u="sng" dirty="0" smtClean="0">
                <a:solidFill>
                  <a:srgbClr val="C00000"/>
                </a:solidFill>
                <a:latin typeface="+mn-lt"/>
              </a:rPr>
              <a:t>uncertainty</a:t>
            </a:r>
            <a:r>
              <a:rPr lang="en-US" sz="2700" dirty="0" smtClean="0">
                <a:solidFill>
                  <a:srgbClr val="C00000"/>
                </a:solidFill>
                <a:latin typeface="+mn-lt"/>
              </a:rPr>
              <a:t> reported on qualitative findings?</a:t>
            </a:r>
          </a:p>
          <a:p>
            <a:pPr marL="1260475" indent="-409575">
              <a:buFont typeface="Wingdings" pitchFamily="2" charset="2"/>
              <a:buChar char="§"/>
            </a:pPr>
            <a:r>
              <a:rPr lang="en-US" sz="2700" dirty="0" smtClean="0">
                <a:latin typeface="+mn-lt"/>
              </a:rPr>
              <a:t>YES – 4</a:t>
            </a:r>
          </a:p>
          <a:p>
            <a:pPr marL="1260475" indent="-409575">
              <a:buFont typeface="Wingdings" pitchFamily="2" charset="2"/>
              <a:buChar char="§"/>
            </a:pPr>
            <a:r>
              <a:rPr lang="en-US" sz="2700" dirty="0" smtClean="0">
                <a:latin typeface="+mn-lt"/>
              </a:rPr>
              <a:t>NO – 31</a:t>
            </a:r>
          </a:p>
          <a:p>
            <a:pPr marL="1260475" indent="-409575">
              <a:buFont typeface="Wingdings" pitchFamily="2" charset="2"/>
              <a:buChar char="§"/>
            </a:pPr>
            <a:r>
              <a:rPr lang="en-US" sz="2700" dirty="0" smtClean="0">
                <a:latin typeface="+mn-lt"/>
              </a:rPr>
              <a:t>No response – 17</a:t>
            </a:r>
            <a:endParaRPr lang="en-US" sz="2700" dirty="0">
              <a:solidFill>
                <a:srgbClr val="C00000"/>
              </a:solidFill>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0" end="0"/>
                                            </p:txEl>
                                          </p:spTgt>
                                        </p:tgtEl>
                                        <p:attrNameLst>
                                          <p:attrName>ppt_c</p:attrName>
                                        </p:attrNameLst>
                                      </p:cBhvr>
                                      <p:to>
                                        <a:schemeClr val="folHlink"/>
                                      </p:to>
                                    </p:animClr>
                                  </p:sub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1" end="1"/>
                                            </p:txEl>
                                          </p:spTgt>
                                        </p:tgtEl>
                                        <p:attrNameLst>
                                          <p:attrName>ppt_c</p:attrName>
                                        </p:attrNameLst>
                                      </p:cBhvr>
                                      <p:to>
                                        <a:schemeClr val="folHlink"/>
                                      </p:to>
                                    </p:animClr>
                                  </p:subTnLst>
                                </p:cTn>
                              </p:par>
                              <p:par>
                                <p:cTn id="9" presetID="1" presetClass="entr" presetSubtype="0"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2" end="2"/>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64"/>
          <p:cNvSpPr>
            <a:spLocks noChangeArrowheads="1"/>
          </p:cNvSpPr>
          <p:nvPr/>
        </p:nvSpPr>
        <p:spPr bwMode="auto">
          <a:xfrm>
            <a:off x="459302" y="1060795"/>
            <a:ext cx="8157476" cy="5603616"/>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1027" name="TextBox 4"/>
          <p:cNvSpPr txBox="1">
            <a:spLocks noChangeArrowheads="1"/>
          </p:cNvSpPr>
          <p:nvPr/>
        </p:nvSpPr>
        <p:spPr bwMode="auto">
          <a:xfrm>
            <a:off x="206375" y="193675"/>
            <a:ext cx="8699500" cy="698500"/>
          </a:xfrm>
          <a:prstGeom prst="rect">
            <a:avLst/>
          </a:prstGeom>
          <a:noFill/>
          <a:ln w="9525">
            <a:noFill/>
            <a:miter lim="800000"/>
            <a:headEnd/>
            <a:tailEnd/>
          </a:ln>
        </p:spPr>
        <p:txBody>
          <a:bodyPr lIns="20498" tIns="10249" rIns="20498" bIns="10249">
            <a:spAutoFit/>
          </a:bodyPr>
          <a:lstStyle/>
          <a:p>
            <a:pPr algn="ctr" defTabSz="203200"/>
            <a:r>
              <a:rPr lang="en-US" sz="4400" b="1" dirty="0">
                <a:latin typeface="Arial" charset="0"/>
              </a:rPr>
              <a:t>SWGDRUG </a:t>
            </a:r>
            <a:r>
              <a:rPr lang="en-US" sz="4400" b="1" dirty="0" smtClean="0">
                <a:latin typeface="Arial" charset="0"/>
              </a:rPr>
              <a:t>Feedback</a:t>
            </a:r>
            <a:endParaRPr lang="en-US" sz="4400" b="1" dirty="0">
              <a:latin typeface="Arial" charset="0"/>
            </a:endParaRPr>
          </a:p>
        </p:txBody>
      </p:sp>
      <p:sp>
        <p:nvSpPr>
          <p:cNvPr id="4" name="TextBox 5"/>
          <p:cNvSpPr txBox="1">
            <a:spLocks noChangeArrowheads="1"/>
          </p:cNvSpPr>
          <p:nvPr/>
        </p:nvSpPr>
        <p:spPr bwMode="auto">
          <a:xfrm>
            <a:off x="882076" y="1260987"/>
            <a:ext cx="7661426" cy="1128694"/>
          </a:xfrm>
          <a:prstGeom prst="rect">
            <a:avLst/>
          </a:prstGeom>
          <a:noFill/>
          <a:ln w="9525">
            <a:noFill/>
            <a:miter lim="800000"/>
            <a:headEnd/>
            <a:tailEnd/>
          </a:ln>
        </p:spPr>
        <p:txBody>
          <a:bodyPr wrap="square" lIns="20498" tIns="10249" rIns="20498" bIns="10249">
            <a:spAutoFit/>
          </a:bodyPr>
          <a:lstStyle/>
          <a:p>
            <a:pPr marL="512763" lvl="1" indent="-396875" defTabSz="203200">
              <a:spcBef>
                <a:spcPts val="250"/>
              </a:spcBef>
              <a:buClr>
                <a:srgbClr val="C00000"/>
              </a:buClr>
              <a:buFont typeface="Wingdings" pitchFamily="2" charset="2"/>
              <a:buChar char="v"/>
            </a:pPr>
            <a:r>
              <a:rPr lang="en-US" dirty="0" smtClean="0">
                <a:solidFill>
                  <a:srgbClr val="C00000"/>
                </a:solidFill>
                <a:latin typeface="+mn-lt"/>
              </a:rPr>
              <a:t>Do analytical schemes employed for all drug samples, except Cannabis, include a Category A test?</a:t>
            </a:r>
            <a:endParaRPr lang="en-US" dirty="0">
              <a:solidFill>
                <a:srgbClr val="C00000"/>
              </a:solidFill>
              <a:latin typeface="+mn-lt"/>
              <a:cs typeface="Arial" charset="0"/>
            </a:endParaRPr>
          </a:p>
        </p:txBody>
      </p:sp>
      <p:pic>
        <p:nvPicPr>
          <p:cNvPr id="2" name="Picture 1"/>
          <p:cNvPicPr>
            <a:picLocks noChangeAspect="1"/>
          </p:cNvPicPr>
          <p:nvPr/>
        </p:nvPicPr>
        <p:blipFill rotWithShape="1">
          <a:blip r:embed="rId2" cstate="print">
            <a:extLst>
              <a:ext uri="{28A0092B-C50C-407E-A947-70E740481C1C}">
                <a14:useLocalDpi xmlns="" xmlns:a14="http://schemas.microsoft.com/office/drawing/2010/main" val="0"/>
              </a:ext>
            </a:extLst>
          </a:blip>
          <a:srcRect l="37484" t="7487" r="33042" b="15000"/>
          <a:stretch/>
        </p:blipFill>
        <p:spPr>
          <a:xfrm>
            <a:off x="2879677" y="2197290"/>
            <a:ext cx="3466532" cy="4244454"/>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64"/>
          <p:cNvSpPr>
            <a:spLocks noChangeArrowheads="1"/>
          </p:cNvSpPr>
          <p:nvPr/>
        </p:nvSpPr>
        <p:spPr bwMode="auto">
          <a:xfrm>
            <a:off x="459302" y="1119353"/>
            <a:ext cx="8157476" cy="5315638"/>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10242" name="Rectangle 4"/>
          <p:cNvSpPr>
            <a:spLocks noChangeArrowheads="1"/>
          </p:cNvSpPr>
          <p:nvPr/>
        </p:nvSpPr>
        <p:spPr bwMode="auto">
          <a:xfrm>
            <a:off x="436563" y="233363"/>
            <a:ext cx="8245475" cy="697950"/>
          </a:xfrm>
          <a:prstGeom prst="rect">
            <a:avLst/>
          </a:prstGeom>
          <a:noFill/>
          <a:ln w="9525">
            <a:noFill/>
            <a:miter lim="800000"/>
            <a:headEnd/>
            <a:tailEnd/>
          </a:ln>
        </p:spPr>
        <p:txBody>
          <a:bodyPr lIns="20640" tIns="10320" rIns="20640" bIns="10320">
            <a:spAutoFit/>
          </a:bodyPr>
          <a:lstStyle/>
          <a:p>
            <a:pPr algn="ctr" defTabSz="203200"/>
            <a:r>
              <a:rPr lang="en-US" sz="4400" b="1" dirty="0" smtClean="0">
                <a:latin typeface="Arial" charset="0"/>
              </a:rPr>
              <a:t>SWGDRUG Feedback</a:t>
            </a:r>
            <a:endParaRPr lang="en-US" sz="4400" b="1" dirty="0">
              <a:latin typeface="Arial" charset="0"/>
            </a:endParaRPr>
          </a:p>
        </p:txBody>
      </p:sp>
      <p:sp>
        <p:nvSpPr>
          <p:cNvPr id="6" name="Rectangle 5"/>
          <p:cNvSpPr/>
          <p:nvPr/>
        </p:nvSpPr>
        <p:spPr>
          <a:xfrm>
            <a:off x="677915" y="1461235"/>
            <a:ext cx="7606276" cy="4593565"/>
          </a:xfrm>
          <a:prstGeom prst="rect">
            <a:avLst/>
          </a:prstGeom>
        </p:spPr>
        <p:txBody>
          <a:bodyPr wrap="square">
            <a:spAutoFit/>
          </a:bodyPr>
          <a:lstStyle/>
          <a:p>
            <a:pPr marL="512763" lvl="1" indent="-396875" defTabSz="203200">
              <a:spcBef>
                <a:spcPts val="250"/>
              </a:spcBef>
              <a:buClr>
                <a:srgbClr val="C00000"/>
              </a:buClr>
              <a:buFont typeface="Wingdings" pitchFamily="2" charset="2"/>
              <a:buChar char="v"/>
            </a:pPr>
            <a:r>
              <a:rPr lang="en-US" sz="2800" dirty="0" smtClean="0">
                <a:solidFill>
                  <a:srgbClr val="C00000"/>
                </a:solidFill>
                <a:latin typeface="+mn-lt"/>
              </a:rPr>
              <a:t>General Comments</a:t>
            </a:r>
          </a:p>
          <a:p>
            <a:pPr marL="820738" lvl="4" indent="-396875" defTabSz="203200">
              <a:spcBef>
                <a:spcPts val="250"/>
              </a:spcBef>
              <a:buClr>
                <a:srgbClr val="0000FF"/>
              </a:buClr>
              <a:buFont typeface="Courier New" pitchFamily="49" charset="0"/>
              <a:buChar char="o"/>
            </a:pPr>
            <a:r>
              <a:rPr lang="en-US" sz="2800" dirty="0" smtClean="0">
                <a:latin typeface="+mn-lt"/>
              </a:rPr>
              <a:t>“SWGDRUG is an excellent resource that is dynamic in addressing future concerns.” </a:t>
            </a:r>
          </a:p>
          <a:p>
            <a:pPr marL="820738" lvl="4" indent="-396875" defTabSz="203200">
              <a:spcBef>
                <a:spcPts val="250"/>
              </a:spcBef>
              <a:buClr>
                <a:srgbClr val="0000FF"/>
              </a:buClr>
              <a:buFont typeface="Courier New" pitchFamily="49" charset="0"/>
              <a:buChar char="o"/>
            </a:pPr>
            <a:r>
              <a:rPr lang="en-US" sz="2800" dirty="0" smtClean="0">
                <a:latin typeface="+mn-lt"/>
              </a:rPr>
              <a:t>“Guidelines for clan labs were a good addition.”</a:t>
            </a:r>
          </a:p>
          <a:p>
            <a:pPr marL="820738" lvl="4" indent="-396875" defTabSz="203200">
              <a:spcBef>
                <a:spcPts val="250"/>
              </a:spcBef>
              <a:buClr>
                <a:srgbClr val="0000FF"/>
              </a:buClr>
              <a:buFont typeface="Courier New" pitchFamily="49" charset="0"/>
              <a:buChar char="o"/>
            </a:pPr>
            <a:r>
              <a:rPr lang="en-US" sz="2800" dirty="0" smtClean="0">
                <a:latin typeface="+mn-lt"/>
              </a:rPr>
              <a:t>“I like SWGDRUG pages and documents, learned a lot from this source.”</a:t>
            </a:r>
          </a:p>
          <a:p>
            <a:pPr marL="820738" lvl="4" indent="-396875" defTabSz="203200">
              <a:spcBef>
                <a:spcPts val="250"/>
              </a:spcBef>
              <a:buClr>
                <a:srgbClr val="0000FF"/>
              </a:buClr>
              <a:buFont typeface="Courier New" pitchFamily="49" charset="0"/>
              <a:buChar char="o"/>
            </a:pPr>
            <a:r>
              <a:rPr lang="en-US" sz="2800" dirty="0" smtClean="0">
                <a:latin typeface="+mn-lt"/>
              </a:rPr>
              <a:t>“…continue with library GC-MS”</a:t>
            </a:r>
          </a:p>
          <a:p>
            <a:pPr marL="820738" lvl="4" indent="-396875" defTabSz="203200">
              <a:spcBef>
                <a:spcPts val="250"/>
              </a:spcBef>
              <a:buClr>
                <a:srgbClr val="0000FF"/>
              </a:buClr>
              <a:buFont typeface="Courier New" pitchFamily="49" charset="0"/>
              <a:buChar char="o"/>
            </a:pPr>
            <a:r>
              <a:rPr lang="en-US" sz="2800" dirty="0" smtClean="0">
                <a:latin typeface="+mn-lt"/>
              </a:rPr>
              <a:t>…reporting…</a:t>
            </a:r>
            <a:endParaRPr lang="en-US" sz="2800" dirty="0">
              <a:solidFill>
                <a:srgbClr val="C00000"/>
              </a:solidFill>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64"/>
          <p:cNvSpPr>
            <a:spLocks noChangeArrowheads="1"/>
          </p:cNvSpPr>
          <p:nvPr/>
        </p:nvSpPr>
        <p:spPr bwMode="auto">
          <a:xfrm>
            <a:off x="327546" y="1005016"/>
            <a:ext cx="8461612" cy="5682387"/>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11266" name="Rectangle 4"/>
          <p:cNvSpPr>
            <a:spLocks noChangeArrowheads="1"/>
          </p:cNvSpPr>
          <p:nvPr/>
        </p:nvSpPr>
        <p:spPr bwMode="auto">
          <a:xfrm>
            <a:off x="839788" y="249238"/>
            <a:ext cx="7431087" cy="698500"/>
          </a:xfrm>
          <a:prstGeom prst="rect">
            <a:avLst/>
          </a:prstGeom>
          <a:noFill/>
          <a:ln w="9525">
            <a:noFill/>
            <a:miter lim="800000"/>
            <a:headEnd/>
            <a:tailEnd/>
          </a:ln>
        </p:spPr>
        <p:txBody>
          <a:bodyPr lIns="20640" tIns="10320" rIns="20640" bIns="10320">
            <a:spAutoFit/>
          </a:bodyPr>
          <a:lstStyle/>
          <a:p>
            <a:pPr algn="ctr" defTabSz="203200"/>
            <a:r>
              <a:rPr lang="en-US" sz="4400" b="1" dirty="0">
                <a:latin typeface="Arial" charset="0"/>
              </a:rPr>
              <a:t>SWGDRUG MS Library</a:t>
            </a:r>
          </a:p>
        </p:txBody>
      </p:sp>
      <p:sp>
        <p:nvSpPr>
          <p:cNvPr id="4" name="TextBox 3"/>
          <p:cNvSpPr txBox="1"/>
          <p:nvPr/>
        </p:nvSpPr>
        <p:spPr>
          <a:xfrm>
            <a:off x="518612" y="1208395"/>
            <a:ext cx="8120421" cy="5345245"/>
          </a:xfrm>
          <a:prstGeom prst="rect">
            <a:avLst/>
          </a:prstGeom>
          <a:noFill/>
        </p:spPr>
        <p:txBody>
          <a:bodyPr wrap="square" lIns="20510" tIns="10255" rIns="20510" bIns="10255">
            <a:spAutoFit/>
          </a:bodyPr>
          <a:lstStyle/>
          <a:p>
            <a:pPr marL="465138" lvl="2" indent="-292100" eaLnBrk="1" hangingPunct="1">
              <a:spcBef>
                <a:spcPts val="269"/>
              </a:spcBef>
              <a:spcAft>
                <a:spcPts val="135"/>
              </a:spcAft>
              <a:buFont typeface="Wingdings" pitchFamily="2" charset="2"/>
              <a:buChar char="v"/>
              <a:defRPr/>
            </a:pPr>
            <a:r>
              <a:rPr lang="en-US" dirty="0" smtClean="0">
                <a:solidFill>
                  <a:srgbClr val="C00000"/>
                </a:solidFill>
                <a:latin typeface="Arial" pitchFamily="34" charset="0"/>
                <a:cs typeface="Arial" pitchFamily="34" charset="0"/>
              </a:rPr>
              <a:t>Compilation of mass </a:t>
            </a:r>
            <a:r>
              <a:rPr lang="en-US" dirty="0">
                <a:solidFill>
                  <a:srgbClr val="C00000"/>
                </a:solidFill>
                <a:latin typeface="Arial" pitchFamily="34" charset="0"/>
                <a:cs typeface="Arial" pitchFamily="34" charset="0"/>
              </a:rPr>
              <a:t>spectral </a:t>
            </a:r>
            <a:r>
              <a:rPr lang="en-US" dirty="0" smtClean="0">
                <a:solidFill>
                  <a:srgbClr val="C00000"/>
                </a:solidFill>
                <a:latin typeface="Arial" pitchFamily="34" charset="0"/>
                <a:cs typeface="Arial" pitchFamily="34" charset="0"/>
              </a:rPr>
              <a:t>data from various sources</a:t>
            </a:r>
          </a:p>
          <a:p>
            <a:pPr marL="914400" lvl="5" indent="-287338">
              <a:spcBef>
                <a:spcPts val="269"/>
              </a:spcBef>
              <a:spcAft>
                <a:spcPts val="135"/>
              </a:spcAft>
              <a:buFont typeface="Wingdings" pitchFamily="2" charset="2"/>
              <a:buChar char="§"/>
              <a:defRPr/>
            </a:pPr>
            <a:r>
              <a:rPr lang="en-US" dirty="0" smtClean="0">
                <a:latin typeface="Arial" pitchFamily="34" charset="0"/>
                <a:cs typeface="Arial" pitchFamily="34" charset="0"/>
              </a:rPr>
              <a:t>EI-MS spectra of drugs &amp; related compounds</a:t>
            </a:r>
          </a:p>
          <a:p>
            <a:pPr marL="465138" lvl="2" indent="-292100" eaLnBrk="1" hangingPunct="1">
              <a:spcBef>
                <a:spcPts val="269"/>
              </a:spcBef>
              <a:spcAft>
                <a:spcPts val="135"/>
              </a:spcAft>
              <a:buFont typeface="Wingdings" pitchFamily="2" charset="2"/>
              <a:buChar char="v"/>
              <a:defRPr/>
            </a:pPr>
            <a:r>
              <a:rPr lang="en-US" sz="2500" b="1" dirty="0" smtClean="0">
                <a:solidFill>
                  <a:srgbClr val="C00000"/>
                </a:solidFill>
                <a:latin typeface="Arial" pitchFamily="34" charset="0"/>
                <a:cs typeface="Arial" pitchFamily="34" charset="0"/>
              </a:rPr>
              <a:t>DISCLAIMER</a:t>
            </a:r>
            <a:r>
              <a:rPr lang="en-US" sz="2500" b="1" dirty="0">
                <a:solidFill>
                  <a:srgbClr val="C00000"/>
                </a:solidFill>
                <a:latin typeface="Arial" pitchFamily="34" charset="0"/>
                <a:cs typeface="Arial" pitchFamily="34" charset="0"/>
              </a:rPr>
              <a:t>: </a:t>
            </a:r>
            <a:r>
              <a:rPr lang="en-US" sz="2500" b="1" dirty="0">
                <a:latin typeface="Arial" pitchFamily="34" charset="0"/>
                <a:cs typeface="Arial" pitchFamily="34" charset="0"/>
              </a:rPr>
              <a:t>Although SWGDRUG makes an effort to review the accuracy of spectra prior to entry, this library should only be used as an analytical tool</a:t>
            </a:r>
            <a:r>
              <a:rPr lang="en-US" sz="2500" b="1" dirty="0" smtClean="0">
                <a:latin typeface="Arial" pitchFamily="34" charset="0"/>
                <a:cs typeface="Arial" pitchFamily="34" charset="0"/>
              </a:rPr>
              <a:t>.</a:t>
            </a:r>
          </a:p>
          <a:p>
            <a:pPr marL="911225" lvl="4" indent="-284163">
              <a:spcBef>
                <a:spcPts val="269"/>
              </a:spcBef>
              <a:spcAft>
                <a:spcPts val="135"/>
              </a:spcAft>
              <a:buFont typeface="Wingdings" pitchFamily="2" charset="2"/>
              <a:buChar char="§"/>
              <a:defRPr/>
            </a:pPr>
            <a:r>
              <a:rPr lang="en-US" dirty="0">
                <a:latin typeface="Arial" pitchFamily="34" charset="0"/>
                <a:cs typeface="Arial" pitchFamily="34" charset="0"/>
              </a:rPr>
              <a:t>Use traceable </a:t>
            </a:r>
            <a:r>
              <a:rPr lang="en-US" dirty="0" smtClean="0">
                <a:latin typeface="Arial" pitchFamily="34" charset="0"/>
                <a:cs typeface="Arial" pitchFamily="34" charset="0"/>
              </a:rPr>
              <a:t>RMs </a:t>
            </a:r>
            <a:r>
              <a:rPr lang="en-US" dirty="0">
                <a:latin typeface="Arial" pitchFamily="34" charset="0"/>
                <a:cs typeface="Arial" pitchFamily="34" charset="0"/>
              </a:rPr>
              <a:t>to support </a:t>
            </a:r>
            <a:r>
              <a:rPr lang="en-US" dirty="0" smtClean="0">
                <a:latin typeface="Arial" pitchFamily="34" charset="0"/>
                <a:cs typeface="Arial" pitchFamily="34" charset="0"/>
              </a:rPr>
              <a:t>identifications</a:t>
            </a:r>
            <a:endParaRPr lang="en-US" b="1" dirty="0">
              <a:latin typeface="Arial" pitchFamily="34" charset="0"/>
              <a:cs typeface="Arial" pitchFamily="34" charset="0"/>
            </a:endParaRPr>
          </a:p>
          <a:p>
            <a:pPr marL="465138" lvl="2" indent="-292100" eaLnBrk="1" hangingPunct="1">
              <a:spcBef>
                <a:spcPts val="269"/>
              </a:spcBef>
              <a:spcAft>
                <a:spcPts val="135"/>
              </a:spcAft>
              <a:buFont typeface="Wingdings" pitchFamily="2" charset="2"/>
              <a:buChar char="v"/>
              <a:defRPr/>
            </a:pPr>
            <a:r>
              <a:rPr lang="en-US" dirty="0" smtClean="0">
                <a:solidFill>
                  <a:srgbClr val="C00000"/>
                </a:solidFill>
                <a:latin typeface="Arial" pitchFamily="34" charset="0"/>
                <a:cs typeface="Arial" pitchFamily="34" charset="0"/>
              </a:rPr>
              <a:t>SWGDRUG  MS </a:t>
            </a:r>
            <a:r>
              <a:rPr lang="en-US" dirty="0">
                <a:solidFill>
                  <a:srgbClr val="C00000"/>
                </a:solidFill>
                <a:latin typeface="Arial" pitchFamily="34" charset="0"/>
                <a:cs typeface="Arial" pitchFamily="34" charset="0"/>
              </a:rPr>
              <a:t>library is </a:t>
            </a:r>
            <a:r>
              <a:rPr lang="en-US" dirty="0" smtClean="0">
                <a:solidFill>
                  <a:srgbClr val="C00000"/>
                </a:solidFill>
                <a:latin typeface="Arial" pitchFamily="34" charset="0"/>
                <a:cs typeface="Arial" pitchFamily="34" charset="0"/>
              </a:rPr>
              <a:t>available in several </a:t>
            </a:r>
            <a:r>
              <a:rPr lang="en-US" dirty="0">
                <a:solidFill>
                  <a:srgbClr val="C00000"/>
                </a:solidFill>
                <a:latin typeface="Arial" pitchFamily="34" charset="0"/>
                <a:cs typeface="Arial" pitchFamily="34" charset="0"/>
              </a:rPr>
              <a:t>formats:</a:t>
            </a:r>
          </a:p>
          <a:p>
            <a:pPr marL="922338" lvl="8" indent="-292100" defTabSz="205100">
              <a:spcBef>
                <a:spcPts val="269"/>
              </a:spcBef>
              <a:spcAft>
                <a:spcPts val="135"/>
              </a:spcAft>
              <a:buFont typeface="Wingdings" pitchFamily="2" charset="2"/>
              <a:buChar char="§"/>
              <a:defRPr/>
            </a:pPr>
            <a:r>
              <a:rPr lang="en-US" dirty="0">
                <a:latin typeface="Arial" pitchFamily="34" charset="0"/>
                <a:cs typeface="Arial" pitchFamily="34" charset="0"/>
              </a:rPr>
              <a:t>NIST </a:t>
            </a:r>
            <a:r>
              <a:rPr lang="en-US" dirty="0" smtClean="0">
                <a:latin typeface="Arial" pitchFamily="34" charset="0"/>
                <a:cs typeface="Arial" pitchFamily="34" charset="0"/>
              </a:rPr>
              <a:t>MSSEARCH (free), NIST Text, JCAMP</a:t>
            </a:r>
            <a:endParaRPr lang="en-US" dirty="0">
              <a:latin typeface="Arial" pitchFamily="34" charset="0"/>
              <a:cs typeface="Arial" pitchFamily="34" charset="0"/>
            </a:endParaRPr>
          </a:p>
          <a:p>
            <a:pPr marL="922338" lvl="8" indent="-292100" defTabSz="205100">
              <a:spcBef>
                <a:spcPts val="269"/>
              </a:spcBef>
              <a:spcAft>
                <a:spcPts val="135"/>
              </a:spcAft>
              <a:buFont typeface="Wingdings" pitchFamily="2" charset="2"/>
              <a:buChar char="§"/>
              <a:defRPr/>
            </a:pPr>
            <a:r>
              <a:rPr lang="en-US" dirty="0">
                <a:latin typeface="Arial" pitchFamily="34" charset="0"/>
                <a:cs typeface="Arial" pitchFamily="34" charset="0"/>
              </a:rPr>
              <a:t>Agilent </a:t>
            </a:r>
            <a:r>
              <a:rPr lang="en-US" dirty="0" smtClean="0">
                <a:latin typeface="Arial" pitchFamily="34" charset="0"/>
                <a:cs typeface="Arial" pitchFamily="34" charset="0"/>
              </a:rPr>
              <a:t>Technologies, Shimadzu</a:t>
            </a:r>
            <a:endParaRPr lang="en-US" dirty="0">
              <a:latin typeface="Arial" pitchFamily="34" charset="0"/>
              <a:cs typeface="Arial" pitchFamily="34" charset="0"/>
            </a:endParaRPr>
          </a:p>
          <a:p>
            <a:pPr marL="465138" lvl="2" indent="-292100" eaLnBrk="1" hangingPunct="1">
              <a:spcBef>
                <a:spcPts val="269"/>
              </a:spcBef>
              <a:spcAft>
                <a:spcPts val="135"/>
              </a:spcAft>
              <a:buFont typeface="Wingdings" pitchFamily="2" charset="2"/>
              <a:buChar char="v"/>
              <a:defRPr/>
            </a:pPr>
            <a:r>
              <a:rPr lang="en-US" dirty="0">
                <a:solidFill>
                  <a:srgbClr val="C00000"/>
                </a:solidFill>
                <a:latin typeface="Arial" pitchFamily="34" charset="0"/>
                <a:cs typeface="Arial" pitchFamily="34" charset="0"/>
              </a:rPr>
              <a:t>Currently contains over </a:t>
            </a:r>
            <a:r>
              <a:rPr lang="en-US" dirty="0" smtClean="0">
                <a:solidFill>
                  <a:srgbClr val="C00000"/>
                </a:solidFill>
                <a:latin typeface="Arial" pitchFamily="34" charset="0"/>
                <a:cs typeface="Arial" pitchFamily="34" charset="0"/>
              </a:rPr>
              <a:t>1,450 </a:t>
            </a:r>
            <a:r>
              <a:rPr lang="en-US" dirty="0">
                <a:solidFill>
                  <a:srgbClr val="C00000"/>
                </a:solidFill>
                <a:latin typeface="Arial" pitchFamily="34" charset="0"/>
                <a:cs typeface="Arial" pitchFamily="34" charset="0"/>
              </a:rPr>
              <a:t>compounds</a:t>
            </a:r>
          </a:p>
          <a:p>
            <a:pPr marL="465138" lvl="2" indent="-292100" eaLnBrk="1" hangingPunct="1">
              <a:spcBef>
                <a:spcPts val="269"/>
              </a:spcBef>
              <a:spcAft>
                <a:spcPts val="135"/>
              </a:spcAft>
              <a:buFont typeface="Wingdings" pitchFamily="2" charset="2"/>
              <a:buChar char="v"/>
              <a:defRPr/>
            </a:pPr>
            <a:r>
              <a:rPr lang="en-US" dirty="0" smtClean="0">
                <a:solidFill>
                  <a:srgbClr val="C00000"/>
                </a:solidFill>
                <a:latin typeface="Arial" pitchFamily="34" charset="0"/>
                <a:cs typeface="Arial" pitchFamily="34" charset="0"/>
              </a:rPr>
              <a:t>Routine updates to </a:t>
            </a:r>
            <a:r>
              <a:rPr lang="en-US" dirty="0">
                <a:solidFill>
                  <a:srgbClr val="C00000"/>
                </a:solidFill>
                <a:latin typeface="Arial" pitchFamily="34" charset="0"/>
                <a:cs typeface="Arial" pitchFamily="34" charset="0"/>
              </a:rPr>
              <a:t>keep up with emerging </a:t>
            </a:r>
            <a:r>
              <a:rPr lang="en-US" dirty="0" smtClean="0">
                <a:solidFill>
                  <a:srgbClr val="C00000"/>
                </a:solidFill>
                <a:latin typeface="Arial" pitchFamily="34" charset="0"/>
                <a:cs typeface="Arial" pitchFamily="34" charset="0"/>
              </a:rPr>
              <a:t>trends</a:t>
            </a:r>
          </a:p>
          <a:p>
            <a:pPr marL="465138" lvl="2" indent="-292100" eaLnBrk="1" hangingPunct="1">
              <a:spcBef>
                <a:spcPts val="269"/>
              </a:spcBef>
              <a:spcAft>
                <a:spcPts val="135"/>
              </a:spcAft>
              <a:buFont typeface="Wingdings" pitchFamily="2" charset="2"/>
              <a:buChar char="v"/>
              <a:defRPr/>
            </a:pPr>
            <a:r>
              <a:rPr lang="en-US" dirty="0" smtClean="0">
                <a:solidFill>
                  <a:srgbClr val="C00000"/>
                </a:solidFill>
                <a:latin typeface="Arial" pitchFamily="34" charset="0"/>
                <a:cs typeface="Arial" pitchFamily="34" charset="0"/>
              </a:rPr>
              <a:t>Submissions </a:t>
            </a:r>
            <a:r>
              <a:rPr lang="en-US" dirty="0">
                <a:solidFill>
                  <a:srgbClr val="C00000"/>
                </a:solidFill>
                <a:latin typeface="Arial" pitchFamily="34" charset="0"/>
                <a:cs typeface="Arial" pitchFamily="34" charset="0"/>
              </a:rPr>
              <a:t>from public are welcome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0" end="0"/>
                                            </p:txEl>
                                          </p:spTgt>
                                        </p:tgtEl>
                                        <p:attrNameLst>
                                          <p:attrName>ppt_c</p:attrName>
                                        </p:attrNameLst>
                                      </p:cBhvr>
                                      <p:to>
                                        <a:schemeClr val="folHlink"/>
                                      </p:to>
                                    </p:animClr>
                                  </p:sub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1" end="1"/>
                                            </p:txEl>
                                          </p:spTgt>
                                        </p:tgtEl>
                                        <p:attrNameLst>
                                          <p:attrName>ppt_c</p:attrName>
                                        </p:attrNameLst>
                                      </p:cBhvr>
                                      <p:to>
                                        <a:schemeClr val="folHlink"/>
                                      </p:to>
                                    </p:animClr>
                                  </p:sub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2" end="2"/>
                                            </p:txEl>
                                          </p:spTgt>
                                        </p:tgtEl>
                                        <p:attrNameLst>
                                          <p:attrName>ppt_c</p:attrName>
                                        </p:attrNameLst>
                                      </p:cBhvr>
                                      <p:to>
                                        <a:schemeClr val="folHlink"/>
                                      </p:to>
                                    </p:animClr>
                                  </p:sub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3" end="3"/>
                                            </p:txEl>
                                          </p:spTgt>
                                        </p:tgtEl>
                                        <p:attrNameLst>
                                          <p:attrName>ppt_c</p:attrName>
                                        </p:attrNameLst>
                                      </p:cBhvr>
                                      <p:to>
                                        <a:schemeClr val="folHlink"/>
                                      </p:to>
                                    </p:animClr>
                                  </p:sub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4" end="4"/>
                                            </p:txEl>
                                          </p:spTgt>
                                        </p:tgtEl>
                                        <p:attrNameLst>
                                          <p:attrName>ppt_c</p:attrName>
                                        </p:attrNameLst>
                                      </p:cBhvr>
                                      <p:to>
                                        <a:schemeClr val="folHlink"/>
                                      </p:to>
                                    </p:animClr>
                                  </p:subTnLst>
                                </p:cTn>
                              </p:par>
                              <p:par>
                                <p:cTn id="21" presetID="1" presetClass="entr" presetSubtype="0" fill="hold" nodeType="with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5" end="5"/>
                                            </p:txEl>
                                          </p:spTgt>
                                        </p:tgtEl>
                                        <p:attrNameLst>
                                          <p:attrName>ppt_c</p:attrName>
                                        </p:attrNameLst>
                                      </p:cBhvr>
                                      <p:to>
                                        <a:schemeClr val="folHlink"/>
                                      </p:to>
                                    </p:animClr>
                                  </p:subTnLst>
                                </p:cTn>
                              </p:par>
                              <p:par>
                                <p:cTn id="23" presetID="1" presetClass="entr" presetSubtype="0" fill="hold"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6" end="6"/>
                                            </p:txEl>
                                          </p:spTgt>
                                        </p:tgtEl>
                                        <p:attrNameLst>
                                          <p:attrName>ppt_c</p:attrName>
                                        </p:attrNameLst>
                                      </p:cBhvr>
                                      <p:to>
                                        <a:schemeClr val="folHlink"/>
                                      </p:to>
                                    </p:animClr>
                                  </p:sub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7" end="7"/>
                                            </p:txEl>
                                          </p:spTgt>
                                        </p:tgtEl>
                                        <p:attrNameLst>
                                          <p:attrName>ppt_c</p:attrName>
                                        </p:attrNameLst>
                                      </p:cBhvr>
                                      <p:to>
                                        <a:schemeClr val="folHlink"/>
                                      </p:to>
                                    </p:animClr>
                                  </p:sub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8" end="8"/>
                                            </p:txEl>
                                          </p:spTgt>
                                        </p:tgtEl>
                                        <p:attrNameLst>
                                          <p:attrName>ppt_c</p:attrName>
                                        </p:attrNameLst>
                                      </p:cBhvr>
                                      <p:to>
                                        <a:schemeClr val="folHlink"/>
                                      </p:to>
                                    </p:animClr>
                                  </p:sub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64"/>
          <p:cNvSpPr>
            <a:spLocks noChangeArrowheads="1"/>
          </p:cNvSpPr>
          <p:nvPr/>
        </p:nvSpPr>
        <p:spPr bwMode="auto">
          <a:xfrm>
            <a:off x="459302" y="1157244"/>
            <a:ext cx="8157476" cy="5276507"/>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3" name="Content Placeholder 2"/>
          <p:cNvSpPr txBox="1">
            <a:spLocks/>
          </p:cNvSpPr>
          <p:nvPr/>
        </p:nvSpPr>
        <p:spPr bwMode="auto">
          <a:xfrm>
            <a:off x="1049338" y="1717675"/>
            <a:ext cx="7116762" cy="4041775"/>
          </a:xfrm>
          <a:prstGeom prst="rect">
            <a:avLst/>
          </a:prstGeom>
          <a:noFill/>
          <a:ln w="9525">
            <a:noFill/>
            <a:miter lim="800000"/>
            <a:headEnd/>
            <a:tailEnd/>
          </a:ln>
        </p:spPr>
        <p:txBody>
          <a:bodyPr lIns="91365" tIns="45684" rIns="91365" bIns="45684"/>
          <a:lstStyle/>
          <a:p>
            <a:pPr marL="465138" indent="-465138" defTabSz="912813" eaLnBrk="1" hangingPunct="1">
              <a:spcBef>
                <a:spcPts val="250"/>
              </a:spcBef>
              <a:buFont typeface="Wingdings" pitchFamily="2" charset="2"/>
              <a:buChar char="v"/>
            </a:pPr>
            <a:r>
              <a:rPr lang="en-US" sz="3200" dirty="0">
                <a:solidFill>
                  <a:srgbClr val="C00000"/>
                </a:solidFill>
                <a:latin typeface="Arial" charset="0"/>
                <a:cs typeface="Arial" charset="0"/>
              </a:rPr>
              <a:t>This draft document was revised as a result of input received from the community and professional statisticians</a:t>
            </a:r>
          </a:p>
          <a:p>
            <a:pPr marL="465138" indent="-465138" defTabSz="912813" eaLnBrk="1" hangingPunct="1">
              <a:spcBef>
                <a:spcPts val="250"/>
              </a:spcBef>
              <a:buFont typeface="Wingdings" pitchFamily="2" charset="2"/>
              <a:buNone/>
            </a:pPr>
            <a:endParaRPr lang="en-US" sz="3200" dirty="0">
              <a:solidFill>
                <a:srgbClr val="C00000"/>
              </a:solidFill>
              <a:latin typeface="Arial" charset="0"/>
              <a:cs typeface="Arial" charset="0"/>
            </a:endParaRPr>
          </a:p>
          <a:p>
            <a:pPr marL="465138" indent="-465138" defTabSz="912813" eaLnBrk="1" hangingPunct="1">
              <a:spcBef>
                <a:spcPts val="250"/>
              </a:spcBef>
              <a:buFont typeface="Wingdings" pitchFamily="2" charset="2"/>
              <a:buChar char="v"/>
            </a:pPr>
            <a:r>
              <a:rPr lang="en-US" sz="3200" dirty="0">
                <a:solidFill>
                  <a:srgbClr val="C00000"/>
                </a:solidFill>
                <a:latin typeface="Arial" charset="0"/>
                <a:cs typeface="Arial" charset="0"/>
              </a:rPr>
              <a:t>Further explains approach in regards to correlations and assumptions</a:t>
            </a:r>
          </a:p>
        </p:txBody>
      </p:sp>
      <p:sp>
        <p:nvSpPr>
          <p:cNvPr id="12291" name="Rectangle 4"/>
          <p:cNvSpPr>
            <a:spLocks noChangeArrowheads="1"/>
          </p:cNvSpPr>
          <p:nvPr/>
        </p:nvSpPr>
        <p:spPr bwMode="auto">
          <a:xfrm>
            <a:off x="485775" y="328613"/>
            <a:ext cx="8131175" cy="696912"/>
          </a:xfrm>
          <a:prstGeom prst="rect">
            <a:avLst/>
          </a:prstGeom>
          <a:noFill/>
          <a:ln w="12700">
            <a:noFill/>
            <a:miter lim="800000"/>
            <a:headEnd type="none" w="sm" len="sm"/>
            <a:tailEnd type="none" w="sm" len="sm"/>
          </a:ln>
        </p:spPr>
        <p:txBody>
          <a:bodyPr lIns="20498" tIns="10249" rIns="20498" bIns="10249">
            <a:spAutoFit/>
          </a:bodyPr>
          <a:lstStyle/>
          <a:p>
            <a:pPr algn="ctr" defTabSz="203200" eaLnBrk="1" hangingPunct="1"/>
            <a:r>
              <a:rPr lang="en-US" sz="4400" b="1">
                <a:latin typeface="Arial" charset="0"/>
                <a:cs typeface="Arial" charset="0"/>
              </a:rPr>
              <a:t>Supplemental Document SD-3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64"/>
          <p:cNvSpPr>
            <a:spLocks noChangeArrowheads="1"/>
          </p:cNvSpPr>
          <p:nvPr/>
        </p:nvSpPr>
        <p:spPr bwMode="auto">
          <a:xfrm>
            <a:off x="488132" y="1157244"/>
            <a:ext cx="8157476" cy="5276507"/>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13317" name="Content Placeholder 2"/>
          <p:cNvSpPr txBox="1">
            <a:spLocks/>
          </p:cNvSpPr>
          <p:nvPr/>
        </p:nvSpPr>
        <p:spPr bwMode="auto">
          <a:xfrm>
            <a:off x="963745" y="2267716"/>
            <a:ext cx="7511519" cy="1527781"/>
          </a:xfrm>
          <a:prstGeom prst="rect">
            <a:avLst/>
          </a:prstGeom>
          <a:noFill/>
          <a:ln w="9525">
            <a:noFill/>
            <a:miter lim="800000"/>
            <a:headEnd/>
            <a:tailEnd/>
          </a:ln>
        </p:spPr>
        <p:txBody>
          <a:bodyPr lIns="91365" tIns="45684" rIns="91365" bIns="45684"/>
          <a:lstStyle/>
          <a:p>
            <a:pPr marL="341313" indent="-341313" defTabSz="912813" eaLnBrk="1" hangingPunct="1">
              <a:spcBef>
                <a:spcPts val="250"/>
              </a:spcBef>
              <a:buFont typeface="Wingdings" pitchFamily="2" charset="2"/>
              <a:buChar char="v"/>
            </a:pPr>
            <a:r>
              <a:rPr lang="en-US" dirty="0" smtClean="0">
                <a:solidFill>
                  <a:srgbClr val="C00000"/>
                </a:solidFill>
                <a:latin typeface="Arial" charset="0"/>
                <a:cs typeface="Arial" charset="0"/>
              </a:rPr>
              <a:t>Ex. of </a:t>
            </a:r>
            <a:r>
              <a:rPr lang="en-US" dirty="0">
                <a:solidFill>
                  <a:srgbClr val="C00000"/>
                </a:solidFill>
                <a:latin typeface="Arial" charset="0"/>
                <a:cs typeface="Arial" charset="0"/>
              </a:rPr>
              <a:t>m</a:t>
            </a:r>
            <a:r>
              <a:rPr lang="en-US" dirty="0" smtClean="0">
                <a:solidFill>
                  <a:srgbClr val="C00000"/>
                </a:solidFill>
                <a:latin typeface="Arial" charset="0"/>
                <a:cs typeface="Arial" charset="0"/>
              </a:rPr>
              <a:t>easurement uncertainty </a:t>
            </a:r>
            <a:r>
              <a:rPr lang="en-US" dirty="0">
                <a:solidFill>
                  <a:srgbClr val="C00000"/>
                </a:solidFill>
                <a:latin typeface="Arial" charset="0"/>
                <a:cs typeface="Arial" charset="0"/>
              </a:rPr>
              <a:t>for </a:t>
            </a:r>
            <a:r>
              <a:rPr lang="en-US" dirty="0" smtClean="0">
                <a:solidFill>
                  <a:srgbClr val="C00000"/>
                </a:solidFill>
                <a:latin typeface="Arial" charset="0"/>
                <a:cs typeface="Arial" charset="0"/>
              </a:rPr>
              <a:t>purity </a:t>
            </a:r>
            <a:r>
              <a:rPr lang="en-US" dirty="0">
                <a:solidFill>
                  <a:srgbClr val="C00000"/>
                </a:solidFill>
                <a:latin typeface="Arial" charset="0"/>
                <a:cs typeface="Arial" charset="0"/>
              </a:rPr>
              <a:t>a</a:t>
            </a:r>
            <a:r>
              <a:rPr lang="en-US" dirty="0" smtClean="0">
                <a:solidFill>
                  <a:srgbClr val="C00000"/>
                </a:solidFill>
                <a:latin typeface="Arial" charset="0"/>
                <a:cs typeface="Arial" charset="0"/>
              </a:rPr>
              <a:t>nalyses</a:t>
            </a:r>
            <a:endParaRPr lang="en-US" dirty="0">
              <a:solidFill>
                <a:srgbClr val="C00000"/>
              </a:solidFill>
              <a:latin typeface="Arial" charset="0"/>
              <a:cs typeface="Arial" charset="0"/>
            </a:endParaRPr>
          </a:p>
          <a:p>
            <a:pPr marL="341313" lvl="1" indent="-341313" defTabSz="912813" eaLnBrk="1" hangingPunct="1">
              <a:spcBef>
                <a:spcPts val="250"/>
              </a:spcBef>
              <a:buFont typeface="Wingdings" pitchFamily="2" charset="2"/>
              <a:buChar char="v"/>
            </a:pPr>
            <a:r>
              <a:rPr lang="en-US" dirty="0">
                <a:solidFill>
                  <a:srgbClr val="C00000"/>
                </a:solidFill>
                <a:latin typeface="Arial" charset="0"/>
                <a:cs typeface="Arial" charset="0"/>
              </a:rPr>
              <a:t>M</a:t>
            </a:r>
            <a:r>
              <a:rPr lang="en-US" dirty="0" smtClean="0">
                <a:solidFill>
                  <a:srgbClr val="C00000"/>
                </a:solidFill>
                <a:latin typeface="Arial" charset="0"/>
                <a:cs typeface="Arial" charset="0"/>
              </a:rPr>
              <a:t>ultiple approaches illustrated</a:t>
            </a:r>
            <a:endParaRPr lang="en-US" dirty="0">
              <a:solidFill>
                <a:srgbClr val="C00000"/>
              </a:solidFill>
              <a:latin typeface="Arial" charset="0"/>
              <a:cs typeface="Arial" charset="0"/>
            </a:endParaRPr>
          </a:p>
          <a:p>
            <a:pPr marL="341313" lvl="1" indent="-341313" defTabSz="912813" eaLnBrk="1" hangingPunct="1">
              <a:spcBef>
                <a:spcPts val="250"/>
              </a:spcBef>
              <a:buFont typeface="Wingdings" pitchFamily="2" charset="2"/>
              <a:buChar char="v"/>
            </a:pPr>
            <a:r>
              <a:rPr lang="en-US" dirty="0">
                <a:solidFill>
                  <a:srgbClr val="C00000"/>
                </a:solidFill>
                <a:latin typeface="Arial" charset="0"/>
                <a:cs typeface="Arial" charset="0"/>
              </a:rPr>
              <a:t>T</a:t>
            </a:r>
            <a:r>
              <a:rPr lang="en-US" dirty="0" smtClean="0">
                <a:solidFill>
                  <a:srgbClr val="C00000"/>
                </a:solidFill>
                <a:latin typeface="Arial" charset="0"/>
                <a:cs typeface="Arial" charset="0"/>
              </a:rPr>
              <a:t>o </a:t>
            </a:r>
            <a:r>
              <a:rPr lang="en-US" dirty="0">
                <a:solidFill>
                  <a:srgbClr val="C00000"/>
                </a:solidFill>
                <a:latin typeface="Arial" charset="0"/>
                <a:cs typeface="Arial" charset="0"/>
              </a:rPr>
              <a:t>be released for public </a:t>
            </a:r>
            <a:r>
              <a:rPr lang="en-US" dirty="0" smtClean="0">
                <a:solidFill>
                  <a:srgbClr val="C00000"/>
                </a:solidFill>
                <a:latin typeface="Arial" charset="0"/>
                <a:cs typeface="Arial" charset="0"/>
              </a:rPr>
              <a:t>comments on July </a:t>
            </a:r>
            <a:r>
              <a:rPr lang="en-US" dirty="0">
                <a:solidFill>
                  <a:srgbClr val="C00000"/>
                </a:solidFill>
                <a:latin typeface="Arial" charset="0"/>
                <a:cs typeface="Arial" charset="0"/>
              </a:rPr>
              <a:t>2012</a:t>
            </a:r>
          </a:p>
        </p:txBody>
      </p:sp>
      <p:sp>
        <p:nvSpPr>
          <p:cNvPr id="13318" name="Rectangle 4"/>
          <p:cNvSpPr>
            <a:spLocks noChangeArrowheads="1"/>
          </p:cNvSpPr>
          <p:nvPr/>
        </p:nvSpPr>
        <p:spPr bwMode="auto">
          <a:xfrm>
            <a:off x="1579563" y="1406525"/>
            <a:ext cx="5975350" cy="822325"/>
          </a:xfrm>
          <a:prstGeom prst="rect">
            <a:avLst/>
          </a:prstGeom>
          <a:noFill/>
          <a:ln w="12700">
            <a:noFill/>
            <a:miter lim="800000"/>
            <a:headEnd type="none" w="sm" len="sm"/>
            <a:tailEnd type="none" w="sm" len="sm"/>
          </a:ln>
        </p:spPr>
        <p:txBody>
          <a:bodyPr lIns="20498" tIns="10249" rIns="20498" bIns="10249">
            <a:spAutoFit/>
          </a:bodyPr>
          <a:lstStyle/>
          <a:p>
            <a:pPr algn="ctr" defTabSz="203200"/>
            <a:r>
              <a:rPr lang="en-US" sz="2800" b="1" dirty="0">
                <a:latin typeface="Arial" charset="0"/>
              </a:rPr>
              <a:t>Supplemental Document SD-4</a:t>
            </a:r>
            <a:endParaRPr lang="en-US" sz="2800" dirty="0">
              <a:latin typeface="Arial" charset="0"/>
            </a:endParaRPr>
          </a:p>
          <a:p>
            <a:pPr algn="ctr" defTabSz="203200"/>
            <a:r>
              <a:rPr lang="en-US" dirty="0">
                <a:latin typeface="Arial" charset="0"/>
              </a:rPr>
              <a:t>(Uncertainty Subcommittee)</a:t>
            </a:r>
            <a:endParaRPr lang="en-US" b="1" dirty="0">
              <a:latin typeface="Arial" charset="0"/>
            </a:endParaRPr>
          </a:p>
        </p:txBody>
      </p:sp>
      <p:sp>
        <p:nvSpPr>
          <p:cNvPr id="13319" name="Text Box 47"/>
          <p:cNvSpPr txBox="1">
            <a:spLocks noChangeArrowheads="1"/>
          </p:cNvSpPr>
          <p:nvPr/>
        </p:nvSpPr>
        <p:spPr bwMode="auto">
          <a:xfrm>
            <a:off x="587375" y="317500"/>
            <a:ext cx="7958138" cy="698500"/>
          </a:xfrm>
          <a:prstGeom prst="rect">
            <a:avLst/>
          </a:prstGeom>
          <a:noFill/>
          <a:ln w="9525">
            <a:noFill/>
            <a:miter lim="800000"/>
            <a:headEnd/>
            <a:tailEnd/>
          </a:ln>
        </p:spPr>
        <p:txBody>
          <a:bodyPr lIns="20510" tIns="10255" rIns="20510" bIns="10255">
            <a:spAutoFit/>
          </a:bodyPr>
          <a:lstStyle/>
          <a:p>
            <a:pPr algn="ctr" defTabSz="203200" eaLnBrk="1" hangingPunct="1"/>
            <a:r>
              <a:rPr lang="en-US" sz="4400" b="1">
                <a:latin typeface="Arial" charset="0"/>
              </a:rPr>
              <a:t>Current SWGDRUG Projects</a:t>
            </a:r>
          </a:p>
        </p:txBody>
      </p:sp>
      <p:sp>
        <p:nvSpPr>
          <p:cNvPr id="13320" name="Rectangle 4"/>
          <p:cNvSpPr>
            <a:spLocks noChangeArrowheads="1"/>
          </p:cNvSpPr>
          <p:nvPr/>
        </p:nvSpPr>
        <p:spPr bwMode="auto">
          <a:xfrm>
            <a:off x="731729" y="3931651"/>
            <a:ext cx="7702550" cy="820738"/>
          </a:xfrm>
          <a:prstGeom prst="rect">
            <a:avLst/>
          </a:prstGeom>
          <a:noFill/>
          <a:ln w="12700">
            <a:noFill/>
            <a:miter lim="800000"/>
            <a:headEnd type="none" w="sm" len="sm"/>
            <a:tailEnd type="none" w="sm" len="sm"/>
          </a:ln>
        </p:spPr>
        <p:txBody>
          <a:bodyPr lIns="20498" tIns="10249" rIns="20498" bIns="10249">
            <a:spAutoFit/>
          </a:bodyPr>
          <a:lstStyle/>
          <a:p>
            <a:pPr algn="ctr" defTabSz="203200"/>
            <a:r>
              <a:rPr lang="en-US" sz="2800" b="1" dirty="0">
                <a:latin typeface="Arial" charset="0"/>
              </a:rPr>
              <a:t>Development of Reporting Examples</a:t>
            </a:r>
          </a:p>
          <a:p>
            <a:pPr algn="ctr" defTabSz="203200"/>
            <a:r>
              <a:rPr lang="en-US" dirty="0">
                <a:latin typeface="Arial" charset="0"/>
              </a:rPr>
              <a:t>(Reporting Subcommittee)</a:t>
            </a:r>
          </a:p>
        </p:txBody>
      </p:sp>
      <p:sp>
        <p:nvSpPr>
          <p:cNvPr id="12" name="Content Placeholder 2"/>
          <p:cNvSpPr txBox="1">
            <a:spLocks/>
          </p:cNvSpPr>
          <p:nvPr/>
        </p:nvSpPr>
        <p:spPr bwMode="auto">
          <a:xfrm>
            <a:off x="963745" y="4810930"/>
            <a:ext cx="7511519" cy="1136650"/>
          </a:xfrm>
          <a:prstGeom prst="rect">
            <a:avLst/>
          </a:prstGeom>
          <a:noFill/>
          <a:ln w="9525">
            <a:noFill/>
            <a:miter lim="800000"/>
            <a:headEnd/>
            <a:tailEnd/>
          </a:ln>
        </p:spPr>
        <p:txBody>
          <a:bodyPr lIns="91365" tIns="45684" rIns="91365" bIns="45684"/>
          <a:lstStyle/>
          <a:p>
            <a:pPr marL="346075" indent="-346075" defTabSz="912813" eaLnBrk="1" hangingPunct="1">
              <a:spcBef>
                <a:spcPts val="250"/>
              </a:spcBef>
              <a:buClr>
                <a:srgbClr val="C00000"/>
              </a:buClr>
              <a:buSzPct val="100000"/>
              <a:buFont typeface="Wingdings" pitchFamily="2" charset="2"/>
              <a:buChar char="v"/>
            </a:pPr>
            <a:r>
              <a:rPr lang="en-US" dirty="0">
                <a:solidFill>
                  <a:srgbClr val="C00000"/>
                </a:solidFill>
                <a:latin typeface="Arial" charset="0"/>
                <a:cs typeface="Arial" charset="0"/>
              </a:rPr>
              <a:t>E</a:t>
            </a:r>
            <a:r>
              <a:rPr lang="en-US" dirty="0" smtClean="0">
                <a:solidFill>
                  <a:srgbClr val="C00000"/>
                </a:solidFill>
                <a:latin typeface="Arial" charset="0"/>
                <a:cs typeface="Arial" charset="0"/>
              </a:rPr>
              <a:t>xamples </a:t>
            </a:r>
            <a:r>
              <a:rPr lang="en-US" dirty="0">
                <a:solidFill>
                  <a:srgbClr val="C00000"/>
                </a:solidFill>
                <a:latin typeface="Arial" charset="0"/>
                <a:cs typeface="Arial" charset="0"/>
              </a:rPr>
              <a:t>of laboratory reports that would fulfill SWGDRUG’s reporting recommendations</a:t>
            </a:r>
          </a:p>
          <a:p>
            <a:pPr marL="346075" lvl="1" indent="-346075" defTabSz="912813" eaLnBrk="1" hangingPunct="1">
              <a:spcBef>
                <a:spcPts val="250"/>
              </a:spcBef>
              <a:buClr>
                <a:srgbClr val="C00000"/>
              </a:buClr>
              <a:buSzPct val="100000"/>
              <a:buFont typeface="Wingdings" pitchFamily="2" charset="2"/>
              <a:buChar char="v"/>
            </a:pPr>
            <a:r>
              <a:rPr lang="en-US" dirty="0">
                <a:solidFill>
                  <a:srgbClr val="C00000"/>
                </a:solidFill>
                <a:latin typeface="Arial" charset="0"/>
                <a:cs typeface="Arial" charset="0"/>
              </a:rPr>
              <a:t>Short &amp;</a:t>
            </a:r>
            <a:r>
              <a:rPr lang="en-US" dirty="0" smtClean="0">
                <a:solidFill>
                  <a:srgbClr val="C00000"/>
                </a:solidFill>
                <a:latin typeface="Arial" charset="0"/>
                <a:cs typeface="Arial" charset="0"/>
              </a:rPr>
              <a:t> </a:t>
            </a:r>
            <a:r>
              <a:rPr lang="en-US" dirty="0">
                <a:solidFill>
                  <a:srgbClr val="C00000"/>
                </a:solidFill>
                <a:latin typeface="Arial" charset="0"/>
                <a:cs typeface="Arial" charset="0"/>
              </a:rPr>
              <a:t>long versions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3318">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13318">
                                            <p:txEl>
                                              <p:pRg st="0" end="0"/>
                                            </p:txEl>
                                          </p:spTgt>
                                        </p:tgtEl>
                                        <p:attrNameLst>
                                          <p:attrName>ppt_c</p:attrName>
                                        </p:attrNameLst>
                                      </p:cBhvr>
                                      <p:to>
                                        <a:schemeClr val="folHlink"/>
                                      </p:to>
                                    </p:animClr>
                                  </p:subTnLst>
                                </p:cTn>
                              </p:par>
                              <p:par>
                                <p:cTn id="7" presetID="1" presetClass="entr" presetSubtype="0" fill="hold" nodeType="withEffect">
                                  <p:stCondLst>
                                    <p:cond delay="0"/>
                                  </p:stCondLst>
                                  <p:childTnLst>
                                    <p:set>
                                      <p:cBhvr>
                                        <p:cTn id="8" dur="1" fill="hold">
                                          <p:stCondLst>
                                            <p:cond delay="0"/>
                                          </p:stCondLst>
                                        </p:cTn>
                                        <p:tgtEl>
                                          <p:spTgt spid="13318">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13318">
                                            <p:txEl>
                                              <p:pRg st="1" end="1"/>
                                            </p:txEl>
                                          </p:spTgt>
                                        </p:tgtEl>
                                        <p:attrNameLst>
                                          <p:attrName>ppt_c</p:attrName>
                                        </p:attrNameLst>
                                      </p:cBhvr>
                                      <p:to>
                                        <a:schemeClr val="folHlink"/>
                                      </p:to>
                                    </p:animClr>
                                  </p:subTnLst>
                                </p:cTn>
                              </p:par>
                              <p:par>
                                <p:cTn id="9" presetID="1" presetClass="entr" presetSubtype="0" fill="hold" nodeType="withEffect">
                                  <p:stCondLst>
                                    <p:cond delay="0"/>
                                  </p:stCondLst>
                                  <p:childTnLst>
                                    <p:set>
                                      <p:cBhvr>
                                        <p:cTn id="10" dur="1" fill="hold">
                                          <p:stCondLst>
                                            <p:cond delay="0"/>
                                          </p:stCondLst>
                                        </p:cTn>
                                        <p:tgtEl>
                                          <p:spTgt spid="13317">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13317">
                                            <p:txEl>
                                              <p:pRg st="0" end="0"/>
                                            </p:txEl>
                                          </p:spTgt>
                                        </p:tgtEl>
                                        <p:attrNameLst>
                                          <p:attrName>ppt_c</p:attrName>
                                        </p:attrNameLst>
                                      </p:cBhvr>
                                      <p:to>
                                        <a:schemeClr val="folHlink"/>
                                      </p:to>
                                    </p:animClr>
                                  </p:subTnLst>
                                </p:cTn>
                              </p:par>
                              <p:par>
                                <p:cTn id="11" presetID="1" presetClass="entr" presetSubtype="0" fill="hold" nodeType="withEffect">
                                  <p:stCondLst>
                                    <p:cond delay="0"/>
                                  </p:stCondLst>
                                  <p:childTnLst>
                                    <p:set>
                                      <p:cBhvr>
                                        <p:cTn id="12" dur="1" fill="hold">
                                          <p:stCondLst>
                                            <p:cond delay="0"/>
                                          </p:stCondLst>
                                        </p:cTn>
                                        <p:tgtEl>
                                          <p:spTgt spid="13317">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13317">
                                            <p:txEl>
                                              <p:pRg st="1" end="1"/>
                                            </p:txEl>
                                          </p:spTgt>
                                        </p:tgtEl>
                                        <p:attrNameLst>
                                          <p:attrName>ppt_c</p:attrName>
                                        </p:attrNameLst>
                                      </p:cBhvr>
                                      <p:to>
                                        <a:schemeClr val="folHlink"/>
                                      </p:to>
                                    </p:animClr>
                                  </p:subTnLst>
                                </p:cTn>
                              </p:par>
                              <p:par>
                                <p:cTn id="13" presetID="1" presetClass="entr" presetSubtype="0" fill="hold" nodeType="withEffect">
                                  <p:stCondLst>
                                    <p:cond delay="0"/>
                                  </p:stCondLst>
                                  <p:childTnLst>
                                    <p:set>
                                      <p:cBhvr>
                                        <p:cTn id="14" dur="1" fill="hold">
                                          <p:stCondLst>
                                            <p:cond delay="0"/>
                                          </p:stCondLst>
                                        </p:cTn>
                                        <p:tgtEl>
                                          <p:spTgt spid="13317">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13317">
                                            <p:txEl>
                                              <p:pRg st="2" end="2"/>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20">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320">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64"/>
          <p:cNvSpPr>
            <a:spLocks noChangeArrowheads="1"/>
          </p:cNvSpPr>
          <p:nvPr/>
        </p:nvSpPr>
        <p:spPr bwMode="auto">
          <a:xfrm>
            <a:off x="341195" y="1157244"/>
            <a:ext cx="8420668" cy="5461920"/>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14341" name="Text Box 47"/>
          <p:cNvSpPr txBox="1">
            <a:spLocks noChangeArrowheads="1"/>
          </p:cNvSpPr>
          <p:nvPr/>
        </p:nvSpPr>
        <p:spPr bwMode="auto">
          <a:xfrm>
            <a:off x="558800" y="317500"/>
            <a:ext cx="7958138" cy="698500"/>
          </a:xfrm>
          <a:prstGeom prst="rect">
            <a:avLst/>
          </a:prstGeom>
          <a:noFill/>
          <a:ln w="9525">
            <a:noFill/>
            <a:miter lim="800000"/>
            <a:headEnd/>
            <a:tailEnd/>
          </a:ln>
        </p:spPr>
        <p:txBody>
          <a:bodyPr lIns="20510" tIns="10255" rIns="20510" bIns="10255">
            <a:spAutoFit/>
          </a:bodyPr>
          <a:lstStyle/>
          <a:p>
            <a:pPr algn="ctr" defTabSz="203200" eaLnBrk="1" hangingPunct="1"/>
            <a:r>
              <a:rPr lang="en-US" sz="4400" b="1">
                <a:latin typeface="Arial" charset="0"/>
              </a:rPr>
              <a:t>Current SWGDRUG Projects</a:t>
            </a:r>
          </a:p>
        </p:txBody>
      </p:sp>
      <p:sp>
        <p:nvSpPr>
          <p:cNvPr id="6" name="Content Placeholder 2"/>
          <p:cNvSpPr txBox="1">
            <a:spLocks/>
          </p:cNvSpPr>
          <p:nvPr/>
        </p:nvSpPr>
        <p:spPr bwMode="auto">
          <a:xfrm>
            <a:off x="900753" y="2736211"/>
            <a:ext cx="7383438" cy="3267075"/>
          </a:xfrm>
          <a:prstGeom prst="rect">
            <a:avLst/>
          </a:prstGeom>
          <a:noFill/>
          <a:ln w="9525">
            <a:noFill/>
            <a:miter lim="800000"/>
            <a:headEnd/>
            <a:tailEnd/>
          </a:ln>
        </p:spPr>
        <p:txBody>
          <a:bodyPr lIns="91365" tIns="45684" rIns="91365" bIns="45684"/>
          <a:lstStyle/>
          <a:p>
            <a:pPr marL="342900" indent="-342900" defTabSz="912813" eaLnBrk="1" hangingPunct="1">
              <a:spcBef>
                <a:spcPts val="1800"/>
              </a:spcBef>
              <a:buClr>
                <a:srgbClr val="C00000"/>
              </a:buClr>
              <a:buSzPct val="100000"/>
              <a:buFont typeface="Wingdings" pitchFamily="2" charset="2"/>
              <a:buChar char="v"/>
            </a:pPr>
            <a:r>
              <a:rPr lang="en-US" sz="2800" dirty="0">
                <a:solidFill>
                  <a:srgbClr val="C00000"/>
                </a:solidFill>
                <a:latin typeface="Arial" charset="0"/>
                <a:cs typeface="Arial" charset="0"/>
              </a:rPr>
              <a:t>Development of </a:t>
            </a:r>
            <a:r>
              <a:rPr lang="en-US" sz="2800" dirty="0" smtClean="0">
                <a:solidFill>
                  <a:srgbClr val="C00000"/>
                </a:solidFill>
                <a:latin typeface="Arial" charset="0"/>
                <a:cs typeface="Arial" charset="0"/>
              </a:rPr>
              <a:t>training resource page for </a:t>
            </a:r>
            <a:r>
              <a:rPr lang="en-US" sz="2800" dirty="0">
                <a:solidFill>
                  <a:srgbClr val="C00000"/>
                </a:solidFill>
                <a:latin typeface="Arial" charset="0"/>
                <a:cs typeface="Arial" charset="0"/>
              </a:rPr>
              <a:t>the forensic community</a:t>
            </a:r>
          </a:p>
          <a:p>
            <a:pPr marL="342900" indent="-342900" defTabSz="912813" eaLnBrk="1" hangingPunct="1">
              <a:spcBef>
                <a:spcPts val="1800"/>
              </a:spcBef>
              <a:buClr>
                <a:srgbClr val="C00000"/>
              </a:buClr>
              <a:buSzPct val="100000"/>
              <a:buFont typeface="Wingdings" pitchFamily="2" charset="2"/>
              <a:buChar char="v"/>
            </a:pPr>
            <a:r>
              <a:rPr lang="en-US" sz="2800" dirty="0" smtClean="0">
                <a:solidFill>
                  <a:srgbClr val="C00000"/>
                </a:solidFill>
                <a:latin typeface="Arial" charset="0"/>
                <a:cs typeface="Arial" charset="0"/>
              </a:rPr>
              <a:t>Knowledge, skills, and abilities</a:t>
            </a:r>
            <a:endParaRPr lang="en-US" sz="2800" dirty="0">
              <a:solidFill>
                <a:srgbClr val="C00000"/>
              </a:solidFill>
              <a:latin typeface="Arial" charset="0"/>
              <a:cs typeface="Arial" charset="0"/>
            </a:endParaRPr>
          </a:p>
          <a:p>
            <a:pPr marL="342900" lvl="1" indent="-342900" defTabSz="912813" eaLnBrk="1" hangingPunct="1">
              <a:spcBef>
                <a:spcPts val="1800"/>
              </a:spcBef>
              <a:buClr>
                <a:srgbClr val="C00000"/>
              </a:buClr>
              <a:buSzPct val="100000"/>
              <a:buFont typeface="Wingdings" pitchFamily="2" charset="2"/>
              <a:buChar char="v"/>
            </a:pPr>
            <a:r>
              <a:rPr lang="en-US" sz="2800" dirty="0">
                <a:solidFill>
                  <a:srgbClr val="C00000"/>
                </a:solidFill>
                <a:latin typeface="Arial" charset="0"/>
                <a:cs typeface="Arial" charset="0"/>
              </a:rPr>
              <a:t>Accessible via SWGDRUG website</a:t>
            </a:r>
          </a:p>
          <a:p>
            <a:pPr marL="342900" lvl="1" indent="-342900" defTabSz="912813" eaLnBrk="1" hangingPunct="1">
              <a:spcBef>
                <a:spcPts val="1800"/>
              </a:spcBef>
              <a:buClr>
                <a:srgbClr val="C00000"/>
              </a:buClr>
              <a:buSzPct val="100000"/>
              <a:buFont typeface="Wingdings" pitchFamily="2" charset="2"/>
              <a:buChar char="v"/>
            </a:pPr>
            <a:r>
              <a:rPr lang="en-US" sz="2800" dirty="0">
                <a:solidFill>
                  <a:srgbClr val="C00000"/>
                </a:solidFill>
                <a:latin typeface="Arial" charset="0"/>
                <a:cs typeface="Arial" charset="0"/>
              </a:rPr>
              <a:t>L</a:t>
            </a:r>
            <a:r>
              <a:rPr lang="en-US" sz="2800" dirty="0" smtClean="0">
                <a:solidFill>
                  <a:srgbClr val="C00000"/>
                </a:solidFill>
                <a:latin typeface="Arial" charset="0"/>
                <a:cs typeface="Arial" charset="0"/>
              </a:rPr>
              <a:t>inks </a:t>
            </a:r>
            <a:r>
              <a:rPr lang="en-US" sz="2800" dirty="0">
                <a:solidFill>
                  <a:srgbClr val="C00000"/>
                </a:solidFill>
                <a:latin typeface="Arial" charset="0"/>
                <a:cs typeface="Arial" charset="0"/>
              </a:rPr>
              <a:t>to open source training programs (i.e., VA Department of Forensic Science)</a:t>
            </a:r>
          </a:p>
        </p:txBody>
      </p:sp>
      <p:sp>
        <p:nvSpPr>
          <p:cNvPr id="14343" name="Rectangle 4"/>
          <p:cNvSpPr>
            <a:spLocks noChangeArrowheads="1"/>
          </p:cNvSpPr>
          <p:nvPr/>
        </p:nvSpPr>
        <p:spPr bwMode="auto">
          <a:xfrm>
            <a:off x="687388" y="1525588"/>
            <a:ext cx="7702550" cy="851695"/>
          </a:xfrm>
          <a:prstGeom prst="rect">
            <a:avLst/>
          </a:prstGeom>
          <a:noFill/>
          <a:ln w="12700">
            <a:noFill/>
            <a:miter lim="800000"/>
            <a:headEnd type="none" w="sm" len="sm"/>
            <a:tailEnd type="none" w="sm" len="sm"/>
          </a:ln>
        </p:spPr>
        <p:txBody>
          <a:bodyPr lIns="20498" tIns="10249" rIns="20498" bIns="10249">
            <a:spAutoFit/>
          </a:bodyPr>
          <a:lstStyle/>
          <a:p>
            <a:pPr algn="ctr" defTabSz="203200"/>
            <a:r>
              <a:rPr lang="en-US" sz="3000" b="1" dirty="0">
                <a:latin typeface="Arial" charset="0"/>
              </a:rPr>
              <a:t>Development of Internet Resource Page</a:t>
            </a:r>
          </a:p>
          <a:p>
            <a:pPr algn="ctr" defTabSz="203200"/>
            <a:r>
              <a:rPr lang="en-US" dirty="0">
                <a:latin typeface="Arial" charset="0"/>
              </a:rPr>
              <a:t>(Education and Training Subcommittee)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2" end="2"/>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64"/>
          <p:cNvSpPr>
            <a:spLocks noChangeArrowheads="1"/>
          </p:cNvSpPr>
          <p:nvPr/>
        </p:nvSpPr>
        <p:spPr bwMode="auto">
          <a:xfrm>
            <a:off x="459302" y="1038845"/>
            <a:ext cx="8289282" cy="5592749"/>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4101" name="TextBox 9"/>
          <p:cNvSpPr txBox="1">
            <a:spLocks noChangeArrowheads="1"/>
          </p:cNvSpPr>
          <p:nvPr/>
        </p:nvSpPr>
        <p:spPr bwMode="auto">
          <a:xfrm>
            <a:off x="649288" y="1100138"/>
            <a:ext cx="7877175" cy="5406788"/>
          </a:xfrm>
          <a:prstGeom prst="rect">
            <a:avLst/>
          </a:prstGeom>
          <a:noFill/>
          <a:ln w="9525">
            <a:noFill/>
            <a:miter lim="800000"/>
            <a:headEnd/>
            <a:tailEnd/>
          </a:ln>
        </p:spPr>
        <p:txBody>
          <a:bodyPr lIns="20498" tIns="10249" rIns="20498" bIns="10249">
            <a:spAutoFit/>
          </a:bodyPr>
          <a:lstStyle/>
          <a:p>
            <a:pPr indent="1588" algn="ctr" defTabSz="103188">
              <a:tabLst>
                <a:tab pos="355600" algn="l"/>
              </a:tabLst>
            </a:pPr>
            <a:r>
              <a:rPr lang="en-US" b="1" dirty="0">
                <a:solidFill>
                  <a:srgbClr val="C00000"/>
                </a:solidFill>
                <a:latin typeface="Arial" charset="0"/>
                <a:cs typeface="Arial" charset="0"/>
              </a:rPr>
              <a:t>1997</a:t>
            </a:r>
            <a:endParaRPr lang="en-US" dirty="0">
              <a:solidFill>
                <a:srgbClr val="C00000"/>
              </a:solidFill>
              <a:latin typeface="Arial" charset="0"/>
              <a:cs typeface="Arial" charset="0"/>
            </a:endParaRPr>
          </a:p>
          <a:p>
            <a:pPr indent="1588" algn="ctr" defTabSz="103188">
              <a:tabLst>
                <a:tab pos="355600" algn="l"/>
              </a:tabLst>
            </a:pPr>
            <a:r>
              <a:rPr lang="en-US" sz="2300" dirty="0">
                <a:solidFill>
                  <a:srgbClr val="C00000"/>
                </a:solidFill>
                <a:latin typeface="Arial" charset="0"/>
                <a:cs typeface="Arial" charset="0"/>
              </a:rPr>
              <a:t>DEA </a:t>
            </a:r>
            <a:r>
              <a:rPr lang="en-US" sz="2300" dirty="0" smtClean="0">
                <a:solidFill>
                  <a:srgbClr val="C00000"/>
                </a:solidFill>
                <a:latin typeface="Arial" charset="0"/>
                <a:cs typeface="Arial" charset="0"/>
              </a:rPr>
              <a:t>and </a:t>
            </a:r>
            <a:r>
              <a:rPr lang="en-US" sz="2300" dirty="0">
                <a:solidFill>
                  <a:srgbClr val="C00000"/>
                </a:solidFill>
                <a:latin typeface="Arial" charset="0"/>
                <a:cs typeface="Arial" charset="0"/>
              </a:rPr>
              <a:t>ONDCP co-sponsored formation of the Technical Working Group for the Analysis of Seized Drugs (TWGDRUG)</a:t>
            </a:r>
          </a:p>
          <a:p>
            <a:pPr indent="1588" algn="ctr" defTabSz="103188">
              <a:tabLst>
                <a:tab pos="355600" algn="l"/>
              </a:tabLst>
            </a:pPr>
            <a:endParaRPr lang="en-US" sz="2300" dirty="0">
              <a:solidFill>
                <a:srgbClr val="C00000"/>
              </a:solidFill>
              <a:latin typeface="Arial" charset="0"/>
              <a:cs typeface="Arial" charset="0"/>
            </a:endParaRPr>
          </a:p>
          <a:p>
            <a:pPr indent="1588" algn="ctr" defTabSz="103188">
              <a:tabLst>
                <a:tab pos="355600" algn="l"/>
              </a:tabLst>
            </a:pPr>
            <a:r>
              <a:rPr lang="en-US" b="1" dirty="0">
                <a:solidFill>
                  <a:srgbClr val="C00000"/>
                </a:solidFill>
                <a:latin typeface="Arial" charset="0"/>
                <a:cs typeface="Arial" charset="0"/>
              </a:rPr>
              <a:t>1999</a:t>
            </a:r>
          </a:p>
          <a:p>
            <a:pPr indent="1588" algn="ctr" defTabSz="103188">
              <a:tabLst>
                <a:tab pos="355600" algn="l"/>
              </a:tabLst>
            </a:pPr>
            <a:r>
              <a:rPr lang="en-US" sz="2300" dirty="0">
                <a:solidFill>
                  <a:srgbClr val="C00000"/>
                </a:solidFill>
                <a:latin typeface="Arial" charset="0"/>
                <a:cs typeface="Arial" charset="0"/>
              </a:rPr>
              <a:t>Forensic scientists from the United States, England, Canada, Australia, Japan, Germany, the Netherlands, United Nations, international forensic  </a:t>
            </a:r>
            <a:r>
              <a:rPr lang="en-US" sz="2300" dirty="0" smtClean="0">
                <a:solidFill>
                  <a:srgbClr val="C00000"/>
                </a:solidFill>
                <a:latin typeface="Arial" charset="0"/>
                <a:cs typeface="Arial" charset="0"/>
              </a:rPr>
              <a:t>organizations, </a:t>
            </a:r>
            <a:r>
              <a:rPr lang="en-US" sz="2300" dirty="0">
                <a:solidFill>
                  <a:srgbClr val="C00000"/>
                </a:solidFill>
                <a:latin typeface="Arial" charset="0"/>
                <a:cs typeface="Arial" charset="0"/>
              </a:rPr>
              <a:t>and 	academia were invited to meet in Washington, DC</a:t>
            </a:r>
          </a:p>
          <a:p>
            <a:pPr indent="1588" algn="ctr" defTabSz="103188">
              <a:tabLst>
                <a:tab pos="355600" algn="l"/>
              </a:tabLst>
            </a:pPr>
            <a:endParaRPr lang="en-US" sz="1200" dirty="0">
              <a:solidFill>
                <a:srgbClr val="C00000"/>
              </a:solidFill>
              <a:latin typeface="Arial" charset="0"/>
              <a:cs typeface="Arial" charset="0"/>
            </a:endParaRPr>
          </a:p>
          <a:p>
            <a:pPr indent="1588" algn="ctr" defTabSz="103188">
              <a:tabLst>
                <a:tab pos="355600" algn="l"/>
              </a:tabLst>
            </a:pPr>
            <a:r>
              <a:rPr lang="en-US" b="1" dirty="0">
                <a:solidFill>
                  <a:srgbClr val="C00000"/>
                </a:solidFill>
                <a:latin typeface="Arial" charset="0"/>
                <a:cs typeface="Arial" charset="0"/>
              </a:rPr>
              <a:t>1999</a:t>
            </a:r>
          </a:p>
          <a:p>
            <a:pPr indent="1588" algn="ctr" defTabSz="103188">
              <a:tabLst>
                <a:tab pos="355600" algn="l"/>
              </a:tabLst>
            </a:pPr>
            <a:r>
              <a:rPr lang="en-US" sz="2300" dirty="0">
                <a:solidFill>
                  <a:srgbClr val="C00000"/>
                </a:solidFill>
                <a:latin typeface="Arial" charset="0"/>
                <a:cs typeface="Arial" charset="0"/>
              </a:rPr>
              <a:t>SWGDRUG name adopted</a:t>
            </a:r>
          </a:p>
          <a:p>
            <a:pPr indent="1588" algn="ctr" defTabSz="103188">
              <a:tabLst>
                <a:tab pos="355600" algn="l"/>
              </a:tabLst>
            </a:pPr>
            <a:endParaRPr lang="en-US" sz="1200" dirty="0">
              <a:solidFill>
                <a:srgbClr val="C00000"/>
              </a:solidFill>
              <a:latin typeface="Arial" charset="0"/>
              <a:cs typeface="Arial" charset="0"/>
            </a:endParaRPr>
          </a:p>
          <a:p>
            <a:pPr indent="1588" algn="ctr" defTabSz="103188">
              <a:tabLst>
                <a:tab pos="355600" algn="l"/>
              </a:tabLst>
            </a:pPr>
            <a:r>
              <a:rPr lang="en-US" b="1" dirty="0">
                <a:solidFill>
                  <a:srgbClr val="C00000"/>
                </a:solidFill>
                <a:latin typeface="Arial" charset="0"/>
                <a:cs typeface="Arial" charset="0"/>
              </a:rPr>
              <a:t>2001</a:t>
            </a:r>
          </a:p>
          <a:p>
            <a:pPr indent="1588" algn="ctr" defTabSz="103188">
              <a:tabLst>
                <a:tab pos="355600" algn="l"/>
              </a:tabLst>
            </a:pPr>
            <a:r>
              <a:rPr lang="en-US" sz="2300" dirty="0">
                <a:solidFill>
                  <a:srgbClr val="C00000"/>
                </a:solidFill>
                <a:latin typeface="Arial" charset="0"/>
                <a:cs typeface="Arial" charset="0"/>
              </a:rPr>
              <a:t>First edition of SWGDRUG Recommendations approved</a:t>
            </a:r>
          </a:p>
        </p:txBody>
      </p:sp>
      <p:sp>
        <p:nvSpPr>
          <p:cNvPr id="4102" name="Rectangle 2"/>
          <p:cNvSpPr>
            <a:spLocks noChangeArrowheads="1"/>
          </p:cNvSpPr>
          <p:nvPr/>
        </p:nvSpPr>
        <p:spPr bwMode="auto">
          <a:xfrm>
            <a:off x="1671638" y="198438"/>
            <a:ext cx="5775325" cy="692150"/>
          </a:xfrm>
          <a:prstGeom prst="rect">
            <a:avLst/>
          </a:prstGeom>
          <a:noFill/>
          <a:ln w="9525">
            <a:noFill/>
            <a:miter lim="800000"/>
            <a:headEnd/>
            <a:tailEnd/>
          </a:ln>
        </p:spPr>
        <p:txBody>
          <a:bodyPr lIns="20640" tIns="10320" rIns="20640" bIns="10320">
            <a:spAutoFit/>
          </a:bodyPr>
          <a:lstStyle/>
          <a:p>
            <a:pPr algn="ctr" defTabSz="203200"/>
            <a:r>
              <a:rPr lang="en-US" sz="4400" b="1">
                <a:latin typeface="Arial" charset="0"/>
              </a:rPr>
              <a:t>SWGDRUG History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64"/>
          <p:cNvSpPr>
            <a:spLocks noChangeArrowheads="1"/>
          </p:cNvSpPr>
          <p:nvPr/>
        </p:nvSpPr>
        <p:spPr bwMode="auto">
          <a:xfrm>
            <a:off x="285225" y="1000722"/>
            <a:ext cx="8548381" cy="5276507"/>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16389" name="TextBox 4"/>
          <p:cNvSpPr txBox="1">
            <a:spLocks noChangeArrowheads="1"/>
          </p:cNvSpPr>
          <p:nvPr/>
        </p:nvSpPr>
        <p:spPr bwMode="auto">
          <a:xfrm>
            <a:off x="576263" y="192088"/>
            <a:ext cx="7924800" cy="696912"/>
          </a:xfrm>
          <a:prstGeom prst="rect">
            <a:avLst/>
          </a:prstGeom>
          <a:noFill/>
          <a:ln w="9525">
            <a:noFill/>
            <a:miter lim="800000"/>
            <a:headEnd/>
            <a:tailEnd/>
          </a:ln>
        </p:spPr>
        <p:txBody>
          <a:bodyPr lIns="20498" tIns="10249" rIns="20498" bIns="10249">
            <a:spAutoFit/>
          </a:bodyPr>
          <a:lstStyle/>
          <a:p>
            <a:pPr algn="ctr" defTabSz="203200"/>
            <a:r>
              <a:rPr lang="en-US" sz="4400" b="1">
                <a:latin typeface="Arial" charset="0"/>
              </a:rPr>
              <a:t>SWGDRUG Website</a:t>
            </a:r>
          </a:p>
        </p:txBody>
      </p:sp>
      <p:sp>
        <p:nvSpPr>
          <p:cNvPr id="7" name="Text Box 36"/>
          <p:cNvSpPr txBox="1">
            <a:spLocks noChangeArrowheads="1"/>
          </p:cNvSpPr>
          <p:nvPr/>
        </p:nvSpPr>
        <p:spPr bwMode="auto">
          <a:xfrm>
            <a:off x="3181651" y="6372225"/>
            <a:ext cx="2659870" cy="266919"/>
          </a:xfrm>
          <a:prstGeom prst="rect">
            <a:avLst/>
          </a:prstGeom>
          <a:noFill/>
          <a:ln w="9525">
            <a:noFill/>
            <a:miter lim="800000"/>
            <a:headEnd/>
            <a:tailEnd/>
          </a:ln>
        </p:spPr>
        <p:txBody>
          <a:bodyPr wrap="none" lIns="20498" tIns="10249" rIns="20498" bIns="10249">
            <a:spAutoFit/>
          </a:bodyPr>
          <a:lstStyle/>
          <a:p>
            <a:pPr defTabSz="203200" eaLnBrk="1" hangingPunct="1"/>
            <a:r>
              <a:rPr lang="en-US" sz="1600" dirty="0">
                <a:latin typeface="Arial" charset="0"/>
              </a:rPr>
              <a:t>Updated </a:t>
            </a:r>
            <a:r>
              <a:rPr lang="en-US" sz="1600" dirty="0" smtClean="0">
                <a:latin typeface="Arial" charset="0"/>
              </a:rPr>
              <a:t>December 30, </a:t>
            </a:r>
            <a:r>
              <a:rPr lang="en-US" sz="1600" dirty="0">
                <a:latin typeface="Arial" charset="0"/>
              </a:rPr>
              <a:t>2011</a:t>
            </a:r>
          </a:p>
        </p:txBody>
      </p:sp>
      <p:pic>
        <p:nvPicPr>
          <p:cNvPr id="10" name="Picture 9"/>
          <p:cNvPicPr>
            <a:picLocks noChangeAspect="1"/>
          </p:cNvPicPr>
          <p:nvPr/>
        </p:nvPicPr>
        <p:blipFill rotWithShape="1">
          <a:blip r:embed="rId2" cstate="print">
            <a:extLst>
              <a:ext uri="{28A0092B-C50C-407E-A947-70E740481C1C}">
                <a14:useLocalDpi xmlns="" xmlns:a14="http://schemas.microsoft.com/office/drawing/2010/main" val="0"/>
              </a:ext>
            </a:extLst>
          </a:blip>
          <a:srcRect l="815" r="20068"/>
          <a:stretch/>
        </p:blipFill>
        <p:spPr>
          <a:xfrm>
            <a:off x="582415" y="1427302"/>
            <a:ext cx="7927848" cy="4452159"/>
          </a:xfrm>
          <a:prstGeom prst="rect">
            <a:avLst/>
          </a:prstGeom>
          <a:solidFill>
            <a:srgbClr val="000000">
              <a:alpha val="21961"/>
            </a:srgbClr>
          </a:solidFill>
        </p:spPr>
      </p:pic>
      <p:sp>
        <p:nvSpPr>
          <p:cNvPr id="6" name="TextBox 5"/>
          <p:cNvSpPr txBox="1"/>
          <p:nvPr/>
        </p:nvSpPr>
        <p:spPr>
          <a:xfrm flipH="1">
            <a:off x="4075647" y="1694904"/>
            <a:ext cx="967535" cy="523220"/>
          </a:xfrm>
          <a:prstGeom prst="rect">
            <a:avLst/>
          </a:prstGeom>
          <a:noFill/>
        </p:spPr>
        <p:txBody>
          <a:bodyPr wrap="square" rtlCol="0">
            <a:spAutoFit/>
          </a:bodyPr>
          <a:lstStyle/>
          <a:p>
            <a:pPr algn="ctr"/>
            <a:r>
              <a:rPr lang="en-US" sz="2800" b="1" dirty="0" smtClean="0">
                <a:latin typeface="+mj-lt"/>
              </a:rPr>
              <a:t>2011</a:t>
            </a:r>
            <a:endParaRPr lang="en-US" sz="2800" b="1" dirty="0">
              <a:latin typeface="+mj-lt"/>
            </a:endParaRPr>
          </a:p>
        </p:txBody>
      </p:sp>
      <p:pic>
        <p:nvPicPr>
          <p:cNvPr id="2" name="Picture 1"/>
          <p:cNvPicPr>
            <a:picLocks noChangeAspect="1"/>
          </p:cNvPicPr>
          <p:nvPr/>
        </p:nvPicPr>
        <p:blipFill rotWithShape="1">
          <a:blip r:embed="rId2" cstate="print">
            <a:extLst>
              <a:ext uri="{28A0092B-C50C-407E-A947-70E740481C1C}">
                <a14:useLocalDpi xmlns="" xmlns:a14="http://schemas.microsoft.com/office/drawing/2010/main" val="0"/>
              </a:ext>
            </a:extLst>
          </a:blip>
          <a:srcRect l="79726" t="27424" r="2178" b="48576"/>
          <a:stretch/>
        </p:blipFill>
        <p:spPr>
          <a:xfrm>
            <a:off x="6599619" y="1520924"/>
            <a:ext cx="1737360" cy="1097280"/>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64"/>
          <p:cNvSpPr>
            <a:spLocks noChangeArrowheads="1"/>
          </p:cNvSpPr>
          <p:nvPr/>
        </p:nvSpPr>
        <p:spPr bwMode="auto">
          <a:xfrm>
            <a:off x="642550" y="1058389"/>
            <a:ext cx="7809471" cy="5045850"/>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17413" name="TextBox 4"/>
          <p:cNvSpPr txBox="1">
            <a:spLocks noChangeArrowheads="1"/>
          </p:cNvSpPr>
          <p:nvPr/>
        </p:nvSpPr>
        <p:spPr bwMode="auto">
          <a:xfrm>
            <a:off x="601663" y="192088"/>
            <a:ext cx="7924800" cy="696912"/>
          </a:xfrm>
          <a:prstGeom prst="rect">
            <a:avLst/>
          </a:prstGeom>
          <a:noFill/>
          <a:ln w="9525">
            <a:noFill/>
            <a:miter lim="800000"/>
            <a:headEnd/>
            <a:tailEnd/>
          </a:ln>
        </p:spPr>
        <p:txBody>
          <a:bodyPr lIns="20498" tIns="10249" rIns="20498" bIns="10249">
            <a:spAutoFit/>
          </a:bodyPr>
          <a:lstStyle/>
          <a:p>
            <a:pPr algn="ctr" defTabSz="203200"/>
            <a:r>
              <a:rPr lang="en-US" sz="4400" b="1">
                <a:latin typeface="Arial" charset="0"/>
              </a:rPr>
              <a:t>SWGDRUG Website</a:t>
            </a:r>
          </a:p>
        </p:txBody>
      </p:sp>
      <p:sp>
        <p:nvSpPr>
          <p:cNvPr id="17415" name="Text Box 36"/>
          <p:cNvSpPr txBox="1">
            <a:spLocks noChangeArrowheads="1"/>
          </p:cNvSpPr>
          <p:nvPr/>
        </p:nvSpPr>
        <p:spPr bwMode="auto">
          <a:xfrm>
            <a:off x="3181651" y="6372225"/>
            <a:ext cx="2659870" cy="266919"/>
          </a:xfrm>
          <a:prstGeom prst="rect">
            <a:avLst/>
          </a:prstGeom>
          <a:noFill/>
          <a:ln w="9525">
            <a:noFill/>
            <a:miter lim="800000"/>
            <a:headEnd/>
            <a:tailEnd/>
          </a:ln>
        </p:spPr>
        <p:txBody>
          <a:bodyPr wrap="none" lIns="20498" tIns="10249" rIns="20498" bIns="10249">
            <a:spAutoFit/>
          </a:bodyPr>
          <a:lstStyle/>
          <a:p>
            <a:pPr defTabSz="203200" eaLnBrk="1" hangingPunct="1"/>
            <a:r>
              <a:rPr lang="en-US" sz="1600" dirty="0">
                <a:latin typeface="Arial" charset="0"/>
              </a:rPr>
              <a:t>Updated </a:t>
            </a:r>
            <a:r>
              <a:rPr lang="en-US" sz="1600" dirty="0" smtClean="0">
                <a:latin typeface="Arial" charset="0"/>
              </a:rPr>
              <a:t>December 30, </a:t>
            </a:r>
            <a:r>
              <a:rPr lang="en-US" sz="1600" dirty="0">
                <a:latin typeface="Arial" charset="0"/>
              </a:rPr>
              <a:t>2011</a:t>
            </a:r>
          </a:p>
        </p:txBody>
      </p:sp>
      <p:pic>
        <p:nvPicPr>
          <p:cNvPr id="6" name="Picture 5"/>
          <p:cNvPicPr>
            <a:picLocks noChangeAspect="1"/>
          </p:cNvPicPr>
          <p:nvPr/>
        </p:nvPicPr>
        <p:blipFill rotWithShape="1">
          <a:blip r:embed="rId2" cstate="print">
            <a:extLst>
              <a:ext uri="{28A0092B-C50C-407E-A947-70E740481C1C}">
                <a14:useLocalDpi xmlns="" xmlns:a14="http://schemas.microsoft.com/office/drawing/2010/main" val="0"/>
              </a:ext>
            </a:extLst>
          </a:blip>
          <a:srcRect l="-691" r="20023"/>
          <a:stretch/>
        </p:blipFill>
        <p:spPr>
          <a:xfrm>
            <a:off x="856733" y="1474575"/>
            <a:ext cx="7348151" cy="4250724"/>
          </a:xfrm>
          <a:prstGeom prst="rect">
            <a:avLst/>
          </a:prstGeom>
        </p:spPr>
      </p:pic>
      <p:pic>
        <p:nvPicPr>
          <p:cNvPr id="7" name="Picture 6"/>
          <p:cNvPicPr>
            <a:picLocks noChangeAspect="1"/>
          </p:cNvPicPr>
          <p:nvPr/>
        </p:nvPicPr>
        <p:blipFill rotWithShape="1">
          <a:blip r:embed="rId3" cstate="print">
            <a:extLst>
              <a:ext uri="{28A0092B-C50C-407E-A947-70E740481C1C}">
                <a14:useLocalDpi xmlns="" xmlns:a14="http://schemas.microsoft.com/office/drawing/2010/main" val="0"/>
              </a:ext>
            </a:extLst>
          </a:blip>
          <a:srcRect l="79726" t="27424" r="2178" b="48576"/>
          <a:stretch/>
        </p:blipFill>
        <p:spPr>
          <a:xfrm>
            <a:off x="1830581" y="1768058"/>
            <a:ext cx="1737360" cy="1097280"/>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64"/>
          <p:cNvSpPr>
            <a:spLocks noChangeArrowheads="1"/>
          </p:cNvSpPr>
          <p:nvPr/>
        </p:nvSpPr>
        <p:spPr bwMode="auto">
          <a:xfrm>
            <a:off x="459302" y="1037968"/>
            <a:ext cx="8157476" cy="5634681"/>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18437" name="Rectangle 2"/>
          <p:cNvSpPr>
            <a:spLocks noChangeArrowheads="1"/>
          </p:cNvSpPr>
          <p:nvPr/>
        </p:nvSpPr>
        <p:spPr bwMode="auto">
          <a:xfrm>
            <a:off x="542925" y="233363"/>
            <a:ext cx="8048625" cy="696912"/>
          </a:xfrm>
          <a:prstGeom prst="rect">
            <a:avLst/>
          </a:prstGeom>
          <a:noFill/>
          <a:ln w="9525">
            <a:noFill/>
            <a:miter lim="800000"/>
            <a:headEnd/>
            <a:tailEnd/>
          </a:ln>
        </p:spPr>
        <p:txBody>
          <a:bodyPr lIns="20640" tIns="10320" rIns="20640" bIns="10320">
            <a:spAutoFit/>
          </a:bodyPr>
          <a:lstStyle/>
          <a:p>
            <a:pPr algn="ctr" defTabSz="203200"/>
            <a:r>
              <a:rPr lang="en-US" sz="4400" b="1">
                <a:latin typeface="Arial" charset="0"/>
              </a:rPr>
              <a:t>SWGDRUG Core Committee</a:t>
            </a:r>
          </a:p>
        </p:txBody>
      </p:sp>
      <p:sp>
        <p:nvSpPr>
          <p:cNvPr id="18438" name="Text Box 6"/>
          <p:cNvSpPr txBox="1">
            <a:spLocks noChangeArrowheads="1"/>
          </p:cNvSpPr>
          <p:nvPr/>
        </p:nvSpPr>
        <p:spPr bwMode="auto">
          <a:xfrm>
            <a:off x="6780213" y="6337300"/>
            <a:ext cx="1181100" cy="268288"/>
          </a:xfrm>
          <a:prstGeom prst="rect">
            <a:avLst/>
          </a:prstGeom>
          <a:noFill/>
          <a:ln w="9525">
            <a:noFill/>
            <a:miter lim="800000"/>
            <a:headEnd/>
            <a:tailEnd/>
          </a:ln>
        </p:spPr>
        <p:txBody>
          <a:bodyPr wrap="none" lIns="20498" tIns="10249" rIns="20498" bIns="10249">
            <a:spAutoFit/>
          </a:bodyPr>
          <a:lstStyle/>
          <a:p>
            <a:pPr defTabSz="203200" eaLnBrk="1" hangingPunct="1"/>
            <a:r>
              <a:rPr lang="en-US" sz="1600" b="1" i="1">
                <a:latin typeface="Arial" charset="0"/>
              </a:rPr>
              <a:t>*non-voting</a:t>
            </a:r>
          </a:p>
        </p:txBody>
      </p:sp>
      <p:sp>
        <p:nvSpPr>
          <p:cNvPr id="18439" name="Rectangle 3"/>
          <p:cNvSpPr>
            <a:spLocks noChangeArrowheads="1"/>
          </p:cNvSpPr>
          <p:nvPr/>
        </p:nvSpPr>
        <p:spPr bwMode="auto">
          <a:xfrm>
            <a:off x="1033463" y="1320800"/>
            <a:ext cx="7369175" cy="5130800"/>
          </a:xfrm>
          <a:prstGeom prst="rect">
            <a:avLst/>
          </a:prstGeom>
          <a:noFill/>
          <a:ln w="9525">
            <a:noFill/>
            <a:miter lim="800000"/>
            <a:headEnd/>
            <a:tailEnd/>
          </a:ln>
        </p:spPr>
        <p:txBody>
          <a:bodyPr lIns="20640" tIns="10320" rIns="20640" bIns="10320">
            <a:spAutoFit/>
          </a:bodyPr>
          <a:lstStyle/>
          <a:p>
            <a:pPr marL="103188" lvl="1" indent="0" defTabSz="203200">
              <a:spcBef>
                <a:spcPts val="163"/>
              </a:spcBef>
              <a:buClr>
                <a:srgbClr val="C00000"/>
              </a:buClr>
              <a:buFont typeface="Wingdings" pitchFamily="2" charset="2"/>
              <a:buChar char="v"/>
            </a:pPr>
            <a:r>
              <a:rPr lang="en-US">
                <a:solidFill>
                  <a:srgbClr val="C00000"/>
                </a:solidFill>
                <a:latin typeface="Arial" charset="0"/>
              </a:rPr>
              <a:t>  DEA – Scott R. Oulton (Chair)</a:t>
            </a:r>
          </a:p>
          <a:p>
            <a:pPr marL="103188" lvl="1" indent="0" defTabSz="203200">
              <a:spcBef>
                <a:spcPts val="163"/>
              </a:spcBef>
              <a:buClr>
                <a:srgbClr val="C00000"/>
              </a:buClr>
              <a:buFont typeface="Wingdings" pitchFamily="2" charset="2"/>
              <a:buChar char="v"/>
            </a:pPr>
            <a:r>
              <a:rPr lang="en-US">
                <a:solidFill>
                  <a:srgbClr val="C00000"/>
                </a:solidFill>
                <a:latin typeface="Arial" charset="0"/>
              </a:rPr>
              <a:t>  DEA – Dr. Sandra Rodriguez-Cruz (Secretariat)</a:t>
            </a:r>
            <a:r>
              <a:rPr lang="en-US">
                <a:latin typeface="Arial" charset="0"/>
              </a:rPr>
              <a:t>*</a:t>
            </a:r>
          </a:p>
          <a:p>
            <a:pPr marL="103188" lvl="1" indent="0" defTabSz="203200">
              <a:spcBef>
                <a:spcPts val="163"/>
              </a:spcBef>
              <a:buClr>
                <a:srgbClr val="C00000"/>
              </a:buClr>
              <a:buFont typeface="Wingdings" pitchFamily="2" charset="2"/>
              <a:buChar char="v"/>
            </a:pPr>
            <a:r>
              <a:rPr lang="en-US">
                <a:solidFill>
                  <a:srgbClr val="C00000"/>
                </a:solidFill>
                <a:latin typeface="Arial" charset="0"/>
              </a:rPr>
              <a:t>  FBI - Pamela Reynolds</a:t>
            </a:r>
          </a:p>
          <a:p>
            <a:pPr marL="103188" lvl="1" indent="0" defTabSz="203200">
              <a:spcBef>
                <a:spcPts val="163"/>
              </a:spcBef>
              <a:buClr>
                <a:srgbClr val="C00000"/>
              </a:buClr>
              <a:buFont typeface="Wingdings" pitchFamily="2" charset="2"/>
              <a:buChar char="v"/>
            </a:pPr>
            <a:r>
              <a:rPr lang="en-US">
                <a:solidFill>
                  <a:srgbClr val="C00000"/>
                </a:solidFill>
                <a:latin typeface="Arial" charset="0"/>
              </a:rPr>
              <a:t>  ASCLD – Garth Glassburg</a:t>
            </a:r>
          </a:p>
          <a:p>
            <a:pPr marL="103188" lvl="1" indent="0" defTabSz="203200">
              <a:spcBef>
                <a:spcPts val="163"/>
              </a:spcBef>
              <a:buClr>
                <a:srgbClr val="C00000"/>
              </a:buClr>
              <a:buFont typeface="Wingdings" pitchFamily="2" charset="2"/>
              <a:buChar char="v"/>
            </a:pPr>
            <a:r>
              <a:rPr lang="en-US">
                <a:solidFill>
                  <a:srgbClr val="C00000"/>
                </a:solidFill>
                <a:latin typeface="Arial" charset="0"/>
              </a:rPr>
              <a:t>  NIST – Karen Phinney</a:t>
            </a:r>
          </a:p>
          <a:p>
            <a:pPr marL="103188" lvl="1" indent="0" defTabSz="203200">
              <a:spcBef>
                <a:spcPts val="163"/>
              </a:spcBef>
              <a:buClr>
                <a:srgbClr val="C00000"/>
              </a:buClr>
              <a:buFont typeface="Wingdings" pitchFamily="2" charset="2"/>
              <a:buChar char="v"/>
            </a:pPr>
            <a:r>
              <a:rPr lang="en-US">
                <a:solidFill>
                  <a:srgbClr val="C00000"/>
                </a:solidFill>
                <a:latin typeface="Arial" charset="0"/>
              </a:rPr>
              <a:t>  ASTM and NEAFS – Jack Mario</a:t>
            </a:r>
          </a:p>
          <a:p>
            <a:pPr marL="103188" lvl="1" indent="0" defTabSz="203200">
              <a:spcBef>
                <a:spcPts val="163"/>
              </a:spcBef>
              <a:buClr>
                <a:srgbClr val="C00000"/>
              </a:buClr>
              <a:buFont typeface="Wingdings" pitchFamily="2" charset="2"/>
              <a:buChar char="v"/>
            </a:pPr>
            <a:r>
              <a:rPr lang="en-US">
                <a:solidFill>
                  <a:srgbClr val="C00000"/>
                </a:solidFill>
                <a:latin typeface="Arial" charset="0"/>
              </a:rPr>
              <a:t>  Educators – </a:t>
            </a:r>
            <a:r>
              <a:rPr lang="en-US">
                <a:solidFill>
                  <a:srgbClr val="C00000"/>
                </a:solidFill>
                <a:latin typeface="Arial" charset="0"/>
                <a:cs typeface="Arial" charset="0"/>
              </a:rPr>
              <a:t>Dr. Suzanne Bell &amp; Dr. Eric </a:t>
            </a:r>
            <a:r>
              <a:rPr lang="en-US">
                <a:solidFill>
                  <a:srgbClr val="C00000"/>
                </a:solidFill>
                <a:latin typeface="Arial" charset="0"/>
              </a:rPr>
              <a:t>Person</a:t>
            </a:r>
          </a:p>
          <a:p>
            <a:pPr marL="103188" lvl="1" indent="0" defTabSz="203200">
              <a:spcBef>
                <a:spcPts val="163"/>
              </a:spcBef>
              <a:buClr>
                <a:srgbClr val="C00000"/>
              </a:buClr>
              <a:buFont typeface="Wingdings" pitchFamily="2" charset="2"/>
              <a:buChar char="v"/>
            </a:pPr>
            <a:r>
              <a:rPr lang="en-US">
                <a:solidFill>
                  <a:srgbClr val="C00000"/>
                </a:solidFill>
                <a:latin typeface="Arial" charset="0"/>
              </a:rPr>
              <a:t>  CAC &amp; NWAFS – Jerry Massetti</a:t>
            </a:r>
          </a:p>
          <a:p>
            <a:pPr marL="103188" lvl="1" indent="0" defTabSz="203200">
              <a:spcBef>
                <a:spcPts val="163"/>
              </a:spcBef>
              <a:buClr>
                <a:srgbClr val="C00000"/>
              </a:buClr>
              <a:buFont typeface="Wingdings" pitchFamily="2" charset="2"/>
              <a:buChar char="v"/>
            </a:pPr>
            <a:r>
              <a:rPr lang="en-US">
                <a:solidFill>
                  <a:srgbClr val="C00000"/>
                </a:solidFill>
                <a:latin typeface="Arial" charset="0"/>
              </a:rPr>
              <a:t>  MAFS – Richard Paulas</a:t>
            </a:r>
          </a:p>
          <a:p>
            <a:pPr marL="103188" lvl="1" indent="0" defTabSz="203200">
              <a:spcBef>
                <a:spcPts val="163"/>
              </a:spcBef>
              <a:buClr>
                <a:srgbClr val="C00000"/>
              </a:buClr>
              <a:buFont typeface="Wingdings" pitchFamily="2" charset="2"/>
              <a:buChar char="v"/>
            </a:pPr>
            <a:r>
              <a:rPr lang="en-US">
                <a:solidFill>
                  <a:srgbClr val="C00000"/>
                </a:solidFill>
                <a:latin typeface="Arial" charset="0"/>
              </a:rPr>
              <a:t>  MAAFS – Linda Jackson</a:t>
            </a:r>
          </a:p>
          <a:p>
            <a:pPr marL="103188" lvl="1" indent="0" defTabSz="203200">
              <a:spcBef>
                <a:spcPts val="163"/>
              </a:spcBef>
              <a:buClr>
                <a:srgbClr val="C00000"/>
              </a:buClr>
              <a:buFont typeface="Wingdings" pitchFamily="2" charset="2"/>
              <a:buChar char="v"/>
            </a:pPr>
            <a:r>
              <a:rPr lang="en-US">
                <a:solidFill>
                  <a:srgbClr val="C00000"/>
                </a:solidFill>
                <a:latin typeface="Arial" charset="0"/>
              </a:rPr>
              <a:t>  SAFS – Christian Matchett</a:t>
            </a:r>
          </a:p>
          <a:p>
            <a:pPr marL="103188" lvl="1" indent="0" defTabSz="203200">
              <a:spcBef>
                <a:spcPts val="163"/>
              </a:spcBef>
              <a:buClr>
                <a:srgbClr val="C00000"/>
              </a:buClr>
              <a:buFont typeface="Wingdings" pitchFamily="2" charset="2"/>
              <a:buChar char="v"/>
            </a:pPr>
            <a:r>
              <a:rPr lang="en-US">
                <a:solidFill>
                  <a:srgbClr val="C00000"/>
                </a:solidFill>
                <a:latin typeface="Arial" charset="0"/>
              </a:rPr>
              <a:t>  SWAFS – Scott Vajdos</a:t>
            </a:r>
          </a:p>
          <a:p>
            <a:pPr marL="103188" lvl="1" indent="0" defTabSz="203200">
              <a:spcBef>
                <a:spcPts val="163"/>
              </a:spcBef>
              <a:buClr>
                <a:srgbClr val="C00000"/>
              </a:buClr>
              <a:buFont typeface="Wingdings" pitchFamily="2" charset="2"/>
              <a:buChar char="v"/>
            </a:pPr>
            <a:r>
              <a:rPr lang="en-US">
                <a:solidFill>
                  <a:srgbClr val="C00000"/>
                </a:solidFill>
                <a:latin typeface="Arial" charset="0"/>
              </a:rPr>
              <a:t>  Toxicology – Dr. Robert Powers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650875" y="195263"/>
            <a:ext cx="7808913" cy="698500"/>
          </a:xfrm>
          <a:prstGeom prst="rect">
            <a:avLst/>
          </a:prstGeom>
          <a:noFill/>
          <a:ln w="9525">
            <a:noFill/>
            <a:miter lim="800000"/>
            <a:headEnd/>
            <a:tailEnd/>
          </a:ln>
        </p:spPr>
        <p:txBody>
          <a:bodyPr lIns="20640" tIns="10320" rIns="20640" bIns="10320">
            <a:spAutoFit/>
          </a:bodyPr>
          <a:lstStyle/>
          <a:p>
            <a:pPr algn="ctr" defTabSz="203200"/>
            <a:r>
              <a:rPr lang="en-US" sz="4400" b="1">
                <a:latin typeface="Arial" charset="0"/>
              </a:rPr>
              <a:t>SWGDRUG Core Committee</a:t>
            </a:r>
          </a:p>
        </p:txBody>
      </p:sp>
      <p:sp>
        <p:nvSpPr>
          <p:cNvPr id="19459" name="Rectangle 3"/>
          <p:cNvSpPr>
            <a:spLocks noChangeArrowheads="1"/>
          </p:cNvSpPr>
          <p:nvPr/>
        </p:nvSpPr>
        <p:spPr bwMode="auto">
          <a:xfrm>
            <a:off x="782638" y="1416050"/>
            <a:ext cx="7751762" cy="4545013"/>
          </a:xfrm>
          <a:prstGeom prst="rect">
            <a:avLst/>
          </a:prstGeom>
          <a:noFill/>
          <a:ln w="9525">
            <a:noFill/>
            <a:miter lim="800000"/>
            <a:headEnd/>
            <a:tailEnd/>
          </a:ln>
        </p:spPr>
        <p:txBody>
          <a:bodyPr lIns="20640" tIns="10320" rIns="20640" bIns="10320">
            <a:spAutoFit/>
          </a:bodyPr>
          <a:lstStyle/>
          <a:p>
            <a:pPr marL="103188" lvl="1" indent="0" defTabSz="203200">
              <a:spcBef>
                <a:spcPts val="1200"/>
              </a:spcBef>
              <a:buClr>
                <a:srgbClr val="C00000"/>
              </a:buClr>
              <a:buFont typeface="Wingdings" pitchFamily="2" charset="2"/>
              <a:buChar char="v"/>
            </a:pPr>
            <a:r>
              <a:rPr lang="en-US" sz="2800" dirty="0">
                <a:solidFill>
                  <a:srgbClr val="C00000"/>
                </a:solidFill>
                <a:latin typeface="Arial" charset="0"/>
              </a:rPr>
              <a:t>  Canada – Richard Laing</a:t>
            </a:r>
          </a:p>
          <a:p>
            <a:pPr marL="103188" lvl="1" indent="0" defTabSz="203200">
              <a:spcBef>
                <a:spcPts val="1200"/>
              </a:spcBef>
              <a:buClr>
                <a:srgbClr val="C00000"/>
              </a:buClr>
              <a:buFont typeface="Wingdings" pitchFamily="2" charset="2"/>
              <a:buChar char="v"/>
            </a:pPr>
            <a:r>
              <a:rPr lang="en-US" sz="2800" dirty="0">
                <a:solidFill>
                  <a:srgbClr val="C00000"/>
                </a:solidFill>
                <a:latin typeface="Arial" charset="0"/>
              </a:rPr>
              <a:t>  United Kingdom – Dr. Sylvia Burns</a:t>
            </a:r>
          </a:p>
          <a:p>
            <a:pPr marL="103188" lvl="1" indent="0" defTabSz="203200">
              <a:spcBef>
                <a:spcPts val="1200"/>
              </a:spcBef>
              <a:buClr>
                <a:srgbClr val="C00000"/>
              </a:buClr>
              <a:buFont typeface="Wingdings" pitchFamily="2" charset="2"/>
              <a:buChar char="v"/>
            </a:pPr>
            <a:r>
              <a:rPr lang="en-US" sz="2800" dirty="0">
                <a:solidFill>
                  <a:srgbClr val="C00000"/>
                </a:solidFill>
                <a:latin typeface="Arial" charset="0"/>
              </a:rPr>
              <a:t>  Australia – Catherine Quinn</a:t>
            </a:r>
          </a:p>
          <a:p>
            <a:pPr marL="103188" lvl="1" indent="0" defTabSz="203200">
              <a:spcBef>
                <a:spcPts val="1200"/>
              </a:spcBef>
              <a:buClr>
                <a:srgbClr val="C00000"/>
              </a:buClr>
              <a:buFont typeface="Wingdings" pitchFamily="2" charset="2"/>
              <a:buChar char="v"/>
            </a:pPr>
            <a:r>
              <a:rPr lang="en-US" sz="2800" dirty="0">
                <a:solidFill>
                  <a:srgbClr val="C00000"/>
                </a:solidFill>
                <a:latin typeface="Arial" charset="0"/>
              </a:rPr>
              <a:t>  Germany – Dr. Udo Zerell</a:t>
            </a:r>
          </a:p>
          <a:p>
            <a:pPr marL="103188" lvl="1" indent="0" defTabSz="203200">
              <a:spcBef>
                <a:spcPts val="1200"/>
              </a:spcBef>
              <a:buClr>
                <a:srgbClr val="C00000"/>
              </a:buClr>
              <a:buFont typeface="Wingdings" pitchFamily="2" charset="2"/>
              <a:buChar char="v"/>
            </a:pPr>
            <a:r>
              <a:rPr lang="en-US" sz="2800" dirty="0">
                <a:solidFill>
                  <a:srgbClr val="C00000"/>
                </a:solidFill>
                <a:latin typeface="Arial" charset="0"/>
              </a:rPr>
              <a:t>  ENFSI – Dr. Michael Bovens</a:t>
            </a:r>
          </a:p>
          <a:p>
            <a:pPr marL="103188" lvl="1" indent="0" defTabSz="203200">
              <a:spcBef>
                <a:spcPts val="1200"/>
              </a:spcBef>
              <a:buClr>
                <a:srgbClr val="C00000"/>
              </a:buClr>
              <a:buFont typeface="Wingdings" pitchFamily="2" charset="2"/>
              <a:buChar char="v"/>
            </a:pPr>
            <a:r>
              <a:rPr lang="en-US" sz="2800" dirty="0">
                <a:solidFill>
                  <a:srgbClr val="C00000"/>
                </a:solidFill>
                <a:latin typeface="Arial" charset="0"/>
              </a:rPr>
              <a:t>  UNODC – Dr. </a:t>
            </a:r>
            <a:r>
              <a:rPr lang="en-US" sz="2800" dirty="0" smtClean="0">
                <a:solidFill>
                  <a:srgbClr val="C00000"/>
                </a:solidFill>
                <a:latin typeface="Arial" charset="0"/>
              </a:rPr>
              <a:t>Conor Crean</a:t>
            </a:r>
            <a:endParaRPr lang="en-US" sz="2800" dirty="0">
              <a:solidFill>
                <a:srgbClr val="C00000"/>
              </a:solidFill>
              <a:latin typeface="Arial" charset="0"/>
            </a:endParaRPr>
          </a:p>
          <a:p>
            <a:pPr marL="103188" lvl="1" indent="0" defTabSz="203200">
              <a:spcBef>
                <a:spcPts val="1200"/>
              </a:spcBef>
              <a:buClr>
                <a:srgbClr val="C00000"/>
              </a:buClr>
              <a:buFont typeface="Wingdings" pitchFamily="2" charset="2"/>
              <a:buChar char="v"/>
            </a:pPr>
            <a:r>
              <a:rPr lang="en-US" sz="2800" dirty="0">
                <a:solidFill>
                  <a:srgbClr val="C00000"/>
                </a:solidFill>
                <a:latin typeface="Arial" charset="0"/>
              </a:rPr>
              <a:t>  AFSN/IDWG – Dr. Angeline Yap Tiong Whei</a:t>
            </a:r>
          </a:p>
          <a:p>
            <a:pPr marL="103188" lvl="1" indent="0" defTabSz="203200">
              <a:spcBef>
                <a:spcPts val="1200"/>
              </a:spcBef>
              <a:buClr>
                <a:srgbClr val="C00000"/>
              </a:buClr>
              <a:buFont typeface="Wingdings" pitchFamily="2" charset="2"/>
              <a:buChar char="v"/>
            </a:pPr>
            <a:r>
              <a:rPr lang="en-US" sz="2800" dirty="0">
                <a:solidFill>
                  <a:srgbClr val="C00000"/>
                </a:solidFill>
                <a:latin typeface="Arial" charset="0"/>
              </a:rPr>
              <a:t>  AICEF – Dr. Adriano Maldaner</a:t>
            </a:r>
          </a:p>
        </p:txBody>
      </p:sp>
      <p:sp>
        <p:nvSpPr>
          <p:cNvPr id="5" name="AutoShape 64"/>
          <p:cNvSpPr>
            <a:spLocks noChangeArrowheads="1"/>
          </p:cNvSpPr>
          <p:nvPr/>
        </p:nvSpPr>
        <p:spPr bwMode="auto">
          <a:xfrm>
            <a:off x="439522" y="1011259"/>
            <a:ext cx="8231617" cy="5354594"/>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dirty="0">
              <a:solidFill>
                <a:schemeClr val="bg1"/>
              </a:solidFill>
              <a:latin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7" descr="mini_logo"/>
          <p:cNvPicPr>
            <a:picLocks noChangeAspect="1" noChangeArrowheads="1"/>
          </p:cNvPicPr>
          <p:nvPr/>
        </p:nvPicPr>
        <p:blipFill>
          <a:blip r:embed="rId2" cstate="print">
            <a:lum bright="-10000"/>
          </a:blip>
          <a:srcRect/>
          <a:stretch>
            <a:fillRect/>
          </a:stretch>
        </p:blipFill>
        <p:spPr bwMode="auto">
          <a:xfrm>
            <a:off x="3743325" y="465138"/>
            <a:ext cx="1636713" cy="1604962"/>
          </a:xfrm>
          <a:prstGeom prst="rect">
            <a:avLst/>
          </a:prstGeom>
          <a:noFill/>
          <a:ln w="9525">
            <a:noFill/>
            <a:miter lim="800000"/>
            <a:headEnd/>
            <a:tailEnd/>
          </a:ln>
        </p:spPr>
      </p:pic>
      <p:sp>
        <p:nvSpPr>
          <p:cNvPr id="3" name="Rectangle 3"/>
          <p:cNvSpPr>
            <a:spLocks noChangeArrowheads="1"/>
          </p:cNvSpPr>
          <p:nvPr/>
        </p:nvSpPr>
        <p:spPr bwMode="auto">
          <a:xfrm>
            <a:off x="1519454" y="4190171"/>
            <a:ext cx="6059069" cy="1990468"/>
          </a:xfrm>
          <a:prstGeom prst="rect">
            <a:avLst/>
          </a:prstGeom>
          <a:noFill/>
          <a:ln w="12700">
            <a:noFill/>
            <a:miter lim="800000"/>
            <a:headEnd type="none" w="sm" len="sm"/>
            <a:tailEnd type="none" w="sm" len="sm"/>
          </a:ln>
        </p:spPr>
        <p:txBody>
          <a:bodyPr wrap="none" lIns="20498" tIns="10249" rIns="20498" bIns="10249">
            <a:spAutoFit/>
          </a:bodyPr>
          <a:lstStyle/>
          <a:p>
            <a:pPr algn="ctr" defTabSz="204744" eaLnBrk="1" hangingPunct="1">
              <a:defRPr/>
            </a:pPr>
            <a:r>
              <a:rPr lang="en-US" sz="4000" dirty="0" smtClean="0">
                <a:solidFill>
                  <a:srgbClr val="C00000"/>
                </a:solidFill>
                <a:latin typeface="Arial" charset="0"/>
              </a:rPr>
              <a:t>Sandra E. Rodriguez-Cruz</a:t>
            </a:r>
          </a:p>
          <a:p>
            <a:pPr algn="ctr" defTabSz="204744" eaLnBrk="1" hangingPunct="1">
              <a:defRPr/>
            </a:pPr>
            <a:endParaRPr lang="en-US" sz="1200" dirty="0">
              <a:solidFill>
                <a:srgbClr val="C00000"/>
              </a:solidFill>
              <a:latin typeface="Arial" charset="0"/>
            </a:endParaRPr>
          </a:p>
          <a:p>
            <a:pPr algn="ctr" defTabSz="204744" eaLnBrk="1" hangingPunct="1">
              <a:defRPr/>
            </a:pPr>
            <a:r>
              <a:rPr lang="en-US" sz="3200" dirty="0">
                <a:solidFill>
                  <a:srgbClr val="C00000"/>
                </a:solidFill>
                <a:latin typeface="Arial" charset="0"/>
                <a:cs typeface="Arial" charset="0"/>
              </a:rPr>
              <a:t>swgdrug@hotmail.com</a:t>
            </a:r>
            <a:endParaRPr lang="en-US" sz="3200" dirty="0">
              <a:solidFill>
                <a:srgbClr val="C00000"/>
              </a:solidFill>
              <a:latin typeface="Garamond" pitchFamily="18" charset="0"/>
              <a:cs typeface="Arial" charset="0"/>
            </a:endParaRPr>
          </a:p>
          <a:p>
            <a:pPr algn="ctr" defTabSz="204744" eaLnBrk="1" hangingPunct="1">
              <a:defRPr/>
            </a:pPr>
            <a:endParaRPr lang="en-US" sz="1200" dirty="0" smtClean="0">
              <a:solidFill>
                <a:srgbClr val="C00000"/>
              </a:solidFill>
              <a:latin typeface="Arial" charset="0"/>
            </a:endParaRPr>
          </a:p>
          <a:p>
            <a:pPr algn="ctr" defTabSz="204744" eaLnBrk="1" hangingPunct="1">
              <a:defRPr/>
            </a:pPr>
            <a:r>
              <a:rPr lang="en-US" sz="3200" dirty="0" smtClean="0">
                <a:solidFill>
                  <a:srgbClr val="C00000"/>
                </a:solidFill>
                <a:latin typeface="Arial" charset="0"/>
              </a:rPr>
              <a:t>www.swgdrug.org</a:t>
            </a:r>
            <a:endParaRPr lang="en-US" sz="3200" dirty="0">
              <a:solidFill>
                <a:srgbClr val="C00000"/>
              </a:solidFill>
              <a:latin typeface="Arial" charset="0"/>
            </a:endParaRPr>
          </a:p>
        </p:txBody>
      </p:sp>
      <p:sp>
        <p:nvSpPr>
          <p:cNvPr id="4" name="AutoShape 64"/>
          <p:cNvSpPr>
            <a:spLocks noChangeArrowheads="1"/>
          </p:cNvSpPr>
          <p:nvPr/>
        </p:nvSpPr>
        <p:spPr bwMode="auto">
          <a:xfrm>
            <a:off x="470110" y="2314461"/>
            <a:ext cx="8157476" cy="1565190"/>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5" name="Rectangle 3"/>
          <p:cNvSpPr>
            <a:spLocks noChangeArrowheads="1"/>
          </p:cNvSpPr>
          <p:nvPr/>
        </p:nvSpPr>
        <p:spPr bwMode="auto">
          <a:xfrm>
            <a:off x="2693988" y="2742696"/>
            <a:ext cx="3709987" cy="698500"/>
          </a:xfrm>
          <a:prstGeom prst="rect">
            <a:avLst/>
          </a:prstGeom>
          <a:noFill/>
          <a:ln w="12700">
            <a:noFill/>
            <a:miter lim="800000"/>
            <a:headEnd type="none" w="sm" len="sm"/>
            <a:tailEnd type="none" w="sm" len="sm"/>
          </a:ln>
        </p:spPr>
        <p:txBody>
          <a:bodyPr wrap="none" lIns="20498" tIns="10249" rIns="20498" bIns="10249">
            <a:spAutoFit/>
          </a:bodyPr>
          <a:lstStyle/>
          <a:p>
            <a:pPr algn="ctr" defTabSz="204744" eaLnBrk="1" hangingPunct="1">
              <a:defRPr/>
            </a:pPr>
            <a:r>
              <a:rPr lang="en-US" sz="4400" b="1" dirty="0">
                <a:latin typeface="Arial" charset="0"/>
              </a:rPr>
              <a:t>QUESTIONS?</a:t>
            </a:r>
            <a:endParaRPr lang="en-US" sz="4400" b="1" dirty="0">
              <a:effectLst>
                <a:outerShdw blurRad="38100" dist="38100" dir="2700000" algn="tl">
                  <a:srgbClr val="FFFFFF"/>
                </a:outerShdw>
              </a:effectLst>
              <a:latin typeface="Garamond" pitchFamily="18" charset="0"/>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64"/>
          <p:cNvSpPr>
            <a:spLocks noChangeArrowheads="1"/>
          </p:cNvSpPr>
          <p:nvPr/>
        </p:nvSpPr>
        <p:spPr bwMode="auto">
          <a:xfrm>
            <a:off x="510102" y="1208044"/>
            <a:ext cx="8157476" cy="5276507"/>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5122" name="TextBox 4"/>
          <p:cNvSpPr txBox="1">
            <a:spLocks noChangeArrowheads="1"/>
          </p:cNvSpPr>
          <p:nvPr/>
        </p:nvSpPr>
        <p:spPr bwMode="auto">
          <a:xfrm>
            <a:off x="538163" y="239713"/>
            <a:ext cx="8007350" cy="688975"/>
          </a:xfrm>
          <a:prstGeom prst="rect">
            <a:avLst/>
          </a:prstGeom>
          <a:noFill/>
          <a:ln w="9525">
            <a:noFill/>
            <a:miter lim="800000"/>
            <a:headEnd/>
            <a:tailEnd/>
          </a:ln>
        </p:spPr>
        <p:txBody>
          <a:bodyPr lIns="20498" tIns="10249" rIns="20498" bIns="10249">
            <a:spAutoFit/>
          </a:bodyPr>
          <a:lstStyle/>
          <a:p>
            <a:pPr algn="ctr" defTabSz="203200"/>
            <a:r>
              <a:rPr lang="en-US" sz="4400" b="1">
                <a:latin typeface="Arial" charset="0"/>
              </a:rPr>
              <a:t>Document Development</a:t>
            </a:r>
          </a:p>
        </p:txBody>
      </p:sp>
      <p:sp>
        <p:nvSpPr>
          <p:cNvPr id="5123" name="TextBox 28"/>
          <p:cNvSpPr txBox="1">
            <a:spLocks noChangeArrowheads="1"/>
          </p:cNvSpPr>
          <p:nvPr/>
        </p:nvSpPr>
        <p:spPr bwMode="auto">
          <a:xfrm>
            <a:off x="804863" y="1628775"/>
            <a:ext cx="7727950" cy="4349750"/>
          </a:xfrm>
          <a:prstGeom prst="rect">
            <a:avLst/>
          </a:prstGeom>
          <a:noFill/>
          <a:ln w="9525">
            <a:noFill/>
            <a:miter lim="800000"/>
            <a:headEnd/>
            <a:tailEnd/>
          </a:ln>
        </p:spPr>
        <p:txBody>
          <a:bodyPr lIns="20498" tIns="10249" rIns="20498" bIns="10249">
            <a:spAutoFit/>
          </a:bodyPr>
          <a:lstStyle/>
          <a:p>
            <a:pPr marL="469900" indent="-350838" defTabSz="203200">
              <a:spcBef>
                <a:spcPts val="138"/>
              </a:spcBef>
              <a:spcAft>
                <a:spcPts val="138"/>
              </a:spcAft>
              <a:buFont typeface="Wingdings" pitchFamily="2" charset="2"/>
              <a:buChar char="v"/>
            </a:pPr>
            <a:r>
              <a:rPr lang="en-US">
                <a:solidFill>
                  <a:srgbClr val="C00000"/>
                </a:solidFill>
                <a:latin typeface="Arial" charset="0"/>
                <a:cs typeface="Arial" charset="0"/>
              </a:rPr>
              <a:t>Documents are drafted by sub-committees</a:t>
            </a:r>
          </a:p>
          <a:p>
            <a:pPr marL="469900" indent="-350838" defTabSz="203200">
              <a:spcBef>
                <a:spcPts val="138"/>
              </a:spcBef>
              <a:spcAft>
                <a:spcPts val="138"/>
              </a:spcAft>
              <a:buFont typeface="Wingdings" pitchFamily="2" charset="2"/>
              <a:buChar char="v"/>
            </a:pPr>
            <a:endParaRPr lang="en-US">
              <a:solidFill>
                <a:srgbClr val="C00000"/>
              </a:solidFill>
              <a:latin typeface="Arial" charset="0"/>
              <a:cs typeface="Arial" charset="0"/>
            </a:endParaRPr>
          </a:p>
          <a:p>
            <a:pPr marL="469900" indent="-350838" defTabSz="203200">
              <a:spcBef>
                <a:spcPts val="138"/>
              </a:spcBef>
              <a:spcAft>
                <a:spcPts val="138"/>
              </a:spcAft>
              <a:buFont typeface="Wingdings" pitchFamily="2" charset="2"/>
              <a:buChar char="v"/>
            </a:pPr>
            <a:r>
              <a:rPr lang="en-US">
                <a:solidFill>
                  <a:srgbClr val="C00000"/>
                </a:solidFill>
                <a:latin typeface="Arial" charset="0"/>
                <a:cs typeface="Arial" charset="0"/>
              </a:rPr>
              <a:t>Drafts reviewed by core committee</a:t>
            </a:r>
          </a:p>
          <a:p>
            <a:pPr marL="469900" indent="-350838" defTabSz="203200">
              <a:spcBef>
                <a:spcPts val="138"/>
              </a:spcBef>
              <a:spcAft>
                <a:spcPts val="138"/>
              </a:spcAft>
              <a:buFont typeface="Wingdings" pitchFamily="2" charset="2"/>
              <a:buChar char="v"/>
            </a:pPr>
            <a:endParaRPr lang="en-US">
              <a:solidFill>
                <a:srgbClr val="C00000"/>
              </a:solidFill>
              <a:latin typeface="Arial" charset="0"/>
              <a:cs typeface="Arial" charset="0"/>
            </a:endParaRPr>
          </a:p>
          <a:p>
            <a:pPr marL="469900" indent="-350838" defTabSz="203200">
              <a:spcBef>
                <a:spcPts val="138"/>
              </a:spcBef>
              <a:spcAft>
                <a:spcPts val="138"/>
              </a:spcAft>
              <a:buFont typeface="Wingdings" pitchFamily="2" charset="2"/>
              <a:buChar char="v"/>
            </a:pPr>
            <a:r>
              <a:rPr lang="en-US">
                <a:solidFill>
                  <a:srgbClr val="C00000"/>
                </a:solidFill>
                <a:latin typeface="Arial" charset="0"/>
                <a:cs typeface="Arial" charset="0"/>
              </a:rPr>
              <a:t>Drafts posted on website for public comments </a:t>
            </a:r>
          </a:p>
          <a:p>
            <a:pPr marL="469900" indent="-350838" defTabSz="203200">
              <a:spcBef>
                <a:spcPts val="138"/>
              </a:spcBef>
              <a:spcAft>
                <a:spcPts val="138"/>
              </a:spcAft>
            </a:pPr>
            <a:r>
              <a:rPr lang="en-US">
                <a:solidFill>
                  <a:srgbClr val="C00000"/>
                </a:solidFill>
                <a:latin typeface="Arial" charset="0"/>
                <a:cs typeface="Arial" charset="0"/>
              </a:rPr>
              <a:t>	(at least 60 days)</a:t>
            </a:r>
          </a:p>
          <a:p>
            <a:pPr marL="469900" indent="-350838" defTabSz="203200">
              <a:spcBef>
                <a:spcPts val="138"/>
              </a:spcBef>
              <a:spcAft>
                <a:spcPts val="138"/>
              </a:spcAft>
            </a:pPr>
            <a:endParaRPr lang="en-US">
              <a:solidFill>
                <a:srgbClr val="C00000"/>
              </a:solidFill>
              <a:latin typeface="Arial" charset="0"/>
              <a:cs typeface="Arial" charset="0"/>
            </a:endParaRPr>
          </a:p>
          <a:p>
            <a:pPr marL="469900" indent="-350838" defTabSz="203200">
              <a:spcBef>
                <a:spcPts val="138"/>
              </a:spcBef>
              <a:spcAft>
                <a:spcPts val="138"/>
              </a:spcAft>
              <a:buFont typeface="Wingdings" pitchFamily="2" charset="2"/>
              <a:buChar char="v"/>
            </a:pPr>
            <a:r>
              <a:rPr lang="en-US">
                <a:solidFill>
                  <a:srgbClr val="C00000"/>
                </a:solidFill>
                <a:latin typeface="Arial" charset="0"/>
                <a:cs typeface="Arial" charset="0"/>
              </a:rPr>
              <a:t>Drafts revised as needed</a:t>
            </a:r>
          </a:p>
          <a:p>
            <a:pPr marL="469900" indent="-350838" defTabSz="203200">
              <a:spcBef>
                <a:spcPts val="138"/>
              </a:spcBef>
              <a:spcAft>
                <a:spcPts val="138"/>
              </a:spcAft>
              <a:buFont typeface="Wingdings" pitchFamily="2" charset="2"/>
              <a:buChar char="v"/>
            </a:pPr>
            <a:endParaRPr lang="en-US">
              <a:solidFill>
                <a:srgbClr val="C00000"/>
              </a:solidFill>
              <a:latin typeface="Arial" charset="0"/>
              <a:cs typeface="Arial" charset="0"/>
            </a:endParaRPr>
          </a:p>
          <a:p>
            <a:pPr marL="469900" indent="-350838" defTabSz="203200">
              <a:spcBef>
                <a:spcPts val="138"/>
              </a:spcBef>
              <a:spcAft>
                <a:spcPts val="138"/>
              </a:spcAft>
              <a:buFont typeface="Wingdings" pitchFamily="2" charset="2"/>
              <a:buChar char="v"/>
            </a:pPr>
            <a:r>
              <a:rPr lang="en-US">
                <a:solidFill>
                  <a:srgbClr val="C00000"/>
                </a:solidFill>
                <a:latin typeface="Arial" charset="0"/>
                <a:cs typeface="Arial" charset="0"/>
              </a:rPr>
              <a:t>Final documents voted on by core committee as per SWGDRUG bylaws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64"/>
          <p:cNvSpPr>
            <a:spLocks noChangeArrowheads="1"/>
          </p:cNvSpPr>
          <p:nvPr/>
        </p:nvSpPr>
        <p:spPr bwMode="auto">
          <a:xfrm>
            <a:off x="459302" y="1157244"/>
            <a:ext cx="8157476" cy="5276507"/>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32775" name="Rectangle 1"/>
          <p:cNvSpPr>
            <a:spLocks noChangeArrowheads="1"/>
          </p:cNvSpPr>
          <p:nvPr/>
        </p:nvSpPr>
        <p:spPr bwMode="auto">
          <a:xfrm>
            <a:off x="704850" y="1390000"/>
            <a:ext cx="7796213" cy="4252626"/>
          </a:xfrm>
          <a:prstGeom prst="rect">
            <a:avLst/>
          </a:prstGeom>
          <a:noFill/>
          <a:ln w="9525">
            <a:noFill/>
            <a:miter lim="800000"/>
            <a:headEnd/>
            <a:tailEnd/>
          </a:ln>
        </p:spPr>
        <p:txBody>
          <a:bodyPr lIns="20498" tIns="10249" rIns="20498" bIns="10249" anchor="ctr">
            <a:spAutoFit/>
          </a:bodyPr>
          <a:lstStyle/>
          <a:p>
            <a:pPr marL="617538" indent="-392113" defTabSz="203200" eaLnBrk="1" hangingPunct="1">
              <a:lnSpc>
                <a:spcPct val="125000"/>
              </a:lnSpc>
            </a:pPr>
            <a:endParaRPr lang="en-US" dirty="0">
              <a:solidFill>
                <a:srgbClr val="C00000"/>
              </a:solidFill>
              <a:latin typeface="Arial" charset="0"/>
              <a:ea typeface="Calibri" pitchFamily="34" charset="0"/>
              <a:cs typeface="Arial" charset="0"/>
            </a:endParaRPr>
          </a:p>
          <a:p>
            <a:pPr marL="617538" indent="-392113" defTabSz="203200" eaLnBrk="1" hangingPunct="1">
              <a:lnSpc>
                <a:spcPct val="125000"/>
              </a:lnSpc>
              <a:buFont typeface="Wingdings" pitchFamily="2" charset="2"/>
              <a:buChar char="v"/>
            </a:pPr>
            <a:r>
              <a:rPr lang="en-US" sz="2800" b="1" dirty="0" smtClean="0">
                <a:solidFill>
                  <a:srgbClr val="C00000"/>
                </a:solidFill>
                <a:latin typeface="Arial" charset="0"/>
                <a:ea typeface="Calibri" pitchFamily="34" charset="0"/>
                <a:cs typeface="Arial" charset="0"/>
              </a:rPr>
              <a:t>WWW.SWGDRUG.ORG</a:t>
            </a:r>
            <a:endParaRPr lang="en-US" sz="2800" b="1" dirty="0">
              <a:solidFill>
                <a:srgbClr val="C00000"/>
              </a:solidFill>
              <a:latin typeface="Arial" charset="0"/>
              <a:ea typeface="Calibri" pitchFamily="34" charset="0"/>
              <a:cs typeface="Arial" charset="0"/>
            </a:endParaRPr>
          </a:p>
          <a:p>
            <a:pPr marL="617538" indent="-392113" defTabSz="203200" eaLnBrk="1" hangingPunct="1">
              <a:lnSpc>
                <a:spcPct val="125000"/>
              </a:lnSpc>
              <a:buFont typeface="Wingdings" pitchFamily="2" charset="2"/>
              <a:buChar char="v"/>
            </a:pPr>
            <a:endParaRPr lang="en-US" sz="2800" b="1" dirty="0">
              <a:solidFill>
                <a:srgbClr val="C00000"/>
              </a:solidFill>
              <a:latin typeface="Arial" charset="0"/>
              <a:ea typeface="Calibri" pitchFamily="34" charset="0"/>
              <a:cs typeface="Arial" charset="0"/>
            </a:endParaRPr>
          </a:p>
          <a:p>
            <a:pPr marL="617538" indent="-392113" defTabSz="203200" eaLnBrk="1" hangingPunct="1">
              <a:lnSpc>
                <a:spcPct val="125000"/>
              </a:lnSpc>
              <a:buFont typeface="Wingdings" pitchFamily="2" charset="2"/>
              <a:buChar char="v"/>
            </a:pPr>
            <a:r>
              <a:rPr lang="en-US" sz="2800" dirty="0">
                <a:solidFill>
                  <a:srgbClr val="C00000"/>
                </a:solidFill>
                <a:latin typeface="Arial" charset="0"/>
                <a:ea typeface="Calibri" pitchFamily="34" charset="0"/>
                <a:cs typeface="Arial" charset="0"/>
              </a:rPr>
              <a:t>Local, </a:t>
            </a:r>
            <a:r>
              <a:rPr lang="en-US" sz="2800" dirty="0" smtClean="0">
                <a:solidFill>
                  <a:srgbClr val="C00000"/>
                </a:solidFill>
                <a:latin typeface="Arial" charset="0"/>
                <a:ea typeface="Calibri" pitchFamily="34" charset="0"/>
                <a:cs typeface="Arial" charset="0"/>
              </a:rPr>
              <a:t>national, </a:t>
            </a:r>
            <a:r>
              <a:rPr lang="en-US" sz="2800" dirty="0">
                <a:solidFill>
                  <a:srgbClr val="C00000"/>
                </a:solidFill>
                <a:latin typeface="Arial" charset="0"/>
                <a:ea typeface="Calibri" pitchFamily="34" charset="0"/>
                <a:cs typeface="Arial" charset="0"/>
              </a:rPr>
              <a:t>and international meetings</a:t>
            </a:r>
          </a:p>
          <a:p>
            <a:pPr marL="617538" indent="-392113" defTabSz="203200" eaLnBrk="1" hangingPunct="1">
              <a:lnSpc>
                <a:spcPct val="125000"/>
              </a:lnSpc>
              <a:buFont typeface="Wingdings" pitchFamily="2" charset="2"/>
              <a:buChar char="v"/>
            </a:pPr>
            <a:endParaRPr lang="en-US" sz="2800" dirty="0">
              <a:solidFill>
                <a:srgbClr val="C00000"/>
              </a:solidFill>
              <a:latin typeface="Arial" charset="0"/>
              <a:ea typeface="Calibri" pitchFamily="34" charset="0"/>
              <a:cs typeface="Arial" charset="0"/>
            </a:endParaRPr>
          </a:p>
          <a:p>
            <a:pPr marL="617538" indent="-392113" defTabSz="203200" eaLnBrk="1" hangingPunct="1">
              <a:lnSpc>
                <a:spcPct val="125000"/>
              </a:lnSpc>
              <a:buFont typeface="Wingdings" pitchFamily="2" charset="2"/>
              <a:buChar char="v"/>
            </a:pPr>
            <a:r>
              <a:rPr lang="en-US" sz="2800" dirty="0">
                <a:solidFill>
                  <a:srgbClr val="C00000"/>
                </a:solidFill>
                <a:latin typeface="Arial" charset="0"/>
                <a:ea typeface="Calibri" pitchFamily="34" charset="0"/>
                <a:cs typeface="Arial" charset="0"/>
              </a:rPr>
              <a:t>Development of standards / best practices / protocols utilizing a standards development organization (SDO)</a:t>
            </a:r>
          </a:p>
        </p:txBody>
      </p:sp>
      <p:sp>
        <p:nvSpPr>
          <p:cNvPr id="32776" name="TextBox 4"/>
          <p:cNvSpPr txBox="1">
            <a:spLocks noChangeArrowheads="1"/>
          </p:cNvSpPr>
          <p:nvPr/>
        </p:nvSpPr>
        <p:spPr bwMode="auto">
          <a:xfrm>
            <a:off x="577850" y="312738"/>
            <a:ext cx="7997825" cy="688975"/>
          </a:xfrm>
          <a:prstGeom prst="rect">
            <a:avLst/>
          </a:prstGeom>
          <a:noFill/>
          <a:ln w="9525">
            <a:noFill/>
            <a:miter lim="800000"/>
            <a:headEnd/>
            <a:tailEnd/>
          </a:ln>
        </p:spPr>
        <p:txBody>
          <a:bodyPr lIns="20498" tIns="10249" rIns="20498" bIns="10249">
            <a:spAutoFit/>
          </a:bodyPr>
          <a:lstStyle/>
          <a:p>
            <a:pPr algn="ctr" defTabSz="203200"/>
            <a:r>
              <a:rPr lang="en-US" sz="4400" b="1">
                <a:latin typeface="Arial" charset="0"/>
              </a:rPr>
              <a:t>Document Dissemination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64"/>
          <p:cNvSpPr>
            <a:spLocks noChangeArrowheads="1"/>
          </p:cNvSpPr>
          <p:nvPr/>
        </p:nvSpPr>
        <p:spPr bwMode="auto">
          <a:xfrm>
            <a:off x="387178" y="1029729"/>
            <a:ext cx="8344930" cy="5644025"/>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3" name="Content Placeholder 2"/>
          <p:cNvSpPr txBox="1">
            <a:spLocks/>
          </p:cNvSpPr>
          <p:nvPr/>
        </p:nvSpPr>
        <p:spPr bwMode="auto">
          <a:xfrm>
            <a:off x="754680" y="1350216"/>
            <a:ext cx="7842250" cy="4995989"/>
          </a:xfrm>
          <a:prstGeom prst="rect">
            <a:avLst/>
          </a:prstGeom>
          <a:noFill/>
          <a:ln w="9525">
            <a:noFill/>
            <a:miter lim="800000"/>
            <a:headEnd/>
            <a:tailEnd/>
          </a:ln>
        </p:spPr>
        <p:txBody>
          <a:bodyPr lIns="91365" tIns="45684" rIns="91365" bIns="45684"/>
          <a:lstStyle/>
          <a:p>
            <a:pPr marL="349250" indent="-349250" defTabSz="912813" eaLnBrk="1" hangingPunct="1">
              <a:spcBef>
                <a:spcPts val="600"/>
              </a:spcBef>
              <a:buFont typeface="Wingdings" pitchFamily="2" charset="2"/>
              <a:buChar char="v"/>
            </a:pPr>
            <a:r>
              <a:rPr lang="en-US" sz="2600" dirty="0">
                <a:solidFill>
                  <a:srgbClr val="C00000"/>
                </a:solidFill>
                <a:latin typeface="Arial" charset="0"/>
                <a:cs typeface="Arial" charset="0"/>
              </a:rPr>
              <a:t>SWGDRUG has brought all of their recommendations (except ethics) to </a:t>
            </a:r>
            <a:r>
              <a:rPr lang="en-US" sz="2600" dirty="0" smtClean="0">
                <a:solidFill>
                  <a:srgbClr val="C00000"/>
                </a:solidFill>
                <a:latin typeface="Arial" charset="0"/>
                <a:cs typeface="Arial" charset="0"/>
              </a:rPr>
              <a:t>ASTM</a:t>
            </a:r>
          </a:p>
          <a:p>
            <a:pPr marL="349250" indent="-349250" defTabSz="912813" eaLnBrk="1" hangingPunct="1">
              <a:spcBef>
                <a:spcPts val="600"/>
              </a:spcBef>
              <a:buFont typeface="Wingdings" pitchFamily="2" charset="2"/>
              <a:buChar char="v"/>
            </a:pPr>
            <a:endParaRPr lang="en-US" sz="1200" dirty="0">
              <a:solidFill>
                <a:srgbClr val="C00000"/>
              </a:solidFill>
              <a:latin typeface="Arial" charset="0"/>
              <a:cs typeface="Arial" charset="0"/>
            </a:endParaRPr>
          </a:p>
          <a:p>
            <a:pPr marL="349250" indent="-349250" defTabSz="912813" eaLnBrk="1" hangingPunct="1">
              <a:spcBef>
                <a:spcPts val="600"/>
              </a:spcBef>
              <a:buFont typeface="Wingdings" pitchFamily="2" charset="2"/>
              <a:buChar char="v"/>
            </a:pPr>
            <a:r>
              <a:rPr lang="en-US" sz="2600" dirty="0" smtClean="0">
                <a:solidFill>
                  <a:srgbClr val="C00000"/>
                </a:solidFill>
                <a:latin typeface="Arial" charset="0"/>
                <a:cs typeface="Arial" charset="0"/>
              </a:rPr>
              <a:t>They have been adopted and have become</a:t>
            </a:r>
            <a:r>
              <a:rPr lang="en-US" sz="2600" dirty="0">
                <a:solidFill>
                  <a:srgbClr val="C00000"/>
                </a:solidFill>
                <a:latin typeface="Arial" charset="0"/>
                <a:cs typeface="Arial" charset="0"/>
              </a:rPr>
              <a:t> </a:t>
            </a:r>
            <a:r>
              <a:rPr lang="en-US" sz="2600" dirty="0" smtClean="0">
                <a:solidFill>
                  <a:srgbClr val="C00000"/>
                </a:solidFill>
                <a:latin typeface="Arial" charset="0"/>
                <a:cs typeface="Arial" charset="0"/>
              </a:rPr>
              <a:t>internationally </a:t>
            </a:r>
            <a:r>
              <a:rPr lang="en-US" sz="2600" dirty="0">
                <a:solidFill>
                  <a:srgbClr val="C00000"/>
                </a:solidFill>
                <a:latin typeface="Arial" charset="0"/>
                <a:cs typeface="Arial" charset="0"/>
              </a:rPr>
              <a:t>recognized standards/practices</a:t>
            </a:r>
            <a:r>
              <a:rPr lang="en-US" sz="2600" dirty="0" smtClean="0">
                <a:solidFill>
                  <a:srgbClr val="C00000"/>
                </a:solidFill>
                <a:latin typeface="Arial" charset="0"/>
                <a:cs typeface="Arial" charset="0"/>
              </a:rPr>
              <a:t>.</a:t>
            </a:r>
          </a:p>
          <a:p>
            <a:pPr marL="349250" indent="-349250" defTabSz="912813" eaLnBrk="1" hangingPunct="1">
              <a:spcBef>
                <a:spcPts val="600"/>
              </a:spcBef>
              <a:buFont typeface="Wingdings" pitchFamily="2" charset="2"/>
              <a:buChar char="v"/>
            </a:pPr>
            <a:endParaRPr lang="en-US" sz="1200" dirty="0">
              <a:solidFill>
                <a:srgbClr val="C00000"/>
              </a:solidFill>
              <a:latin typeface="Arial" charset="0"/>
              <a:cs typeface="Arial" charset="0"/>
            </a:endParaRPr>
          </a:p>
          <a:p>
            <a:pPr marL="349250" lvl="1" indent="-349250" defTabSz="912813" eaLnBrk="1" hangingPunct="1">
              <a:spcBef>
                <a:spcPts val="600"/>
              </a:spcBef>
              <a:buFont typeface="Wingdings" pitchFamily="2" charset="2"/>
              <a:buChar char="v"/>
            </a:pPr>
            <a:r>
              <a:rPr lang="en-US" sz="2600" dirty="0">
                <a:solidFill>
                  <a:srgbClr val="C00000"/>
                </a:solidFill>
                <a:latin typeface="Arial" charset="0"/>
                <a:cs typeface="Arial" charset="0"/>
              </a:rPr>
              <a:t>ASTM Standards</a:t>
            </a:r>
            <a:r>
              <a:rPr lang="en-US" sz="2600" dirty="0" smtClean="0">
                <a:solidFill>
                  <a:srgbClr val="C00000"/>
                </a:solidFill>
                <a:latin typeface="Arial" charset="0"/>
                <a:cs typeface="Arial" charset="0"/>
              </a:rPr>
              <a:t>:</a:t>
            </a:r>
          </a:p>
          <a:p>
            <a:pPr marL="0" lvl="1" indent="0" defTabSz="912813" eaLnBrk="1" hangingPunct="1">
              <a:spcBef>
                <a:spcPts val="600"/>
              </a:spcBef>
            </a:pPr>
            <a:endParaRPr lang="en-US" sz="1200" dirty="0">
              <a:solidFill>
                <a:srgbClr val="C00000"/>
              </a:solidFill>
              <a:latin typeface="Arial" charset="0"/>
              <a:cs typeface="Arial" charset="0"/>
            </a:endParaRPr>
          </a:p>
          <a:p>
            <a:pPr marL="511175" lvl="1" indent="-165100" defTabSz="912813" eaLnBrk="1" hangingPunct="1">
              <a:spcBef>
                <a:spcPts val="600"/>
              </a:spcBef>
              <a:buFont typeface="Wingdings" pitchFamily="2" charset="2"/>
              <a:buChar char="§"/>
              <a:tabLst>
                <a:tab pos="2116138" algn="l"/>
              </a:tabLst>
            </a:pPr>
            <a:r>
              <a:rPr lang="en-US" b="1" dirty="0" smtClean="0">
                <a:solidFill>
                  <a:srgbClr val="C00000"/>
                </a:solidFill>
                <a:latin typeface="Arial" charset="0"/>
                <a:cs typeface="Arial" charset="0"/>
              </a:rPr>
              <a:t>E2326-09:	</a:t>
            </a:r>
            <a:r>
              <a:rPr lang="en-US" dirty="0" smtClean="0">
                <a:latin typeface="Arial" charset="0"/>
                <a:cs typeface="Arial" charset="0"/>
              </a:rPr>
              <a:t>Standard </a:t>
            </a:r>
            <a:r>
              <a:rPr lang="en-US" dirty="0">
                <a:latin typeface="Arial" charset="0"/>
                <a:cs typeface="Arial" charset="0"/>
              </a:rPr>
              <a:t>Practice for Education and Training of </a:t>
            </a:r>
            <a:r>
              <a:rPr lang="en-US" dirty="0" smtClean="0">
                <a:latin typeface="Arial" charset="0"/>
                <a:cs typeface="Arial" charset="0"/>
              </a:rPr>
              <a:t>Seized-Drug Analysts</a:t>
            </a:r>
          </a:p>
          <a:p>
            <a:pPr marL="511175" lvl="1" indent="-165100" defTabSz="912813" eaLnBrk="1" hangingPunct="1">
              <a:spcBef>
                <a:spcPts val="600"/>
              </a:spcBef>
              <a:buFont typeface="Wingdings" pitchFamily="2" charset="2"/>
              <a:buChar char="§"/>
              <a:tabLst>
                <a:tab pos="2116138" algn="l"/>
              </a:tabLst>
            </a:pPr>
            <a:endParaRPr lang="en-US" sz="1200" dirty="0">
              <a:latin typeface="Arial" charset="0"/>
              <a:cs typeface="Arial" charset="0"/>
            </a:endParaRPr>
          </a:p>
          <a:p>
            <a:pPr marL="511175" lvl="1" indent="-165100" defTabSz="912813" eaLnBrk="1" hangingPunct="1">
              <a:spcBef>
                <a:spcPts val="600"/>
              </a:spcBef>
              <a:buFont typeface="Wingdings" pitchFamily="2" charset="2"/>
              <a:buChar char="§"/>
              <a:tabLst>
                <a:tab pos="2116138" algn="l"/>
              </a:tabLst>
            </a:pPr>
            <a:r>
              <a:rPr lang="en-US" b="1" dirty="0" smtClean="0">
                <a:solidFill>
                  <a:srgbClr val="C00000"/>
                </a:solidFill>
                <a:latin typeface="Arial" charset="0"/>
                <a:cs typeface="Arial" charset="0"/>
              </a:rPr>
              <a:t>E2327-10:	</a:t>
            </a:r>
            <a:r>
              <a:rPr lang="en-US" dirty="0" smtClean="0">
                <a:latin typeface="Arial" charset="0"/>
                <a:cs typeface="Arial" charset="0"/>
              </a:rPr>
              <a:t>Standard </a:t>
            </a:r>
            <a:r>
              <a:rPr lang="en-US" dirty="0">
                <a:latin typeface="Arial" charset="0"/>
                <a:cs typeface="Arial" charset="0"/>
              </a:rPr>
              <a:t>Practice for Quality Assurance of </a:t>
            </a:r>
            <a:r>
              <a:rPr lang="en-US" dirty="0" smtClean="0">
                <a:latin typeface="Arial" charset="0"/>
                <a:cs typeface="Arial" charset="0"/>
              </a:rPr>
              <a:t>Laboratories Performing </a:t>
            </a:r>
            <a:r>
              <a:rPr lang="en-US" dirty="0">
                <a:latin typeface="Arial" charset="0"/>
                <a:cs typeface="Arial" charset="0"/>
              </a:rPr>
              <a:t>Seized-Drug </a:t>
            </a:r>
            <a:r>
              <a:rPr lang="en-US" dirty="0" smtClean="0">
                <a:latin typeface="Arial" charset="0"/>
                <a:cs typeface="Arial" charset="0"/>
              </a:rPr>
              <a:t>Analysis</a:t>
            </a:r>
            <a:endParaRPr lang="en-US" dirty="0">
              <a:latin typeface="Arial" charset="0"/>
              <a:cs typeface="Arial" charset="0"/>
            </a:endParaRPr>
          </a:p>
        </p:txBody>
      </p:sp>
      <p:sp>
        <p:nvSpPr>
          <p:cNvPr id="15366" name="Rectangle 4"/>
          <p:cNvSpPr>
            <a:spLocks noChangeArrowheads="1"/>
          </p:cNvSpPr>
          <p:nvPr/>
        </p:nvSpPr>
        <p:spPr bwMode="auto">
          <a:xfrm>
            <a:off x="49213" y="239713"/>
            <a:ext cx="9028112" cy="636251"/>
          </a:xfrm>
          <a:prstGeom prst="rect">
            <a:avLst/>
          </a:prstGeom>
          <a:noFill/>
          <a:ln w="12700">
            <a:noFill/>
            <a:miter lim="800000"/>
            <a:headEnd type="none" w="sm" len="sm"/>
            <a:tailEnd type="none" w="sm" len="sm"/>
          </a:ln>
        </p:spPr>
        <p:txBody>
          <a:bodyPr lIns="20498" tIns="10249" rIns="20498" bIns="10249">
            <a:spAutoFit/>
          </a:bodyPr>
          <a:lstStyle/>
          <a:p>
            <a:pPr algn="ctr" defTabSz="203200"/>
            <a:r>
              <a:rPr lang="en-US" sz="4000" b="1" dirty="0" smtClean="0">
                <a:latin typeface="Arial" charset="0"/>
              </a:rPr>
              <a:t>Standard Development Organization</a:t>
            </a:r>
            <a:endParaRPr lang="en-US" sz="4000" b="1" i="1" dirty="0">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64"/>
          <p:cNvSpPr>
            <a:spLocks noChangeArrowheads="1"/>
          </p:cNvSpPr>
          <p:nvPr/>
        </p:nvSpPr>
        <p:spPr bwMode="auto">
          <a:xfrm>
            <a:off x="387178" y="1029729"/>
            <a:ext cx="8344930" cy="5644025"/>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3" name="Content Placeholder 2"/>
          <p:cNvSpPr txBox="1">
            <a:spLocks/>
          </p:cNvSpPr>
          <p:nvPr/>
        </p:nvSpPr>
        <p:spPr bwMode="auto">
          <a:xfrm>
            <a:off x="754680" y="1432105"/>
            <a:ext cx="7842250" cy="5146116"/>
          </a:xfrm>
          <a:prstGeom prst="rect">
            <a:avLst/>
          </a:prstGeom>
          <a:noFill/>
          <a:ln w="9525">
            <a:noFill/>
            <a:miter lim="800000"/>
            <a:headEnd/>
            <a:tailEnd/>
          </a:ln>
        </p:spPr>
        <p:txBody>
          <a:bodyPr lIns="91365" tIns="45684" rIns="91365" bIns="45684"/>
          <a:lstStyle/>
          <a:p>
            <a:pPr marL="349250" lvl="1" indent="-349250" defTabSz="912813" eaLnBrk="1" hangingPunct="1">
              <a:spcBef>
                <a:spcPts val="600"/>
              </a:spcBef>
              <a:buFont typeface="Wingdings" pitchFamily="2" charset="2"/>
              <a:buChar char="v"/>
            </a:pPr>
            <a:r>
              <a:rPr lang="en-US" sz="2600" dirty="0" smtClean="0">
                <a:solidFill>
                  <a:srgbClr val="C00000"/>
                </a:solidFill>
                <a:latin typeface="Arial" charset="0"/>
                <a:cs typeface="Arial" charset="0"/>
              </a:rPr>
              <a:t>ASTM Standards (cont.):</a:t>
            </a:r>
          </a:p>
          <a:p>
            <a:pPr marL="349250" lvl="1" indent="-349250" defTabSz="912813" eaLnBrk="1" hangingPunct="1">
              <a:spcBef>
                <a:spcPts val="600"/>
              </a:spcBef>
              <a:buFont typeface="Wingdings" pitchFamily="2" charset="2"/>
              <a:buChar char="v"/>
            </a:pPr>
            <a:endParaRPr lang="en-US" sz="1200" dirty="0">
              <a:solidFill>
                <a:srgbClr val="C00000"/>
              </a:solidFill>
              <a:latin typeface="Arial" charset="0"/>
              <a:cs typeface="Arial" charset="0"/>
            </a:endParaRPr>
          </a:p>
          <a:p>
            <a:pPr marL="511175" lvl="1" indent="-165100" defTabSz="912813" eaLnBrk="1" hangingPunct="1">
              <a:spcBef>
                <a:spcPts val="600"/>
              </a:spcBef>
              <a:buFont typeface="Wingdings" pitchFamily="2" charset="2"/>
              <a:buChar char="§"/>
              <a:tabLst>
                <a:tab pos="2170113" algn="l"/>
              </a:tabLst>
            </a:pPr>
            <a:r>
              <a:rPr lang="en-US" b="1" dirty="0" smtClean="0">
                <a:solidFill>
                  <a:srgbClr val="C00000"/>
                </a:solidFill>
                <a:latin typeface="Arial" charset="0"/>
                <a:cs typeface="Arial" charset="0"/>
              </a:rPr>
              <a:t>E2329-10:	</a:t>
            </a:r>
            <a:r>
              <a:rPr lang="en-US" dirty="0" smtClean="0">
                <a:latin typeface="Arial" charset="0"/>
                <a:cs typeface="Arial" charset="0"/>
              </a:rPr>
              <a:t>Standard </a:t>
            </a:r>
            <a:r>
              <a:rPr lang="en-US" dirty="0">
                <a:latin typeface="Arial" charset="0"/>
                <a:cs typeface="Arial" charset="0"/>
              </a:rPr>
              <a:t>Practice for Identification of Seized </a:t>
            </a:r>
            <a:r>
              <a:rPr lang="en-US" dirty="0" smtClean="0">
                <a:latin typeface="Arial" charset="0"/>
                <a:cs typeface="Arial" charset="0"/>
              </a:rPr>
              <a:t>Drugs</a:t>
            </a:r>
          </a:p>
          <a:p>
            <a:pPr marL="511175" lvl="1" indent="-165100" defTabSz="912813" eaLnBrk="1" hangingPunct="1">
              <a:spcBef>
                <a:spcPts val="600"/>
              </a:spcBef>
              <a:buFont typeface="Wingdings" pitchFamily="2" charset="2"/>
              <a:buChar char="§"/>
              <a:tabLst>
                <a:tab pos="2170113" algn="l"/>
              </a:tabLst>
            </a:pPr>
            <a:endParaRPr lang="en-US" sz="1200" dirty="0">
              <a:latin typeface="Arial" charset="0"/>
              <a:cs typeface="Arial" charset="0"/>
            </a:endParaRPr>
          </a:p>
          <a:p>
            <a:pPr marL="511175" lvl="1" indent="-165100" defTabSz="912813" eaLnBrk="1" hangingPunct="1">
              <a:spcBef>
                <a:spcPts val="600"/>
              </a:spcBef>
              <a:buFont typeface="Wingdings" pitchFamily="2" charset="2"/>
              <a:buChar char="§"/>
              <a:tabLst>
                <a:tab pos="2170113" algn="l"/>
              </a:tabLst>
            </a:pPr>
            <a:r>
              <a:rPr lang="en-US" b="1" dirty="0" smtClean="0">
                <a:solidFill>
                  <a:srgbClr val="C00000"/>
                </a:solidFill>
                <a:latin typeface="Arial" charset="0"/>
                <a:cs typeface="Arial" charset="0"/>
              </a:rPr>
              <a:t>E2548-11:	</a:t>
            </a:r>
            <a:r>
              <a:rPr lang="en-US" dirty="0" smtClean="0">
                <a:latin typeface="Arial" charset="0"/>
                <a:cs typeface="Arial" charset="0"/>
              </a:rPr>
              <a:t>Standard </a:t>
            </a:r>
            <a:r>
              <a:rPr lang="en-US" dirty="0">
                <a:latin typeface="Arial" charset="0"/>
                <a:cs typeface="Arial" charset="0"/>
              </a:rPr>
              <a:t>Guide for Sampling Seized Drugs for </a:t>
            </a:r>
            <a:r>
              <a:rPr lang="en-US" dirty="0" smtClean="0">
                <a:latin typeface="Arial" charset="0"/>
                <a:cs typeface="Arial" charset="0"/>
              </a:rPr>
              <a:t>Qualitative and </a:t>
            </a:r>
            <a:r>
              <a:rPr lang="en-US" dirty="0">
                <a:latin typeface="Arial" charset="0"/>
                <a:cs typeface="Arial" charset="0"/>
              </a:rPr>
              <a:t>Quantitative </a:t>
            </a:r>
            <a:r>
              <a:rPr lang="en-US" dirty="0" smtClean="0">
                <a:latin typeface="Arial" charset="0"/>
                <a:cs typeface="Arial" charset="0"/>
              </a:rPr>
              <a:t>Analysis</a:t>
            </a:r>
          </a:p>
          <a:p>
            <a:pPr marL="511175" lvl="1" indent="-165100" defTabSz="912813" eaLnBrk="1" hangingPunct="1">
              <a:spcBef>
                <a:spcPts val="600"/>
              </a:spcBef>
              <a:buFont typeface="Wingdings" pitchFamily="2" charset="2"/>
              <a:buChar char="§"/>
              <a:tabLst>
                <a:tab pos="2170113" algn="l"/>
              </a:tabLst>
            </a:pPr>
            <a:endParaRPr lang="en-US" sz="1200" dirty="0">
              <a:latin typeface="Arial" charset="0"/>
              <a:cs typeface="Arial" charset="0"/>
            </a:endParaRPr>
          </a:p>
          <a:p>
            <a:pPr marL="511175" lvl="1" indent="-165100" defTabSz="912813" eaLnBrk="1" hangingPunct="1">
              <a:spcBef>
                <a:spcPts val="600"/>
              </a:spcBef>
              <a:buFont typeface="Wingdings" pitchFamily="2" charset="2"/>
              <a:buChar char="§"/>
              <a:tabLst>
                <a:tab pos="2170113" algn="l"/>
              </a:tabLst>
            </a:pPr>
            <a:r>
              <a:rPr lang="en-US" b="1" dirty="0" smtClean="0">
                <a:solidFill>
                  <a:srgbClr val="C00000"/>
                </a:solidFill>
                <a:latin typeface="Arial" charset="0"/>
                <a:cs typeface="Arial" charset="0"/>
              </a:rPr>
              <a:t>E2764-11:	</a:t>
            </a:r>
            <a:r>
              <a:rPr lang="en-US" dirty="0" smtClean="0">
                <a:latin typeface="Arial" charset="0"/>
                <a:cs typeface="Arial" charset="0"/>
              </a:rPr>
              <a:t>Standard </a:t>
            </a:r>
            <a:r>
              <a:rPr lang="en-US" dirty="0">
                <a:latin typeface="Arial" charset="0"/>
                <a:cs typeface="Arial" charset="0"/>
              </a:rPr>
              <a:t>Practice for Uncertainty Assessment in </a:t>
            </a:r>
            <a:r>
              <a:rPr lang="en-US" dirty="0" smtClean="0">
                <a:latin typeface="Arial" charset="0"/>
                <a:cs typeface="Arial" charset="0"/>
              </a:rPr>
              <a:t>the Context </a:t>
            </a:r>
            <a:r>
              <a:rPr lang="en-US" dirty="0">
                <a:latin typeface="Arial" charset="0"/>
                <a:cs typeface="Arial" charset="0"/>
              </a:rPr>
              <a:t>of Seized Drug </a:t>
            </a:r>
            <a:r>
              <a:rPr lang="en-US" dirty="0" smtClean="0">
                <a:latin typeface="Arial" charset="0"/>
                <a:cs typeface="Arial" charset="0"/>
              </a:rPr>
              <a:t>Analysis</a:t>
            </a:r>
          </a:p>
          <a:p>
            <a:pPr marL="511175" lvl="1" indent="-165100" defTabSz="912813" eaLnBrk="1" hangingPunct="1">
              <a:spcBef>
                <a:spcPts val="600"/>
              </a:spcBef>
              <a:buFont typeface="Wingdings" pitchFamily="2" charset="2"/>
              <a:buChar char="§"/>
              <a:tabLst>
                <a:tab pos="2170113" algn="l"/>
              </a:tabLst>
            </a:pPr>
            <a:endParaRPr lang="en-US" sz="1200" dirty="0" smtClean="0">
              <a:latin typeface="Arial" charset="0"/>
              <a:cs typeface="Arial" charset="0"/>
            </a:endParaRPr>
          </a:p>
          <a:p>
            <a:pPr marL="511175" lvl="2" indent="-165100" defTabSz="912813" eaLnBrk="1" hangingPunct="1">
              <a:spcBef>
                <a:spcPts val="600"/>
              </a:spcBef>
              <a:buFont typeface="Wingdings" pitchFamily="2" charset="2"/>
              <a:buChar char="§"/>
              <a:tabLst>
                <a:tab pos="1828800" algn="l"/>
                <a:tab pos="2170113" algn="l"/>
              </a:tabLst>
            </a:pPr>
            <a:r>
              <a:rPr lang="en-US" b="1" dirty="0" smtClean="0">
                <a:solidFill>
                  <a:srgbClr val="0070C0"/>
                </a:solidFill>
                <a:latin typeface="Arial" charset="0"/>
                <a:cs typeface="Arial" charset="0"/>
              </a:rPr>
              <a:t>Exxxx-12:	</a:t>
            </a:r>
            <a:r>
              <a:rPr lang="en-US" dirty="0" smtClean="0">
                <a:latin typeface="Arial" charset="0"/>
                <a:cs typeface="Arial" charset="0"/>
              </a:rPr>
              <a:t>Standard Guide for the Analysis of Clandestine Laboratory Evidence</a:t>
            </a:r>
            <a:endParaRPr lang="en-US" dirty="0">
              <a:latin typeface="Arial" charset="0"/>
              <a:cs typeface="Arial" charset="0"/>
            </a:endParaRPr>
          </a:p>
        </p:txBody>
      </p:sp>
      <p:sp>
        <p:nvSpPr>
          <p:cNvPr id="4" name="Rectangle 4"/>
          <p:cNvSpPr>
            <a:spLocks noChangeArrowheads="1"/>
          </p:cNvSpPr>
          <p:nvPr/>
        </p:nvSpPr>
        <p:spPr bwMode="auto">
          <a:xfrm>
            <a:off x="49213" y="239713"/>
            <a:ext cx="9028112" cy="636251"/>
          </a:xfrm>
          <a:prstGeom prst="rect">
            <a:avLst/>
          </a:prstGeom>
          <a:noFill/>
          <a:ln w="12700">
            <a:noFill/>
            <a:miter lim="800000"/>
            <a:headEnd type="none" w="sm" len="sm"/>
            <a:tailEnd type="none" w="sm" len="sm"/>
          </a:ln>
        </p:spPr>
        <p:txBody>
          <a:bodyPr lIns="20498" tIns="10249" rIns="20498" bIns="10249">
            <a:spAutoFit/>
          </a:bodyPr>
          <a:lstStyle/>
          <a:p>
            <a:pPr algn="ctr" defTabSz="203200"/>
            <a:r>
              <a:rPr lang="en-US" sz="4000" b="1" dirty="0" smtClean="0">
                <a:latin typeface="Arial" charset="0"/>
              </a:rPr>
              <a:t>Standard Development Organization</a:t>
            </a:r>
            <a:endParaRPr lang="en-US" sz="4000" b="1" i="1" dirty="0">
              <a:latin typeface="Arial" charset="0"/>
            </a:endParaRPr>
          </a:p>
        </p:txBody>
      </p:sp>
    </p:spTree>
    <p:extLst>
      <p:ext uri="{BB962C8B-B14F-4D97-AF65-F5344CB8AC3E}">
        <p14:creationId xmlns="" xmlns:p14="http://schemas.microsoft.com/office/powerpoint/2010/main" val="34344669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64"/>
          <p:cNvSpPr>
            <a:spLocks noChangeArrowheads="1"/>
          </p:cNvSpPr>
          <p:nvPr/>
        </p:nvSpPr>
        <p:spPr bwMode="auto">
          <a:xfrm>
            <a:off x="459302" y="1036846"/>
            <a:ext cx="8157476" cy="5396679"/>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6146" name="Rectangle 11"/>
          <p:cNvSpPr>
            <a:spLocks noChangeArrowheads="1"/>
          </p:cNvSpPr>
          <p:nvPr/>
        </p:nvSpPr>
        <p:spPr bwMode="auto">
          <a:xfrm>
            <a:off x="606425" y="4691063"/>
            <a:ext cx="7731125" cy="1392237"/>
          </a:xfrm>
          <a:prstGeom prst="rect">
            <a:avLst/>
          </a:prstGeom>
          <a:noFill/>
          <a:ln w="9525">
            <a:noFill/>
            <a:miter lim="800000"/>
            <a:headEnd/>
            <a:tailEnd/>
          </a:ln>
        </p:spPr>
        <p:txBody>
          <a:bodyPr lIns="20498" tIns="10249" rIns="20498" bIns="10249">
            <a:spAutoFit/>
          </a:bodyPr>
          <a:lstStyle/>
          <a:p>
            <a:pPr marL="128588" lvl="2" indent="-128588" algn="ctr" defTabSz="203200">
              <a:spcBef>
                <a:spcPts val="138"/>
              </a:spcBef>
              <a:spcAft>
                <a:spcPts val="138"/>
              </a:spcAft>
            </a:pPr>
            <a:r>
              <a:rPr lang="en-US" sz="1800" i="1" dirty="0">
                <a:solidFill>
                  <a:srgbClr val="C00000"/>
                </a:solidFill>
                <a:latin typeface="Arial" charset="0"/>
                <a:cs typeface="Arial" charset="0"/>
              </a:rPr>
              <a:t>Supplemental documents are intended to be a resource for those responsible for implementing SWGDRUG Recommendations.  Supplemental documents are not all inclusive as there are many ways to implement the Recommendations.  Comments and suggestions from the public are considered when drafting SWGDRUG supplemental documents.</a:t>
            </a:r>
          </a:p>
        </p:txBody>
      </p:sp>
      <p:sp>
        <p:nvSpPr>
          <p:cNvPr id="6147" name="Rectangle 14"/>
          <p:cNvSpPr>
            <a:spLocks noChangeArrowheads="1"/>
          </p:cNvSpPr>
          <p:nvPr/>
        </p:nvSpPr>
        <p:spPr bwMode="auto">
          <a:xfrm>
            <a:off x="565150" y="1344613"/>
            <a:ext cx="8072438" cy="3035300"/>
          </a:xfrm>
          <a:prstGeom prst="rect">
            <a:avLst/>
          </a:prstGeom>
          <a:noFill/>
          <a:ln w="9525">
            <a:noFill/>
            <a:miter lim="800000"/>
            <a:headEnd/>
            <a:tailEnd/>
          </a:ln>
        </p:spPr>
        <p:txBody>
          <a:bodyPr lIns="20498" tIns="10249" rIns="20498" bIns="10249">
            <a:spAutoFit/>
          </a:bodyPr>
          <a:lstStyle/>
          <a:p>
            <a:pPr marL="452438" lvl="2" indent="-220663" defTabSz="203200">
              <a:spcBef>
                <a:spcPts val="250"/>
              </a:spcBef>
              <a:buFont typeface="Wingdings" pitchFamily="2" charset="2"/>
              <a:buChar char="§"/>
            </a:pPr>
            <a:r>
              <a:rPr lang="en-US" b="1" dirty="0">
                <a:latin typeface="Arial" charset="0"/>
                <a:cs typeface="Arial" charset="0"/>
              </a:rPr>
              <a:t>SWGDRUG Recommendations, Version 6.0</a:t>
            </a:r>
            <a:r>
              <a:rPr lang="en-US" b="1" dirty="0">
                <a:solidFill>
                  <a:srgbClr val="C00000"/>
                </a:solidFill>
                <a:latin typeface="Arial" charset="0"/>
                <a:cs typeface="Arial" charset="0"/>
              </a:rPr>
              <a:t> </a:t>
            </a:r>
            <a:r>
              <a:rPr lang="en-US" dirty="0">
                <a:solidFill>
                  <a:srgbClr val="C00000"/>
                </a:solidFill>
                <a:latin typeface="Arial" charset="0"/>
                <a:cs typeface="Arial" charset="0"/>
              </a:rPr>
              <a:t>(Approved July 7, 2011)</a:t>
            </a:r>
          </a:p>
          <a:p>
            <a:pPr marL="452438" lvl="2" indent="-220663" defTabSz="203200">
              <a:spcBef>
                <a:spcPts val="250"/>
              </a:spcBef>
              <a:buFont typeface="Wingdings" pitchFamily="2" charset="2"/>
              <a:buChar char="§"/>
            </a:pPr>
            <a:r>
              <a:rPr lang="en-US" b="1" dirty="0">
                <a:latin typeface="Arial" charset="0"/>
                <a:cs typeface="Arial" charset="0"/>
              </a:rPr>
              <a:t>Supplemental Document SD-1:</a:t>
            </a:r>
            <a:r>
              <a:rPr lang="en-US" b="1" dirty="0">
                <a:solidFill>
                  <a:srgbClr val="C00000"/>
                </a:solidFill>
                <a:latin typeface="Arial" charset="0"/>
                <a:cs typeface="Arial" charset="0"/>
              </a:rPr>
              <a:t>   </a:t>
            </a:r>
            <a:r>
              <a:rPr lang="en-US" dirty="0">
                <a:solidFill>
                  <a:srgbClr val="C00000"/>
                </a:solidFill>
                <a:latin typeface="Arial" charset="0"/>
                <a:cs typeface="Arial" charset="0"/>
              </a:rPr>
              <a:t>A Code of Professional Practice for Drug Analysts</a:t>
            </a:r>
          </a:p>
          <a:p>
            <a:pPr marL="452438" lvl="2" indent="-220663" defTabSz="203200">
              <a:spcBef>
                <a:spcPts val="250"/>
              </a:spcBef>
              <a:buFont typeface="Wingdings" pitchFamily="2" charset="2"/>
              <a:buChar char="§"/>
            </a:pPr>
            <a:r>
              <a:rPr lang="en-US" b="1" dirty="0">
                <a:latin typeface="Arial" charset="0"/>
                <a:cs typeface="Arial" charset="0"/>
              </a:rPr>
              <a:t>Supplemental Document SD-2:</a:t>
            </a:r>
            <a:r>
              <a:rPr lang="en-US" b="1" dirty="0">
                <a:solidFill>
                  <a:srgbClr val="C00000"/>
                </a:solidFill>
                <a:latin typeface="Arial" charset="0"/>
                <a:cs typeface="Arial" charset="0"/>
              </a:rPr>
              <a:t>   </a:t>
            </a:r>
            <a:r>
              <a:rPr lang="en-US" dirty="0">
                <a:solidFill>
                  <a:srgbClr val="C00000"/>
                </a:solidFill>
                <a:latin typeface="Arial" charset="0"/>
                <a:cs typeface="Arial" charset="0"/>
              </a:rPr>
              <a:t>Validation of Analytical Methods</a:t>
            </a:r>
          </a:p>
          <a:p>
            <a:pPr marL="452438" lvl="2" indent="-220663" defTabSz="203200">
              <a:spcBef>
                <a:spcPts val="250"/>
              </a:spcBef>
              <a:buFont typeface="Wingdings" pitchFamily="2" charset="2"/>
              <a:buChar char="§"/>
            </a:pPr>
            <a:r>
              <a:rPr lang="en-US" b="1" dirty="0">
                <a:latin typeface="Arial" charset="0"/>
                <a:cs typeface="Arial" charset="0"/>
              </a:rPr>
              <a:t>Supplemental Document SD-3:</a:t>
            </a:r>
            <a:r>
              <a:rPr lang="en-US" b="1" dirty="0">
                <a:solidFill>
                  <a:srgbClr val="C00000"/>
                </a:solidFill>
                <a:latin typeface="Arial" charset="0"/>
                <a:cs typeface="Arial" charset="0"/>
              </a:rPr>
              <a:t>   </a:t>
            </a:r>
            <a:r>
              <a:rPr lang="en-US" dirty="0">
                <a:solidFill>
                  <a:srgbClr val="C00000"/>
                </a:solidFill>
                <a:latin typeface="Arial" charset="0"/>
                <a:cs typeface="Arial" charset="0"/>
              </a:rPr>
              <a:t>Examples of Measurement Uncertainty for Weight Determinations</a:t>
            </a:r>
          </a:p>
        </p:txBody>
      </p:sp>
      <p:sp>
        <p:nvSpPr>
          <p:cNvPr id="6149" name="TextBox 2"/>
          <p:cNvSpPr txBox="1">
            <a:spLocks noChangeArrowheads="1"/>
          </p:cNvSpPr>
          <p:nvPr/>
        </p:nvSpPr>
        <p:spPr bwMode="auto">
          <a:xfrm>
            <a:off x="231775" y="209550"/>
            <a:ext cx="8632825" cy="688975"/>
          </a:xfrm>
          <a:prstGeom prst="rect">
            <a:avLst/>
          </a:prstGeom>
          <a:noFill/>
          <a:ln w="9525">
            <a:noFill/>
            <a:miter lim="800000"/>
            <a:headEnd/>
            <a:tailEnd/>
          </a:ln>
        </p:spPr>
        <p:txBody>
          <a:bodyPr lIns="20498" tIns="10249" rIns="20498" bIns="10249">
            <a:spAutoFit/>
          </a:bodyPr>
          <a:lstStyle/>
          <a:p>
            <a:pPr algn="ctr" defTabSz="203200"/>
            <a:r>
              <a:rPr lang="en-US" sz="4400" b="1">
                <a:latin typeface="Arial" charset="0"/>
              </a:rPr>
              <a:t>Current SWGDRUG Documents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64"/>
          <p:cNvSpPr>
            <a:spLocks noChangeArrowheads="1"/>
          </p:cNvSpPr>
          <p:nvPr/>
        </p:nvSpPr>
        <p:spPr bwMode="auto">
          <a:xfrm>
            <a:off x="380360" y="999157"/>
            <a:ext cx="8396332" cy="5592750"/>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7171" name="Rectangle 4"/>
          <p:cNvSpPr txBox="1">
            <a:spLocks noChangeArrowheads="1"/>
          </p:cNvSpPr>
          <p:nvPr/>
        </p:nvSpPr>
        <p:spPr bwMode="auto">
          <a:xfrm>
            <a:off x="619125" y="1235075"/>
            <a:ext cx="8178800" cy="4964113"/>
          </a:xfrm>
          <a:prstGeom prst="rect">
            <a:avLst/>
          </a:prstGeom>
          <a:noFill/>
          <a:ln w="9525">
            <a:noFill/>
            <a:miter lim="800000"/>
            <a:headEnd/>
            <a:tailEnd/>
          </a:ln>
        </p:spPr>
        <p:txBody>
          <a:bodyPr lIns="20498" tIns="10249" rIns="20498" bIns="10249"/>
          <a:lstStyle/>
          <a:p>
            <a:pPr marL="344488" indent="-344488" defTabSz="398463" eaLnBrk="1" hangingPunct="1">
              <a:lnSpc>
                <a:spcPct val="110000"/>
              </a:lnSpc>
              <a:spcBef>
                <a:spcPts val="600"/>
              </a:spcBef>
              <a:buSzPct val="100000"/>
              <a:buFont typeface="Wingdings" pitchFamily="2" charset="2"/>
              <a:buChar char="v"/>
            </a:pPr>
            <a:r>
              <a:rPr lang="en-US" b="1" dirty="0">
                <a:latin typeface="Arial" charset="0"/>
                <a:cs typeface="Arial" charset="0"/>
              </a:rPr>
              <a:t>January 2011: SWGDRUG Recommendations 5.1:</a:t>
            </a:r>
          </a:p>
          <a:p>
            <a:pPr marL="695325" lvl="1" indent="-236538" defTabSz="398463" eaLnBrk="1" hangingPunct="1">
              <a:lnSpc>
                <a:spcPct val="110000"/>
              </a:lnSpc>
              <a:spcBef>
                <a:spcPts val="600"/>
              </a:spcBef>
              <a:buSzPct val="100000"/>
              <a:buFont typeface="Wingdings" pitchFamily="2" charset="2"/>
              <a:buChar char="§"/>
            </a:pPr>
            <a:r>
              <a:rPr lang="en-US" sz="2200" dirty="0">
                <a:solidFill>
                  <a:srgbClr val="C00000"/>
                </a:solidFill>
                <a:latin typeface="Arial" charset="0"/>
                <a:cs typeface="Arial" charset="0"/>
              </a:rPr>
              <a:t>Revisions to Part III A, Section 6, </a:t>
            </a:r>
            <a:r>
              <a:rPr lang="en-US" sz="2200" i="1" dirty="0">
                <a:solidFill>
                  <a:srgbClr val="C00000"/>
                </a:solidFill>
                <a:latin typeface="Arial" charset="0"/>
                <a:cs typeface="Arial" charset="0"/>
              </a:rPr>
              <a:t>Reporting</a:t>
            </a:r>
          </a:p>
          <a:p>
            <a:pPr marL="695325" lvl="1" indent="-236538" defTabSz="398463" eaLnBrk="1" hangingPunct="1">
              <a:lnSpc>
                <a:spcPct val="110000"/>
              </a:lnSpc>
              <a:spcBef>
                <a:spcPts val="600"/>
              </a:spcBef>
              <a:buSzPct val="100000"/>
              <a:buFont typeface="Wingdings" pitchFamily="2" charset="2"/>
              <a:buChar char="§"/>
            </a:pPr>
            <a:r>
              <a:rPr lang="en-US" sz="2200" dirty="0">
                <a:solidFill>
                  <a:srgbClr val="C00000"/>
                </a:solidFill>
                <a:latin typeface="Arial" charset="0"/>
                <a:cs typeface="Arial" charset="0"/>
              </a:rPr>
              <a:t>Revisions to Part IV A, Section 9.2, </a:t>
            </a:r>
            <a:r>
              <a:rPr lang="en-US" sz="2200" i="1" dirty="0">
                <a:solidFill>
                  <a:srgbClr val="C00000"/>
                </a:solidFill>
                <a:latin typeface="Arial" charset="0"/>
                <a:cs typeface="Arial" charset="0"/>
              </a:rPr>
              <a:t>Report writing</a:t>
            </a:r>
          </a:p>
          <a:p>
            <a:pPr marL="344488" indent="-344488" defTabSz="398463" eaLnBrk="1" hangingPunct="1">
              <a:lnSpc>
                <a:spcPct val="110000"/>
              </a:lnSpc>
              <a:spcBef>
                <a:spcPts val="600"/>
              </a:spcBef>
              <a:buSzPct val="100000"/>
              <a:buFont typeface="Wingdings" pitchFamily="2" charset="2"/>
              <a:buChar char="v"/>
            </a:pPr>
            <a:r>
              <a:rPr lang="en-US" b="1" dirty="0">
                <a:latin typeface="Arial" charset="0"/>
                <a:cs typeface="Arial" charset="0"/>
              </a:rPr>
              <a:t>July 2011: SWGDRUG Recommendations 6.0:</a:t>
            </a:r>
          </a:p>
          <a:p>
            <a:pPr marL="695325" lvl="1" indent="-236538" defTabSz="398463" eaLnBrk="1" hangingPunct="1">
              <a:lnSpc>
                <a:spcPct val="110000"/>
              </a:lnSpc>
              <a:spcBef>
                <a:spcPts val="600"/>
              </a:spcBef>
              <a:buSzPct val="100000"/>
              <a:buFont typeface="Wingdings" pitchFamily="2" charset="2"/>
              <a:buChar char="§"/>
            </a:pPr>
            <a:r>
              <a:rPr lang="en-US" sz="2200" dirty="0">
                <a:solidFill>
                  <a:srgbClr val="C00000"/>
                </a:solidFill>
                <a:latin typeface="Arial" charset="0"/>
                <a:cs typeface="Arial" charset="0"/>
              </a:rPr>
              <a:t>Addition of Part III C:  Methods of Analysis / </a:t>
            </a:r>
            <a:r>
              <a:rPr lang="en-US" sz="2200" i="1" dirty="0">
                <a:solidFill>
                  <a:srgbClr val="C00000"/>
                </a:solidFill>
                <a:latin typeface="Arial" charset="0"/>
                <a:cs typeface="Arial" charset="0"/>
              </a:rPr>
              <a:t>Clandestine   Laboratory Evidence</a:t>
            </a:r>
          </a:p>
          <a:p>
            <a:pPr marL="344488" indent="-344488" defTabSz="398463" eaLnBrk="1" hangingPunct="1">
              <a:lnSpc>
                <a:spcPct val="110000"/>
              </a:lnSpc>
              <a:spcBef>
                <a:spcPts val="600"/>
              </a:spcBef>
              <a:buSzPct val="100000"/>
              <a:buFont typeface="Wingdings" pitchFamily="2" charset="2"/>
              <a:buChar char="v"/>
            </a:pPr>
            <a:r>
              <a:rPr lang="en-US" b="1" dirty="0">
                <a:latin typeface="Arial" charset="0"/>
                <a:cs typeface="Arial" charset="0"/>
              </a:rPr>
              <a:t>SWGDRUG Feedback Mechanism - to assess impact of Recommendations within community</a:t>
            </a:r>
          </a:p>
          <a:p>
            <a:pPr marL="344488" indent="-344488" defTabSz="398463" eaLnBrk="1" hangingPunct="1">
              <a:lnSpc>
                <a:spcPct val="110000"/>
              </a:lnSpc>
              <a:spcBef>
                <a:spcPts val="600"/>
              </a:spcBef>
              <a:buSzPct val="100000"/>
              <a:buFont typeface="Wingdings" pitchFamily="2" charset="2"/>
              <a:buChar char="v"/>
            </a:pPr>
            <a:r>
              <a:rPr lang="en-US" b="1" dirty="0">
                <a:latin typeface="Arial" charset="0"/>
                <a:cs typeface="Arial" charset="0"/>
              </a:rPr>
              <a:t>Implementation of SWGDRUG mass spectral library</a:t>
            </a:r>
          </a:p>
          <a:p>
            <a:pPr marL="344488" indent="-344488" defTabSz="398463" eaLnBrk="1" hangingPunct="1">
              <a:lnSpc>
                <a:spcPct val="110000"/>
              </a:lnSpc>
              <a:spcBef>
                <a:spcPts val="600"/>
              </a:spcBef>
              <a:buSzPct val="100000"/>
              <a:buFont typeface="Wingdings" pitchFamily="2" charset="2"/>
              <a:buChar char="v"/>
            </a:pPr>
            <a:r>
              <a:rPr lang="en-US" b="1" dirty="0">
                <a:latin typeface="Arial" charset="0"/>
                <a:cs typeface="Arial" charset="0"/>
              </a:rPr>
              <a:t>Revisions to Supplemental Document SD-3:</a:t>
            </a:r>
          </a:p>
          <a:p>
            <a:pPr marL="695325" lvl="1" indent="-236538" defTabSz="398463" eaLnBrk="1" hangingPunct="1">
              <a:lnSpc>
                <a:spcPct val="110000"/>
              </a:lnSpc>
              <a:spcBef>
                <a:spcPts val="600"/>
              </a:spcBef>
              <a:buSzPct val="100000"/>
              <a:buFont typeface="Wingdings" pitchFamily="2" charset="2"/>
              <a:buChar char="§"/>
            </a:pPr>
            <a:r>
              <a:rPr lang="en-US" i="1" dirty="0">
                <a:solidFill>
                  <a:srgbClr val="C00000"/>
                </a:solidFill>
                <a:latin typeface="Arial" charset="0"/>
              </a:rPr>
              <a:t>E</a:t>
            </a:r>
            <a:r>
              <a:rPr lang="en-US" sz="2200" i="1" dirty="0">
                <a:solidFill>
                  <a:srgbClr val="C00000"/>
                </a:solidFill>
                <a:latin typeface="Arial" charset="0"/>
              </a:rPr>
              <a:t>xamples of Measurement Uncertainty for Weight Determinations</a:t>
            </a:r>
            <a:r>
              <a:rPr lang="en-US" sz="2200" b="1" dirty="0">
                <a:solidFill>
                  <a:srgbClr val="C00000"/>
                </a:solidFill>
                <a:latin typeface="Arial" charset="0"/>
              </a:rPr>
              <a:t> </a:t>
            </a:r>
            <a:endParaRPr lang="en-US" sz="2200" b="1" i="1" dirty="0">
              <a:solidFill>
                <a:srgbClr val="C00000"/>
              </a:solidFill>
              <a:latin typeface="Arial" charset="0"/>
            </a:endParaRPr>
          </a:p>
        </p:txBody>
      </p:sp>
      <p:sp>
        <p:nvSpPr>
          <p:cNvPr id="2" name="TextBox 5"/>
          <p:cNvSpPr txBox="1">
            <a:spLocks noChangeArrowheads="1"/>
          </p:cNvSpPr>
          <p:nvPr/>
        </p:nvSpPr>
        <p:spPr bwMode="auto">
          <a:xfrm>
            <a:off x="744538" y="166688"/>
            <a:ext cx="7596187" cy="688975"/>
          </a:xfrm>
          <a:prstGeom prst="rect">
            <a:avLst/>
          </a:prstGeom>
          <a:noFill/>
          <a:ln w="9525">
            <a:noFill/>
            <a:miter lim="800000"/>
            <a:headEnd/>
            <a:tailEnd/>
          </a:ln>
        </p:spPr>
        <p:txBody>
          <a:bodyPr lIns="20498" tIns="10249" rIns="20498" bIns="10249">
            <a:spAutoFit/>
          </a:bodyPr>
          <a:lstStyle/>
          <a:p>
            <a:pPr algn="ctr" defTabSz="203200"/>
            <a:r>
              <a:rPr lang="en-US" sz="4400" b="1">
                <a:latin typeface="Arial" charset="0"/>
              </a:rPr>
              <a:t>2011 Accomplishments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7171">
                                            <p:txEl>
                                              <p:pRg st="0" end="0"/>
                                            </p:txEl>
                                          </p:spTgt>
                                        </p:tgtEl>
                                        <p:attrNameLst>
                                          <p:attrName>ppt_c</p:attrName>
                                        </p:attrNameLst>
                                      </p:cBhvr>
                                      <p:to>
                                        <a:schemeClr val="folHlink"/>
                                      </p:to>
                                    </p:animClr>
                                  </p:subTnLst>
                                </p:cTn>
                              </p:par>
                              <p:par>
                                <p:cTn id="7" presetID="1" presetClass="entr" presetSubtype="0" fill="hold" nodeType="withEffect">
                                  <p:stCondLst>
                                    <p:cond delay="0"/>
                                  </p:stCondLst>
                                  <p:childTnLst>
                                    <p:set>
                                      <p:cBhvr>
                                        <p:cTn id="8" dur="1" fill="hold">
                                          <p:stCondLst>
                                            <p:cond delay="0"/>
                                          </p:stCondLst>
                                        </p:cTn>
                                        <p:tgtEl>
                                          <p:spTgt spid="7171">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7171">
                                            <p:txEl>
                                              <p:pRg st="1" end="1"/>
                                            </p:txEl>
                                          </p:spTgt>
                                        </p:tgtEl>
                                        <p:attrNameLst>
                                          <p:attrName>ppt_c</p:attrName>
                                        </p:attrNameLst>
                                      </p:cBhvr>
                                      <p:to>
                                        <a:schemeClr val="folHlink"/>
                                      </p:to>
                                    </p:animClr>
                                  </p:subTnLst>
                                </p:cTn>
                              </p:par>
                              <p:par>
                                <p:cTn id="9" presetID="1" presetClass="entr" presetSubtype="0" fill="hold" nodeType="with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7171">
                                            <p:txEl>
                                              <p:pRg st="2" end="2"/>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7171">
                                            <p:txEl>
                                              <p:pRg st="3" end="3"/>
                                            </p:txEl>
                                          </p:spTgt>
                                        </p:tgtEl>
                                        <p:attrNameLst>
                                          <p:attrName>ppt_c</p:attrName>
                                        </p:attrNameLst>
                                      </p:cBhvr>
                                      <p:to>
                                        <a:schemeClr val="folHlink"/>
                                      </p:to>
                                    </p:animClr>
                                  </p:subTnLst>
                                </p:cTn>
                              </p:par>
                              <p:par>
                                <p:cTn id="15" presetID="1" presetClass="entr" presetSubtype="0" fill="hold" nodeType="withEffect">
                                  <p:stCondLst>
                                    <p:cond delay="0"/>
                                  </p:stCondLst>
                                  <p:childTnLst>
                                    <p:set>
                                      <p:cBhvr>
                                        <p:cTn id="16" dur="1" fill="hold">
                                          <p:stCondLst>
                                            <p:cond delay="0"/>
                                          </p:stCondLst>
                                        </p:cTn>
                                        <p:tgtEl>
                                          <p:spTgt spid="7171">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7171">
                                            <p:txEl>
                                              <p:pRg st="4" end="4"/>
                                            </p:txEl>
                                          </p:spTgt>
                                        </p:tgtEl>
                                        <p:attrNameLst>
                                          <p:attrName>ppt_c</p:attrName>
                                        </p:attrNameLst>
                                      </p:cBhvr>
                                      <p:to>
                                        <a:schemeClr val="folHlink"/>
                                      </p:to>
                                    </p:animClr>
                                  </p:sub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1">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7171">
                                            <p:txEl>
                                              <p:pRg st="5" end="5"/>
                                            </p:txEl>
                                          </p:spTgt>
                                        </p:tgtEl>
                                        <p:attrNameLst>
                                          <p:attrName>ppt_c</p:attrName>
                                        </p:attrNameLst>
                                      </p:cBhvr>
                                      <p:to>
                                        <a:schemeClr val="folHlink"/>
                                      </p:to>
                                    </p:animClr>
                                  </p:sub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1">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7171">
                                            <p:txEl>
                                              <p:pRg st="6" end="6"/>
                                            </p:txEl>
                                          </p:spTgt>
                                        </p:tgtEl>
                                        <p:attrNameLst>
                                          <p:attrName>ppt_c</p:attrName>
                                        </p:attrNameLst>
                                      </p:cBhvr>
                                      <p:to>
                                        <a:schemeClr val="folHlink"/>
                                      </p:to>
                                    </p:animClr>
                                  </p:sub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171">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17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64"/>
          <p:cNvSpPr>
            <a:spLocks noChangeArrowheads="1"/>
          </p:cNvSpPr>
          <p:nvPr/>
        </p:nvSpPr>
        <p:spPr bwMode="auto">
          <a:xfrm>
            <a:off x="494204" y="945103"/>
            <a:ext cx="8144821" cy="5554800"/>
          </a:xfrm>
          <a:prstGeom prst="roundRect">
            <a:avLst>
              <a:gd name="adj" fmla="val 16667"/>
            </a:avLst>
          </a:prstGeom>
          <a:gradFill flip="none" rotWithShape="1">
            <a:gsLst>
              <a:gs pos="87000">
                <a:srgbClr val="99CCFF">
                  <a:alpha val="6000"/>
                </a:srgbClr>
              </a:gs>
              <a:gs pos="100000">
                <a:srgbClr val="99CCFF"/>
              </a:gs>
            </a:gsLst>
            <a:path path="shape">
              <a:fillToRect l="50000" t="50000" r="50000" b="50000"/>
            </a:path>
            <a:tileRect/>
          </a:gradFill>
          <a:ln w="9525">
            <a:solidFill>
              <a:schemeClr val="tx1"/>
            </a:solidFill>
            <a:round/>
            <a:headEnd/>
            <a:tailEnd/>
          </a:ln>
          <a:effectLst/>
        </p:spPr>
        <p:txBody>
          <a:bodyPr wrap="none" lIns="20510" tIns="10255" rIns="20510" bIns="10255" anchor="ctr"/>
          <a:lstStyle/>
          <a:p>
            <a:pPr eaLnBrk="1" hangingPunct="1">
              <a:defRPr/>
            </a:pPr>
            <a:endParaRPr lang="en-US" sz="600" b="1">
              <a:solidFill>
                <a:schemeClr val="bg1"/>
              </a:solidFill>
              <a:latin typeface="Arial" charset="0"/>
            </a:endParaRPr>
          </a:p>
        </p:txBody>
      </p:sp>
      <p:sp>
        <p:nvSpPr>
          <p:cNvPr id="8194" name="Rectangle 4"/>
          <p:cNvSpPr>
            <a:spLocks noChangeArrowheads="1"/>
          </p:cNvSpPr>
          <p:nvPr/>
        </p:nvSpPr>
        <p:spPr bwMode="auto">
          <a:xfrm>
            <a:off x="1173163" y="139700"/>
            <a:ext cx="6777037" cy="692150"/>
          </a:xfrm>
          <a:prstGeom prst="rect">
            <a:avLst/>
          </a:prstGeom>
          <a:noFill/>
          <a:ln w="9525">
            <a:noFill/>
            <a:miter lim="800000"/>
            <a:headEnd/>
            <a:tailEnd/>
          </a:ln>
        </p:spPr>
        <p:txBody>
          <a:bodyPr lIns="20640" tIns="10320" rIns="20640" bIns="10320">
            <a:spAutoFit/>
          </a:bodyPr>
          <a:lstStyle/>
          <a:p>
            <a:pPr algn="ctr" defTabSz="203200"/>
            <a:r>
              <a:rPr lang="en-US" sz="4400" b="1">
                <a:latin typeface="Arial" charset="0"/>
              </a:rPr>
              <a:t>Part IIIA Sampling</a:t>
            </a:r>
          </a:p>
        </p:txBody>
      </p:sp>
      <p:sp>
        <p:nvSpPr>
          <p:cNvPr id="8195" name="TextBox 56"/>
          <p:cNvSpPr txBox="1">
            <a:spLocks noChangeArrowheads="1"/>
          </p:cNvSpPr>
          <p:nvPr/>
        </p:nvSpPr>
        <p:spPr bwMode="auto">
          <a:xfrm>
            <a:off x="944563" y="1149350"/>
            <a:ext cx="7683500" cy="5099050"/>
          </a:xfrm>
          <a:prstGeom prst="rect">
            <a:avLst/>
          </a:prstGeom>
          <a:noFill/>
          <a:ln w="9525">
            <a:noFill/>
            <a:miter lim="800000"/>
            <a:headEnd/>
            <a:tailEnd/>
          </a:ln>
        </p:spPr>
        <p:txBody>
          <a:bodyPr lIns="20498" tIns="10249" rIns="20498" bIns="10249">
            <a:spAutoFit/>
          </a:bodyPr>
          <a:lstStyle/>
          <a:p>
            <a:pPr marL="50800" lvl="2" indent="-38100" defTabSz="203200" eaLnBrk="1" hangingPunct="1">
              <a:lnSpc>
                <a:spcPct val="110000"/>
              </a:lnSpc>
              <a:buFont typeface="Wingdings" pitchFamily="2" charset="2"/>
              <a:buChar char="§"/>
            </a:pPr>
            <a:r>
              <a:rPr lang="en-US" b="1" dirty="0">
                <a:solidFill>
                  <a:srgbClr val="C00000"/>
                </a:solidFill>
                <a:latin typeface="Arial" charset="0"/>
                <a:cs typeface="Arial" charset="0"/>
              </a:rPr>
              <a:t>  6  Reporting</a:t>
            </a:r>
          </a:p>
          <a:p>
            <a:pPr marL="50800" lvl="2" indent="-38100" defTabSz="203200" eaLnBrk="1" hangingPunct="1">
              <a:lnSpc>
                <a:spcPct val="110000"/>
              </a:lnSpc>
            </a:pPr>
            <a:endParaRPr lang="en-US" sz="1200" b="1" dirty="0">
              <a:solidFill>
                <a:srgbClr val="C00000"/>
              </a:solidFill>
              <a:latin typeface="Arial" charset="0"/>
              <a:cs typeface="Arial" charset="0"/>
            </a:endParaRPr>
          </a:p>
          <a:p>
            <a:pPr marL="50800" lvl="2" indent="-38100" defTabSz="203200" eaLnBrk="1" hangingPunct="1">
              <a:lnSpc>
                <a:spcPct val="110000"/>
              </a:lnSpc>
            </a:pPr>
            <a:r>
              <a:rPr lang="en-US" dirty="0">
                <a:solidFill>
                  <a:srgbClr val="C00000"/>
                </a:solidFill>
                <a:latin typeface="Arial" charset="0"/>
                <a:cs typeface="Arial" charset="0"/>
              </a:rPr>
              <a:t>	</a:t>
            </a:r>
            <a:r>
              <a:rPr lang="en-US" b="1" dirty="0">
                <a:solidFill>
                  <a:srgbClr val="C00000"/>
                </a:solidFill>
                <a:latin typeface="Arial" charset="0"/>
                <a:cs typeface="Arial" charset="0"/>
              </a:rPr>
              <a:t>6.1 Statistically selected sample(s)</a:t>
            </a:r>
          </a:p>
          <a:p>
            <a:pPr marL="50800" lvl="2" indent="-38100" defTabSz="203200" eaLnBrk="1" hangingPunct="1">
              <a:lnSpc>
                <a:spcPct val="110000"/>
              </a:lnSpc>
            </a:pPr>
            <a:r>
              <a:rPr lang="en-US" sz="2300" dirty="0">
                <a:solidFill>
                  <a:srgbClr val="C00000"/>
                </a:solidFill>
                <a:latin typeface="Arial" charset="0"/>
                <a:cs typeface="Arial" charset="0"/>
              </a:rPr>
              <a:t>	Reporting statistical inferences for a population is </a:t>
            </a:r>
            <a:r>
              <a:rPr lang="en-US" sz="2300" u="sng" dirty="0">
                <a:solidFill>
                  <a:srgbClr val="C00000"/>
                </a:solidFill>
                <a:latin typeface="Arial" charset="0"/>
                <a:cs typeface="Arial" charset="0"/>
              </a:rPr>
              <a:t>acceptable when testing is performed on the statistically selected units</a:t>
            </a:r>
            <a:r>
              <a:rPr lang="en-US" sz="2300" dirty="0">
                <a:solidFill>
                  <a:srgbClr val="C00000"/>
                </a:solidFill>
                <a:latin typeface="Arial" charset="0"/>
                <a:cs typeface="Arial" charset="0"/>
              </a:rPr>
              <a:t>.  The language in the report must make it clear to the reader that the results are based on a sampling plan.</a:t>
            </a:r>
          </a:p>
          <a:p>
            <a:pPr marL="50800" lvl="2" indent="-38100" defTabSz="203200" eaLnBrk="1" hangingPunct="1">
              <a:lnSpc>
                <a:spcPct val="110000"/>
              </a:lnSpc>
            </a:pPr>
            <a:endParaRPr lang="en-US" sz="1200" dirty="0">
              <a:solidFill>
                <a:srgbClr val="C00000"/>
              </a:solidFill>
              <a:latin typeface="Arial" charset="0"/>
              <a:cs typeface="Arial" charset="0"/>
            </a:endParaRPr>
          </a:p>
          <a:p>
            <a:pPr marL="50800" lvl="2" indent="-38100" defTabSz="203200" eaLnBrk="1" hangingPunct="1">
              <a:lnSpc>
                <a:spcPct val="110000"/>
              </a:lnSpc>
            </a:pPr>
            <a:r>
              <a:rPr lang="en-US" b="1" dirty="0">
                <a:solidFill>
                  <a:srgbClr val="C00000"/>
                </a:solidFill>
                <a:latin typeface="Arial" charset="0"/>
                <a:cs typeface="Arial" charset="0"/>
              </a:rPr>
              <a:t>	6.2 Non-statistically selected sample(s)</a:t>
            </a:r>
          </a:p>
          <a:p>
            <a:pPr marL="50800" lvl="2" indent="-38100" defTabSz="203200" eaLnBrk="1" hangingPunct="1">
              <a:lnSpc>
                <a:spcPct val="110000"/>
              </a:lnSpc>
            </a:pPr>
            <a:r>
              <a:rPr lang="en-US" sz="2200" dirty="0">
                <a:solidFill>
                  <a:srgbClr val="C00000"/>
                </a:solidFill>
                <a:latin typeface="Arial" charset="0"/>
                <a:cs typeface="Arial" charset="0"/>
              </a:rPr>
              <a:t>	</a:t>
            </a:r>
            <a:r>
              <a:rPr lang="en-US" sz="2300" dirty="0">
                <a:solidFill>
                  <a:srgbClr val="C00000"/>
                </a:solidFill>
                <a:latin typeface="Arial" charset="0"/>
                <a:cs typeface="Arial" charset="0"/>
              </a:rPr>
              <a:t>The </a:t>
            </a:r>
            <a:r>
              <a:rPr lang="en-US" sz="2300" u="sng" dirty="0">
                <a:solidFill>
                  <a:srgbClr val="C00000"/>
                </a:solidFill>
                <a:latin typeface="Arial" charset="0"/>
                <a:cs typeface="Arial" charset="0"/>
              </a:rPr>
              <a:t>language in the report must make it clear</a:t>
            </a:r>
            <a:r>
              <a:rPr lang="en-US" sz="2300" dirty="0">
                <a:solidFill>
                  <a:srgbClr val="C00000"/>
                </a:solidFill>
                <a:latin typeface="Arial" charset="0"/>
                <a:cs typeface="Arial" charset="0"/>
              </a:rPr>
              <a:t> to the reader that the results apply to only the tested units.  For example, 2 of 100 bags were analyzed and found to contain Cocaine.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www.powerpointbackgrounds.com">
  <a:themeElements>
    <a:clrScheme name="">
      <a:dk1>
        <a:srgbClr val="000066"/>
      </a:dk1>
      <a:lt1>
        <a:srgbClr val="FFFFFF"/>
      </a:lt1>
      <a:dk2>
        <a:srgbClr val="0000FF"/>
      </a:dk2>
      <a:lt2>
        <a:srgbClr val="DDDDDD"/>
      </a:lt2>
      <a:accent1>
        <a:srgbClr val="3399FF"/>
      </a:accent1>
      <a:accent2>
        <a:srgbClr val="FF9900"/>
      </a:accent2>
      <a:accent3>
        <a:srgbClr val="FFFFFF"/>
      </a:accent3>
      <a:accent4>
        <a:srgbClr val="000056"/>
      </a:accent4>
      <a:accent5>
        <a:srgbClr val="ADCAFF"/>
      </a:accent5>
      <a:accent6>
        <a:srgbClr val="E78A00"/>
      </a:accent6>
      <a:hlink>
        <a:srgbClr val="FF0000"/>
      </a:hlink>
      <a:folHlink>
        <a:srgbClr val="969696"/>
      </a:folHlink>
    </a:clrScheme>
    <a:fontScheme name="www.powerpointbackgrounds.co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www.powerpointbackgrounds.c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www.powerpointbackgrounds.com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www.powerpointbackgrounds.com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www.powerpointbackgrounds.com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www.powerpointbackgrounds.com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www.powerpointbackgrounds.com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www.powerpointbackgrounds.com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themeOverride>
</file>

<file path=docProps/app.xml><?xml version="1.0" encoding="utf-8"?>
<Properties xmlns="http://schemas.openxmlformats.org/officeDocument/2006/extended-properties" xmlns:vt="http://schemas.openxmlformats.org/officeDocument/2006/docPropsVTypes">
  <Template>3-Beakers-Light-01</Template>
  <TotalTime>17491</TotalTime>
  <Words>1085</Words>
  <Application>Microsoft Office PowerPoint</Application>
  <PresentationFormat>Letter Paper (8.5x11 in)</PresentationFormat>
  <Paragraphs>188</Paragraphs>
  <Slides>24</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6" baseType="lpstr">
      <vt:lpstr>www.powerpointbackgrounds.com</vt:lpstr>
      <vt:lpstr>Worksheet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Manager/>
  <Company>Swarthmore College</Company>
  <LinksUpToDate>false</LinksUpToDate>
  <SharedDoc>false</SharedDoc>
  <HyperlinkBase>http://www.swarthmore.edu/NatSci/cpurrin1/posteradvice.htm</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for scientific posters (Swarthmore College)</dc:title>
  <dc:subject/>
  <dc:creator>Colin Purrington</dc:creator>
  <cp:keywords/>
  <dc:description>Suggestions and gripes to: cpurrin1@swarthmore.edu</dc:description>
  <cp:lastModifiedBy> </cp:lastModifiedBy>
  <cp:revision>1647</cp:revision>
  <cp:lastPrinted>2004-05-01T11:19:50Z</cp:lastPrinted>
  <dcterms:created xsi:type="dcterms:W3CDTF">2000-07-07T15:10:51Z</dcterms:created>
  <dcterms:modified xsi:type="dcterms:W3CDTF">2012-03-15T01:09:53Z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Colin Purrington</vt:lpwstr>
  </property>
</Properties>
</file>