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8"/>
  </p:notesMasterIdLst>
  <p:handoutMasterIdLst>
    <p:handoutMasterId r:id="rId39"/>
  </p:handoutMasterIdLst>
  <p:sldIdLst>
    <p:sldId id="330" r:id="rId2"/>
    <p:sldId id="734" r:id="rId3"/>
    <p:sldId id="713" r:id="rId4"/>
    <p:sldId id="731" r:id="rId5"/>
    <p:sldId id="723" r:id="rId6"/>
    <p:sldId id="715" r:id="rId7"/>
    <p:sldId id="716" r:id="rId8"/>
    <p:sldId id="714" r:id="rId9"/>
    <p:sldId id="630" r:id="rId10"/>
    <p:sldId id="631" r:id="rId11"/>
    <p:sldId id="632" r:id="rId12"/>
    <p:sldId id="744" r:id="rId13"/>
    <p:sldId id="717" r:id="rId14"/>
    <p:sldId id="726" r:id="rId15"/>
    <p:sldId id="745" r:id="rId16"/>
    <p:sldId id="746" r:id="rId17"/>
    <p:sldId id="747" r:id="rId18"/>
    <p:sldId id="755" r:id="rId19"/>
    <p:sldId id="748" r:id="rId20"/>
    <p:sldId id="749" r:id="rId21"/>
    <p:sldId id="729" r:id="rId22"/>
    <p:sldId id="724" r:id="rId23"/>
    <p:sldId id="730" r:id="rId24"/>
    <p:sldId id="735" r:id="rId25"/>
    <p:sldId id="750" r:id="rId26"/>
    <p:sldId id="751" r:id="rId27"/>
    <p:sldId id="719" r:id="rId28"/>
    <p:sldId id="754" r:id="rId29"/>
    <p:sldId id="757" r:id="rId30"/>
    <p:sldId id="732" r:id="rId31"/>
    <p:sldId id="753" r:id="rId32"/>
    <p:sldId id="758" r:id="rId33"/>
    <p:sldId id="752" r:id="rId34"/>
    <p:sldId id="720" r:id="rId35"/>
    <p:sldId id="722" r:id="rId36"/>
    <p:sldId id="633" r:id="rId37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AFD00"/>
    <a:srgbClr val="33CCFF"/>
    <a:srgbClr val="00FF99"/>
    <a:srgbClr val="000000"/>
    <a:srgbClr val="6699FF"/>
    <a:srgbClr val="3399FF"/>
    <a:srgbClr val="0099FF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68243" autoAdjust="0"/>
  </p:normalViewPr>
  <p:slideViewPr>
    <p:cSldViewPr snapToGrid="0">
      <p:cViewPr varScale="1">
        <p:scale>
          <a:sx n="62" d="100"/>
          <a:sy n="62" d="100"/>
        </p:scale>
        <p:origin x="-1044" y="-78"/>
      </p:cViewPr>
      <p:guideLst>
        <p:guide orient="horz" pos="3787"/>
        <p:guide pos="2879"/>
      </p:guideLst>
    </p:cSldViewPr>
  </p:slideViewPr>
  <p:outlineViewPr>
    <p:cViewPr>
      <p:scale>
        <a:sx n="33" d="100"/>
        <a:sy n="33" d="100"/>
      </p:scale>
      <p:origin x="0" y="27342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5184"/>
    </p:cViewPr>
  </p:sorterViewPr>
  <p:notesViewPr>
    <p:cSldViewPr snapToGrid="0">
      <p:cViewPr varScale="1">
        <p:scale>
          <a:sx n="89" d="100"/>
          <a:sy n="89" d="100"/>
        </p:scale>
        <p:origin x="-2196" y="-11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8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8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800" i="0"/>
            </a:lvl1pPr>
          </a:lstStyle>
          <a:p>
            <a:pPr>
              <a:defRPr/>
            </a:pPr>
            <a:r>
              <a:rPr lang="en-US"/>
              <a:t>Lesson 1: Introduction</a:t>
            </a:r>
          </a:p>
        </p:txBody>
      </p:sp>
      <p:sp>
        <p:nvSpPr>
          <p:cNvPr id="288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800" i="0"/>
            </a:lvl1pPr>
          </a:lstStyle>
          <a:p>
            <a:pPr>
              <a:defRPr/>
            </a:pPr>
            <a:r>
              <a:rPr lang="en-US"/>
              <a:t>Basic Clandestine Laboratory Training Program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 i="0"/>
            </a:lvl1pPr>
          </a:lstStyle>
          <a:p>
            <a:pPr>
              <a:defRPr/>
            </a:pPr>
            <a:fld id="{B4F82FDC-5206-49A5-9CA7-C2CDDEC767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652366-1891-468D-95F4-6B45CECAED08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114318-9428-4723-B4B5-CFC9D2F10BAB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8852F4-CAF8-4650-AD8E-B94E62C695FE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1548CE-A58C-4F06-AF51-7FE5FB8CF320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34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03428" name="Slide Number Placeholder 3"/>
          <p:cNvSpPr txBox="1">
            <a:spLocks noGrp="1"/>
          </p:cNvSpPr>
          <p:nvPr/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61" tIns="48331" rIns="96661" bIns="48331" anchor="b"/>
          <a:lstStyle/>
          <a:p>
            <a:pPr algn="r" defTabSz="966788"/>
            <a:fld id="{85DCC214-03E6-428E-BF06-1091B6285E11}" type="slidenum">
              <a:rPr lang="en-US" sz="1300"/>
              <a:pPr algn="r" defTabSz="966788"/>
              <a:t>14</a:t>
            </a:fld>
            <a:endParaRPr lang="en-US" sz="13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4251F3-337C-429F-9CD0-7100716D2931}" type="slidenum">
              <a:rPr lang="en-US" smtClean="0"/>
              <a:pPr/>
              <a:t>36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5C531A-A222-491E-9C3E-FAC7EFA239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2068FC-113D-458A-93B8-8047E68481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2250" y="301625"/>
            <a:ext cx="2114550" cy="5824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301625"/>
            <a:ext cx="6191250" cy="5824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13AE52-F0F4-45E7-8786-0C7C7B5AA2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1625"/>
            <a:ext cx="8229600" cy="7016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705128-05F4-44D9-A942-61A9A672FE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1625"/>
            <a:ext cx="8229600" cy="7016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538F73-6AB7-46AC-B802-30717802B4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300F1-8443-42A6-9844-22D4229AB5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558945-53FA-4013-838E-38475D67BF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0F9CA8-322A-415C-BDD6-72A0DD18D0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462CAB-A414-44CF-9496-DBF123633B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DB6580-BBC3-4B97-97F8-5F6DF63E58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E7A77A-00E9-40D1-889E-9E7A737E93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C7565F-22B7-4C68-B3E7-EC52971002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FD8BB8-19C4-48A9-BF52-E8BABE2D25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1" descr="strategicplan_Page1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301625"/>
            <a:ext cx="8229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475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1DDEF4F8-E4C1-475E-8232-E5A91168FF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2" name="Picture 26" descr="strategicplan_Page1bottom"/>
          <p:cNvPicPr>
            <a:picLocks noChangeAspect="1" noChangeArrowheads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0" y="6572250"/>
            <a:ext cx="91440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25" descr="strategicplan_Page1top"/>
          <p:cNvPicPr>
            <a:picLocks noChangeAspect="1" noChangeArrowheads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0" y="0"/>
            <a:ext cx="91440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74F77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74F77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74F77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74F77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74F77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74F77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74F77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74F77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74F77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itchFamily="2" charset="2"/>
        <a:buChar char="q"/>
        <a:defRPr sz="32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28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80000"/>
        <a:buChar char="o"/>
        <a:defRPr sz="24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itchFamily="2" charset="2"/>
        <a:buChar char="Ø"/>
        <a:defRPr sz="2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urveymonkey.com/" TargetMode="Externa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1959429"/>
            <a:ext cx="9144000" cy="2625634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1436" name="Rectangle 12"/>
          <p:cNvSpPr>
            <a:spLocks noChangeArrowheads="1"/>
          </p:cNvSpPr>
          <p:nvPr/>
        </p:nvSpPr>
        <p:spPr bwMode="auto">
          <a:xfrm>
            <a:off x="835025" y="3721872"/>
            <a:ext cx="74580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n-US" sz="2400" b="1" i="1" dirty="0" smtClean="0">
                <a:solidFill>
                  <a:schemeClr val="bg1"/>
                </a:solidFill>
              </a:rPr>
              <a:t>Scott R. </a:t>
            </a:r>
            <a:r>
              <a:rPr lang="en-US" sz="2400" b="1" i="1" dirty="0" err="1" smtClean="0">
                <a:solidFill>
                  <a:schemeClr val="bg1"/>
                </a:solidFill>
              </a:rPr>
              <a:t>Oulton</a:t>
            </a:r>
            <a:r>
              <a:rPr lang="en-US" sz="2400" b="1" i="1" dirty="0" smtClean="0">
                <a:solidFill>
                  <a:schemeClr val="bg1"/>
                </a:solidFill>
              </a:rPr>
              <a:t>, Chair</a:t>
            </a:r>
            <a:endParaRPr lang="en-US" sz="2400" b="1" i="1" dirty="0">
              <a:solidFill>
                <a:schemeClr val="bg1"/>
              </a:solidFill>
            </a:endParaRPr>
          </a:p>
        </p:txBody>
      </p:sp>
      <p:sp>
        <p:nvSpPr>
          <p:cNvPr id="231443" name="Rectangle 19"/>
          <p:cNvSpPr>
            <a:spLocks noChangeArrowheads="1"/>
          </p:cNvSpPr>
          <p:nvPr/>
        </p:nvSpPr>
        <p:spPr bwMode="auto">
          <a:xfrm>
            <a:off x="388938" y="2357619"/>
            <a:ext cx="8516937" cy="139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ctr"/>
            <a:r>
              <a:rPr lang="en-US" sz="4400" b="1" dirty="0">
                <a:solidFill>
                  <a:srgbClr val="FFFF00"/>
                </a:solidFill>
              </a:rPr>
              <a:t>SWGDRUG</a:t>
            </a:r>
          </a:p>
          <a:p>
            <a:pPr algn="ctr"/>
            <a:r>
              <a:rPr lang="en-US" sz="2300" b="1" dirty="0">
                <a:solidFill>
                  <a:srgbClr val="FFFF00"/>
                </a:solidFill>
              </a:rPr>
              <a:t>Scientific Working Group for the Analysis of Seized Drugs</a:t>
            </a:r>
          </a:p>
        </p:txBody>
      </p:sp>
      <p:pic>
        <p:nvPicPr>
          <p:cNvPr id="2053" name="Picture 16" descr="mini_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5900" y="190500"/>
            <a:ext cx="106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17" descr="mini_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97800" y="5549900"/>
            <a:ext cx="106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613954"/>
            <a:ext cx="9144000" cy="5577840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4" name="Rectangle 3"/>
          <p:cNvSpPr>
            <a:spLocks noChangeArrowheads="1"/>
          </p:cNvSpPr>
          <p:nvPr/>
        </p:nvSpPr>
        <p:spPr bwMode="auto">
          <a:xfrm>
            <a:off x="179388" y="1503363"/>
            <a:ext cx="6919912" cy="443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lvl="1" eaLnBrk="0" hangingPunct="0">
              <a:lnSpc>
                <a:spcPct val="150000"/>
              </a:lnSpc>
              <a:buClr>
                <a:schemeClr val="folHlink"/>
              </a:buClr>
              <a:buFont typeface="Wingdings" pitchFamily="2" charset="2"/>
              <a:buChar char="§"/>
              <a:defRPr/>
            </a:pPr>
            <a:r>
              <a:rPr lang="en-US" sz="3200" dirty="0">
                <a:solidFill>
                  <a:srgbClr val="FFFFFF"/>
                </a:solidFill>
                <a:latin typeface="+mn-lt"/>
              </a:rPr>
              <a:t> CAC &amp; NWAFS – Jerry Massetti</a:t>
            </a:r>
          </a:p>
          <a:p>
            <a:pPr lvl="1" eaLnBrk="0" hangingPunct="0">
              <a:lnSpc>
                <a:spcPct val="150000"/>
              </a:lnSpc>
              <a:buClr>
                <a:schemeClr val="folHlink"/>
              </a:buClr>
              <a:buFont typeface="Wingdings" pitchFamily="2" charset="2"/>
              <a:buChar char="§"/>
              <a:defRPr/>
            </a:pPr>
            <a:r>
              <a:rPr lang="en-US" sz="3200" dirty="0">
                <a:solidFill>
                  <a:srgbClr val="FFFFFF"/>
                </a:solidFill>
                <a:latin typeface="+mn-lt"/>
              </a:rPr>
              <a:t> MAFS – Richard </a:t>
            </a:r>
            <a:r>
              <a:rPr lang="en-US" sz="3200" dirty="0" err="1">
                <a:solidFill>
                  <a:srgbClr val="FFFFFF"/>
                </a:solidFill>
                <a:latin typeface="+mn-lt"/>
              </a:rPr>
              <a:t>Paulas</a:t>
            </a:r>
            <a:endParaRPr lang="en-US" sz="3200" dirty="0">
              <a:solidFill>
                <a:srgbClr val="FFFFFF"/>
              </a:solidFill>
              <a:latin typeface="+mn-lt"/>
            </a:endParaRPr>
          </a:p>
          <a:p>
            <a:pPr lvl="1" eaLnBrk="0" hangingPunct="0">
              <a:lnSpc>
                <a:spcPct val="150000"/>
              </a:lnSpc>
              <a:buClr>
                <a:schemeClr val="folHlink"/>
              </a:buClr>
              <a:buFont typeface="Wingdings" pitchFamily="2" charset="2"/>
              <a:buChar char="§"/>
              <a:defRPr/>
            </a:pPr>
            <a:r>
              <a:rPr lang="en-US" sz="3200" dirty="0">
                <a:solidFill>
                  <a:srgbClr val="FFFFFF"/>
                </a:solidFill>
                <a:latin typeface="+mn-lt"/>
              </a:rPr>
              <a:t> MAAFS – Linda Jackson</a:t>
            </a:r>
          </a:p>
          <a:p>
            <a:pPr lvl="1" eaLnBrk="0" hangingPunct="0">
              <a:lnSpc>
                <a:spcPct val="150000"/>
              </a:lnSpc>
              <a:buClr>
                <a:schemeClr val="folHlink"/>
              </a:buClr>
              <a:buFont typeface="Wingdings" pitchFamily="2" charset="2"/>
              <a:buChar char="§"/>
              <a:defRPr/>
            </a:pPr>
            <a:r>
              <a:rPr lang="en-US" sz="3200" dirty="0">
                <a:solidFill>
                  <a:srgbClr val="FFFFFF"/>
                </a:solidFill>
                <a:latin typeface="+mn-lt"/>
              </a:rPr>
              <a:t> SAFS – Christian Matchett</a:t>
            </a:r>
          </a:p>
          <a:p>
            <a:pPr lvl="1" eaLnBrk="0" hangingPunct="0">
              <a:lnSpc>
                <a:spcPct val="150000"/>
              </a:lnSpc>
              <a:buClr>
                <a:schemeClr val="folHlink"/>
              </a:buClr>
              <a:buFont typeface="Wingdings" pitchFamily="2" charset="2"/>
              <a:buChar char="§"/>
              <a:defRPr/>
            </a:pPr>
            <a:r>
              <a:rPr lang="en-US" sz="3200" dirty="0">
                <a:solidFill>
                  <a:srgbClr val="FFFFFF"/>
                </a:solidFill>
                <a:latin typeface="+mn-lt"/>
              </a:rPr>
              <a:t> SWAFS – Scott </a:t>
            </a:r>
            <a:r>
              <a:rPr lang="en-US" sz="3200" dirty="0" err="1">
                <a:solidFill>
                  <a:srgbClr val="FFFFFF"/>
                </a:solidFill>
                <a:latin typeface="+mn-lt"/>
              </a:rPr>
              <a:t>Vajdos</a:t>
            </a:r>
            <a:endParaRPr lang="en-US" sz="3200" dirty="0">
              <a:solidFill>
                <a:srgbClr val="FFFFFF"/>
              </a:solidFill>
              <a:latin typeface="+mn-lt"/>
            </a:endParaRPr>
          </a:p>
          <a:p>
            <a:pPr lvl="1" eaLnBrk="0" hangingPunct="0">
              <a:lnSpc>
                <a:spcPct val="150000"/>
              </a:lnSpc>
              <a:buClr>
                <a:schemeClr val="folHlink"/>
              </a:buClr>
              <a:buFont typeface="Wingdings" pitchFamily="2" charset="2"/>
              <a:buChar char="§"/>
              <a:defRPr/>
            </a:pPr>
            <a:r>
              <a:rPr lang="en-US" sz="3200" dirty="0">
                <a:solidFill>
                  <a:srgbClr val="FFFFFF"/>
                </a:solidFill>
                <a:latin typeface="+mn-lt"/>
              </a:rPr>
              <a:t> Toxicology – Dr. Robert Powers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416050" y="795338"/>
            <a:ext cx="6378575" cy="708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eaLnBrk="0" hangingPunct="0"/>
            <a:r>
              <a:rPr lang="en-US" b="1" dirty="0" smtClean="0">
                <a:solidFill>
                  <a:srgbClr val="FAFD00"/>
                </a:solidFill>
              </a:rPr>
              <a:t>Core Committee</a:t>
            </a:r>
            <a:endParaRPr lang="en-US" b="1" dirty="0">
              <a:solidFill>
                <a:srgbClr val="FAFD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561703"/>
            <a:ext cx="9144000" cy="5590904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8" name="Rectangle 3"/>
          <p:cNvSpPr>
            <a:spLocks noChangeArrowheads="1"/>
          </p:cNvSpPr>
          <p:nvPr/>
        </p:nvSpPr>
        <p:spPr bwMode="auto">
          <a:xfrm>
            <a:off x="204788" y="1422400"/>
            <a:ext cx="859155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lvl="1" eaLnBrk="0" hangingPunct="0">
              <a:lnSpc>
                <a:spcPct val="130000"/>
              </a:lnSpc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3200" b="1" dirty="0">
                <a:solidFill>
                  <a:srgbClr val="FFFFFF"/>
                </a:solidFill>
              </a:rPr>
              <a:t> </a:t>
            </a:r>
            <a:r>
              <a:rPr lang="en-US" sz="3200" dirty="0">
                <a:solidFill>
                  <a:srgbClr val="FFFFFF"/>
                </a:solidFill>
              </a:rPr>
              <a:t>Canada – Richard Laing</a:t>
            </a:r>
          </a:p>
          <a:p>
            <a:pPr lvl="1" eaLnBrk="0" hangingPunct="0">
              <a:lnSpc>
                <a:spcPct val="130000"/>
              </a:lnSpc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3200" dirty="0">
                <a:solidFill>
                  <a:srgbClr val="FFFFFF"/>
                </a:solidFill>
              </a:rPr>
              <a:t> United Kingdom – Dr. Sylvia Burns</a:t>
            </a:r>
          </a:p>
          <a:p>
            <a:pPr lvl="1" eaLnBrk="0" hangingPunct="0">
              <a:lnSpc>
                <a:spcPct val="130000"/>
              </a:lnSpc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3200" dirty="0">
                <a:solidFill>
                  <a:srgbClr val="FFFFFF"/>
                </a:solidFill>
              </a:rPr>
              <a:t> Australia – Catherine Quinn</a:t>
            </a:r>
          </a:p>
          <a:p>
            <a:pPr lvl="1" eaLnBrk="0" hangingPunct="0">
              <a:lnSpc>
                <a:spcPct val="130000"/>
              </a:lnSpc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3200" dirty="0">
                <a:solidFill>
                  <a:srgbClr val="FFFFFF"/>
                </a:solidFill>
              </a:rPr>
              <a:t> Germany – Dr. </a:t>
            </a:r>
            <a:r>
              <a:rPr lang="en-US" sz="3200" dirty="0" err="1">
                <a:solidFill>
                  <a:srgbClr val="FFFFFF"/>
                </a:solidFill>
              </a:rPr>
              <a:t>Udo</a:t>
            </a:r>
            <a:r>
              <a:rPr lang="en-US" sz="3200" dirty="0">
                <a:solidFill>
                  <a:srgbClr val="FFFFFF"/>
                </a:solidFill>
              </a:rPr>
              <a:t> </a:t>
            </a:r>
            <a:r>
              <a:rPr lang="en-US" sz="3200" dirty="0" err="1">
                <a:solidFill>
                  <a:srgbClr val="FFFFFF"/>
                </a:solidFill>
              </a:rPr>
              <a:t>Zerell</a:t>
            </a:r>
            <a:endParaRPr lang="en-US" sz="3200" dirty="0">
              <a:solidFill>
                <a:srgbClr val="FFFFFF"/>
              </a:solidFill>
            </a:endParaRPr>
          </a:p>
          <a:p>
            <a:pPr lvl="1" eaLnBrk="0" hangingPunct="0">
              <a:lnSpc>
                <a:spcPct val="130000"/>
              </a:lnSpc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3200" dirty="0">
                <a:solidFill>
                  <a:srgbClr val="FFFFFF"/>
                </a:solidFill>
              </a:rPr>
              <a:t> ENFSI – Dr. Michael </a:t>
            </a:r>
            <a:r>
              <a:rPr lang="en-US" sz="3200" dirty="0" err="1">
                <a:solidFill>
                  <a:srgbClr val="FFFFFF"/>
                </a:solidFill>
              </a:rPr>
              <a:t>Bovens</a:t>
            </a:r>
            <a:endParaRPr lang="en-US" sz="3200" dirty="0">
              <a:solidFill>
                <a:srgbClr val="FFFFFF"/>
              </a:solidFill>
            </a:endParaRPr>
          </a:p>
          <a:p>
            <a:pPr lvl="1" eaLnBrk="0" hangingPunct="0">
              <a:lnSpc>
                <a:spcPct val="130000"/>
              </a:lnSpc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3200" dirty="0">
                <a:solidFill>
                  <a:srgbClr val="FFFFFF"/>
                </a:solidFill>
              </a:rPr>
              <a:t> UNODC – Dr. Iphigenia </a:t>
            </a:r>
            <a:r>
              <a:rPr lang="en-US" sz="3200" dirty="0" err="1">
                <a:solidFill>
                  <a:srgbClr val="FFFFFF"/>
                </a:solidFill>
              </a:rPr>
              <a:t>Naidis</a:t>
            </a:r>
            <a:endParaRPr lang="en-US" sz="3200" b="1" dirty="0">
              <a:solidFill>
                <a:srgbClr val="FFFFFF"/>
              </a:solidFill>
            </a:endParaRPr>
          </a:p>
          <a:p>
            <a:pPr lvl="1" eaLnBrk="0" hangingPunct="0">
              <a:lnSpc>
                <a:spcPct val="130000"/>
              </a:lnSpc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3200" b="1" dirty="0">
                <a:solidFill>
                  <a:srgbClr val="FFFFFF"/>
                </a:solidFill>
              </a:rPr>
              <a:t> </a:t>
            </a:r>
            <a:r>
              <a:rPr lang="en-US" sz="3200" dirty="0">
                <a:solidFill>
                  <a:schemeClr val="bg1"/>
                </a:solidFill>
              </a:rPr>
              <a:t>AFSN/IDWG – </a:t>
            </a:r>
            <a:r>
              <a:rPr lang="en-US" sz="3000" dirty="0">
                <a:solidFill>
                  <a:schemeClr val="bg1"/>
                </a:solidFill>
              </a:rPr>
              <a:t>Dr. Angeline Yap </a:t>
            </a:r>
            <a:r>
              <a:rPr lang="en-US" sz="3000" dirty="0" err="1">
                <a:solidFill>
                  <a:schemeClr val="bg1"/>
                </a:solidFill>
              </a:rPr>
              <a:t>Tiong</a:t>
            </a:r>
            <a:r>
              <a:rPr lang="en-US" sz="3000" dirty="0">
                <a:solidFill>
                  <a:schemeClr val="bg1"/>
                </a:solidFill>
              </a:rPr>
              <a:t> </a:t>
            </a:r>
            <a:r>
              <a:rPr lang="en-US" sz="3000" dirty="0" err="1">
                <a:solidFill>
                  <a:schemeClr val="bg1"/>
                </a:solidFill>
              </a:rPr>
              <a:t>Whei</a:t>
            </a:r>
            <a:endParaRPr lang="en-US" sz="3000" dirty="0">
              <a:solidFill>
                <a:schemeClr val="bg1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20863" y="747713"/>
            <a:ext cx="5470525" cy="708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eaLnBrk="0" hangingPunct="0"/>
            <a:r>
              <a:rPr lang="en-US" b="1" dirty="0" smtClean="0">
                <a:solidFill>
                  <a:srgbClr val="FAFD00"/>
                </a:solidFill>
              </a:rPr>
              <a:t>Core Committee</a:t>
            </a:r>
            <a:endParaRPr lang="en-US" b="1" dirty="0">
              <a:solidFill>
                <a:srgbClr val="FAFD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2246810"/>
            <a:ext cx="9144000" cy="2272939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8547" name="TextBox 2"/>
          <p:cNvSpPr txBox="1">
            <a:spLocks noChangeArrowheads="1"/>
          </p:cNvSpPr>
          <p:nvPr/>
        </p:nvSpPr>
        <p:spPr bwMode="auto">
          <a:xfrm>
            <a:off x="341313" y="2895600"/>
            <a:ext cx="8523287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4400" b="1" dirty="0" smtClean="0">
                <a:solidFill>
                  <a:srgbClr val="FFFF00"/>
                </a:solidFill>
              </a:rPr>
              <a:t>SWGDRUG Recommendations</a:t>
            </a:r>
            <a:endParaRPr lang="en-US" sz="4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566057"/>
            <a:ext cx="9144000" cy="5651863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73038" y="1500188"/>
            <a:ext cx="8704262" cy="4493538"/>
          </a:xfrm>
          <a:prstGeom prst="rect">
            <a:avLst/>
          </a:prstGeom>
        </p:spPr>
        <p:txBody>
          <a:bodyPr>
            <a:spAutoFit/>
          </a:bodyPr>
          <a:lstStyle/>
          <a:p>
            <a:pPr marL="406400" indent="-292100" eaLnBrk="0" hangingPunct="0">
              <a:lnSpc>
                <a:spcPct val="115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3000" dirty="0" smtClean="0">
                <a:solidFill>
                  <a:schemeClr val="bg1"/>
                </a:solidFill>
              </a:rPr>
              <a:t>The public comment period regarding the proposed report writing change ended in September 2010</a:t>
            </a:r>
          </a:p>
          <a:p>
            <a:pPr marL="406400" indent="-292100" eaLnBrk="0" hangingPunct="0">
              <a:lnSpc>
                <a:spcPct val="115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3000" dirty="0" smtClean="0">
                <a:solidFill>
                  <a:schemeClr val="bg1"/>
                </a:solidFill>
              </a:rPr>
              <a:t>Comments/suggestions from public were considered</a:t>
            </a:r>
          </a:p>
          <a:p>
            <a:pPr marL="406400" indent="-292100" eaLnBrk="0" hangingPunct="0">
              <a:lnSpc>
                <a:spcPct val="115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3000" dirty="0" smtClean="0">
                <a:solidFill>
                  <a:schemeClr val="bg1"/>
                </a:solidFill>
              </a:rPr>
              <a:t>Current </a:t>
            </a:r>
            <a:r>
              <a:rPr lang="en-US" sz="3000" dirty="0">
                <a:solidFill>
                  <a:schemeClr val="bg1"/>
                </a:solidFill>
              </a:rPr>
              <a:t>version:  </a:t>
            </a:r>
            <a:r>
              <a:rPr lang="en-US" sz="3000" b="1" dirty="0" smtClean="0">
                <a:solidFill>
                  <a:srgbClr val="FFFF00"/>
                </a:solidFill>
              </a:rPr>
              <a:t>5.1, 2011-01-27 </a:t>
            </a:r>
            <a:r>
              <a:rPr lang="en-US" sz="3000" dirty="0" smtClean="0">
                <a:solidFill>
                  <a:schemeClr val="bg1"/>
                </a:solidFill>
              </a:rPr>
              <a:t>contains approved recommendations from the working group</a:t>
            </a:r>
            <a:endParaRPr lang="en-US" sz="3000" dirty="0">
              <a:solidFill>
                <a:srgbClr val="FFFF00"/>
              </a:solidFill>
            </a:endParaRPr>
          </a:p>
        </p:txBody>
      </p:sp>
      <p:sp>
        <p:nvSpPr>
          <p:cNvPr id="8196" name="TextBox 5"/>
          <p:cNvSpPr txBox="1">
            <a:spLocks noChangeArrowheads="1"/>
          </p:cNvSpPr>
          <p:nvPr/>
        </p:nvSpPr>
        <p:spPr bwMode="auto">
          <a:xfrm>
            <a:off x="1" y="635000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b="1" dirty="0">
                <a:solidFill>
                  <a:srgbClr val="FFFF00"/>
                </a:solidFill>
              </a:rPr>
              <a:t>SWGDRUG </a:t>
            </a:r>
            <a:r>
              <a:rPr lang="en-US" b="1" dirty="0" smtClean="0">
                <a:solidFill>
                  <a:srgbClr val="FFFF00"/>
                </a:solidFill>
              </a:rPr>
              <a:t>Recommendations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208280"/>
            <a:ext cx="9144000" cy="6466840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264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17500" y="1092200"/>
            <a:ext cx="8585200" cy="5351463"/>
          </a:xfrm>
        </p:spPr>
        <p:txBody>
          <a:bodyPr/>
          <a:lstStyle/>
          <a:p>
            <a:pPr>
              <a:buNone/>
            </a:pPr>
            <a:r>
              <a:rPr lang="en-US" sz="1600" dirty="0" smtClean="0">
                <a:effectLst/>
              </a:rPr>
              <a:t>Reports issued by laboratories shall be accurate, clear, objective, and meet the requirements of the jurisdictions served.   These reports </a:t>
            </a:r>
            <a:r>
              <a:rPr lang="en-US" sz="1600" dirty="0" smtClean="0">
                <a:solidFill>
                  <a:srgbClr val="FFFF00"/>
                </a:solidFill>
                <a:effectLst/>
              </a:rPr>
              <a:t>shall </a:t>
            </a:r>
            <a:r>
              <a:rPr lang="en-US" sz="1600" dirty="0" smtClean="0">
                <a:effectLst/>
              </a:rPr>
              <a:t>include the following information: </a:t>
            </a:r>
          </a:p>
          <a:p>
            <a:pPr>
              <a:buFont typeface="Wingdings" pitchFamily="2" charset="2"/>
              <a:buChar char="§"/>
            </a:pPr>
            <a:r>
              <a:rPr lang="en-US" sz="1600" dirty="0" smtClean="0">
                <a:solidFill>
                  <a:srgbClr val="FFFF00"/>
                </a:solidFill>
                <a:effectLst/>
              </a:rPr>
              <a:t>title of report</a:t>
            </a:r>
          </a:p>
          <a:p>
            <a:pPr>
              <a:buFont typeface="Wingdings" pitchFamily="2" charset="2"/>
              <a:buChar char="§"/>
            </a:pPr>
            <a:r>
              <a:rPr lang="en-US" sz="1600" dirty="0" smtClean="0">
                <a:effectLst/>
              </a:rPr>
              <a:t>identity </a:t>
            </a:r>
            <a:r>
              <a:rPr lang="en-US" sz="1600" dirty="0" smtClean="0">
                <a:solidFill>
                  <a:srgbClr val="FFFF00"/>
                </a:solidFill>
                <a:effectLst/>
              </a:rPr>
              <a:t>and location </a:t>
            </a:r>
            <a:r>
              <a:rPr lang="en-US" sz="1600" dirty="0" smtClean="0">
                <a:effectLst/>
              </a:rPr>
              <a:t>of the testing laboratory </a:t>
            </a:r>
          </a:p>
          <a:p>
            <a:pPr>
              <a:buFont typeface="Wingdings" pitchFamily="2" charset="2"/>
              <a:buChar char="§"/>
            </a:pPr>
            <a:r>
              <a:rPr lang="en-US" sz="1600" dirty="0" smtClean="0">
                <a:solidFill>
                  <a:srgbClr val="FFFF00"/>
                </a:solidFill>
                <a:effectLst/>
              </a:rPr>
              <a:t>unique</a:t>
            </a:r>
            <a:r>
              <a:rPr lang="en-US" sz="1600" dirty="0" smtClean="0">
                <a:effectLst/>
              </a:rPr>
              <a:t> case identifier </a:t>
            </a:r>
            <a:r>
              <a:rPr lang="en-US" sz="1600" dirty="0" smtClean="0">
                <a:solidFill>
                  <a:srgbClr val="FFFF00"/>
                </a:solidFill>
                <a:effectLst/>
              </a:rPr>
              <a:t>(on each page)</a:t>
            </a:r>
          </a:p>
          <a:p>
            <a:pPr>
              <a:buFont typeface="Wingdings" pitchFamily="2" charset="2"/>
              <a:buChar char="§"/>
            </a:pPr>
            <a:r>
              <a:rPr lang="en-US" sz="1600" dirty="0" smtClean="0">
                <a:solidFill>
                  <a:srgbClr val="FFFF00"/>
                </a:solidFill>
                <a:effectLst/>
              </a:rPr>
              <a:t>clear identification of the end of the report (e.g., Page 3 of 3)</a:t>
            </a:r>
          </a:p>
          <a:p>
            <a:pPr>
              <a:buFont typeface="Wingdings" pitchFamily="2" charset="2"/>
              <a:buChar char="§"/>
            </a:pPr>
            <a:r>
              <a:rPr lang="en-US" sz="1600" dirty="0" smtClean="0">
                <a:effectLst/>
              </a:rPr>
              <a:t>submitting agency</a:t>
            </a:r>
          </a:p>
          <a:p>
            <a:pPr>
              <a:buFont typeface="Wingdings" pitchFamily="2" charset="2"/>
              <a:buChar char="§"/>
            </a:pPr>
            <a:r>
              <a:rPr lang="en-US" sz="1600" dirty="0" smtClean="0">
                <a:effectLst/>
              </a:rPr>
              <a:t>date of receipt </a:t>
            </a:r>
            <a:r>
              <a:rPr lang="en-US" sz="1600" dirty="0" smtClean="0">
                <a:solidFill>
                  <a:srgbClr val="FFFF00"/>
                </a:solidFill>
                <a:effectLst/>
              </a:rPr>
              <a:t>of evidence</a:t>
            </a:r>
          </a:p>
          <a:p>
            <a:pPr>
              <a:buFont typeface="Wingdings" pitchFamily="2" charset="2"/>
              <a:buChar char="§"/>
            </a:pPr>
            <a:r>
              <a:rPr lang="en-US" sz="1600" dirty="0" smtClean="0">
                <a:effectLst/>
              </a:rPr>
              <a:t>date of report </a:t>
            </a:r>
          </a:p>
          <a:p>
            <a:pPr>
              <a:buFont typeface="Wingdings" pitchFamily="2" charset="2"/>
              <a:buChar char="§"/>
            </a:pPr>
            <a:r>
              <a:rPr lang="en-US" sz="1600" dirty="0" smtClean="0">
                <a:effectLst/>
              </a:rPr>
              <a:t>descriptive list of submitted evidence </a:t>
            </a:r>
          </a:p>
          <a:p>
            <a:pPr>
              <a:buFont typeface="Wingdings" pitchFamily="2" charset="2"/>
              <a:buChar char="§"/>
            </a:pPr>
            <a:r>
              <a:rPr lang="en-US" sz="1600" dirty="0" smtClean="0">
                <a:effectLst/>
              </a:rPr>
              <a:t>identity </a:t>
            </a:r>
            <a:r>
              <a:rPr lang="en-US" sz="1600" dirty="0" smtClean="0">
                <a:solidFill>
                  <a:srgbClr val="FFFF00"/>
                </a:solidFill>
                <a:effectLst/>
              </a:rPr>
              <a:t>and signature (or electronic equivalent) of analyst </a:t>
            </a:r>
          </a:p>
          <a:p>
            <a:pPr>
              <a:buFont typeface="Wingdings" pitchFamily="2" charset="2"/>
              <a:buChar char="§"/>
            </a:pPr>
            <a:r>
              <a:rPr lang="en-US" sz="1600" dirty="0" smtClean="0">
                <a:effectLst/>
              </a:rPr>
              <a:t>results / conclusions</a:t>
            </a:r>
          </a:p>
          <a:p>
            <a:pPr>
              <a:buFont typeface="Wingdings" pitchFamily="2" charset="2"/>
              <a:buChar char="§"/>
            </a:pPr>
            <a:r>
              <a:rPr lang="en-US" sz="1600" dirty="0" smtClean="0">
                <a:solidFill>
                  <a:srgbClr val="FFFF00"/>
                </a:solidFill>
                <a:effectLst/>
              </a:rPr>
              <a:t>a list of </a:t>
            </a:r>
            <a:r>
              <a:rPr lang="en-US" sz="1600" dirty="0" smtClean="0">
                <a:effectLst/>
              </a:rPr>
              <a:t>analytical techniques employed</a:t>
            </a:r>
          </a:p>
          <a:p>
            <a:pPr>
              <a:buFont typeface="Wingdings" pitchFamily="2" charset="2"/>
              <a:buChar char="§"/>
            </a:pPr>
            <a:r>
              <a:rPr lang="en-US" sz="1600" dirty="0" smtClean="0">
                <a:effectLst/>
              </a:rPr>
              <a:t>sampling</a:t>
            </a:r>
          </a:p>
          <a:p>
            <a:pPr>
              <a:buFont typeface="Wingdings" pitchFamily="2" charset="2"/>
              <a:buChar char="§"/>
            </a:pPr>
            <a:r>
              <a:rPr lang="en-US" sz="1600" dirty="0" smtClean="0">
                <a:effectLst/>
              </a:rPr>
              <a:t>uncertainty.</a:t>
            </a:r>
          </a:p>
          <a:p>
            <a:pPr>
              <a:buNone/>
            </a:pPr>
            <a:r>
              <a:rPr lang="en-US" sz="1600" dirty="0" smtClean="0">
                <a:solidFill>
                  <a:srgbClr val="FFFF00"/>
                </a:solidFill>
                <a:effectLst/>
              </a:rPr>
              <a:t>If elements listed above are not included on the report, the laboratory shall have documented reasons (i.e. specific accreditation, customer or jurisdictional considerations), for not doing so.</a:t>
            </a:r>
          </a:p>
          <a:p>
            <a:pPr>
              <a:buFont typeface="Wingdings" pitchFamily="2" charset="2"/>
              <a:buNone/>
            </a:pPr>
            <a:endParaRPr lang="en-US" sz="1600" dirty="0" smtClean="0">
              <a:effectLst/>
            </a:endParaRPr>
          </a:p>
        </p:txBody>
      </p:sp>
      <p:sp>
        <p:nvSpPr>
          <p:cNvPr id="752644" name="Rectangle 4"/>
          <p:cNvSpPr>
            <a:spLocks noChangeArrowheads="1"/>
          </p:cNvSpPr>
          <p:nvPr/>
        </p:nvSpPr>
        <p:spPr bwMode="auto">
          <a:xfrm>
            <a:off x="1778000" y="317500"/>
            <a:ext cx="5600700" cy="708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algn="ctr" eaLnBrk="0" hangingPunct="0"/>
            <a:r>
              <a:rPr lang="en-US" b="1" dirty="0">
                <a:solidFill>
                  <a:srgbClr val="FAFD00"/>
                </a:solidFill>
              </a:rPr>
              <a:t>Report </a:t>
            </a:r>
            <a:r>
              <a:rPr lang="en-US" b="1" dirty="0" smtClean="0">
                <a:solidFill>
                  <a:srgbClr val="FAFD00"/>
                </a:solidFill>
              </a:rPr>
              <a:t>Writing 9.2</a:t>
            </a:r>
            <a:endParaRPr lang="en-US" b="1" dirty="0">
              <a:solidFill>
                <a:srgbClr val="FAFD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190500"/>
            <a:ext cx="9144000" cy="6261100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685800" y="363164"/>
            <a:ext cx="7467600" cy="708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algn="ctr" eaLnBrk="0" hangingPunct="0"/>
            <a:r>
              <a:rPr lang="en-US" b="1" dirty="0" smtClean="0">
                <a:solidFill>
                  <a:srgbClr val="FAFD00"/>
                </a:solidFill>
              </a:rPr>
              <a:t>Part IIIA Sampling</a:t>
            </a:r>
            <a:endParaRPr lang="en-US" b="1" dirty="0">
              <a:solidFill>
                <a:srgbClr val="FAFD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2100" y="1242707"/>
            <a:ext cx="84709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0188" lvl="2" indent="-173038">
              <a:buFont typeface="Wingdings" pitchFamily="2" charset="2"/>
              <a:buChar char="§"/>
            </a:pPr>
            <a:r>
              <a:rPr lang="en-US" sz="2400" b="1" dirty="0" smtClean="0">
                <a:solidFill>
                  <a:schemeClr val="bg1"/>
                </a:solidFill>
              </a:rPr>
              <a:t>6  Reporting</a:t>
            </a:r>
          </a:p>
          <a:p>
            <a:pPr marL="230188" lvl="2" indent="-173038"/>
            <a:endParaRPr lang="en-US" sz="2400" b="1" dirty="0" smtClean="0">
              <a:solidFill>
                <a:schemeClr val="bg1"/>
              </a:solidFill>
            </a:endParaRPr>
          </a:p>
          <a:p>
            <a:pPr marL="230188" lvl="2" indent="-173038"/>
            <a:r>
              <a:rPr lang="en-US" sz="2400" dirty="0" smtClean="0">
                <a:solidFill>
                  <a:srgbClr val="FFFF00"/>
                </a:solidFill>
              </a:rPr>
              <a:t>	6.1 Statistically selected sample(s)</a:t>
            </a:r>
          </a:p>
          <a:p>
            <a:pPr marL="230188" lvl="2" indent="-173038"/>
            <a:r>
              <a:rPr lang="en-US" sz="2400" dirty="0" smtClean="0">
                <a:solidFill>
                  <a:srgbClr val="FFFF00"/>
                </a:solidFill>
              </a:rPr>
              <a:t>	Reporting statistical inferences for a population is acceptable when testing is performed on the statistically selected units.  The language in the report must make it clear to the reader that the results are based on a sampling plan.</a:t>
            </a:r>
          </a:p>
          <a:p>
            <a:pPr marL="230188" lvl="2" indent="-173038"/>
            <a:endParaRPr lang="en-US" sz="2400" dirty="0" smtClean="0">
              <a:solidFill>
                <a:srgbClr val="FFFF00"/>
              </a:solidFill>
            </a:endParaRPr>
          </a:p>
          <a:p>
            <a:pPr marL="230188" lvl="2" indent="-173038"/>
            <a:r>
              <a:rPr lang="en-US" sz="2400" dirty="0" smtClean="0">
                <a:solidFill>
                  <a:srgbClr val="FFFF00"/>
                </a:solidFill>
              </a:rPr>
              <a:t>	6.2 Non-statistically selected sample(s)</a:t>
            </a:r>
          </a:p>
          <a:p>
            <a:pPr marL="230188" lvl="2" indent="-173038"/>
            <a:r>
              <a:rPr lang="en-US" sz="2400" dirty="0" smtClean="0">
                <a:solidFill>
                  <a:srgbClr val="FFFF00"/>
                </a:solidFill>
              </a:rPr>
              <a:t>	The language in the report must make it clear to the reader that the results apply to only the tested units.  For example, 2 of 100 bags were analyzed and found to contain Cocaine</a:t>
            </a:r>
            <a:r>
              <a:rPr lang="en-US" sz="2400" dirty="0" smtClean="0">
                <a:solidFill>
                  <a:schemeClr val="bg1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2246810"/>
            <a:ext cx="9144000" cy="2272939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8547" name="TextBox 2"/>
          <p:cNvSpPr txBox="1">
            <a:spLocks noChangeArrowheads="1"/>
          </p:cNvSpPr>
          <p:nvPr/>
        </p:nvSpPr>
        <p:spPr bwMode="auto">
          <a:xfrm>
            <a:off x="341313" y="2667000"/>
            <a:ext cx="8523287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4400" b="1" dirty="0" smtClean="0">
                <a:solidFill>
                  <a:srgbClr val="FFFF00"/>
                </a:solidFill>
              </a:rPr>
              <a:t>SWGDRUG Mass Spectral Library</a:t>
            </a:r>
            <a:endParaRPr lang="en-US" sz="4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457200"/>
            <a:ext cx="9144000" cy="5821680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685800" y="500324"/>
            <a:ext cx="7467600" cy="708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algn="ctr" eaLnBrk="0" hangingPunct="0"/>
            <a:r>
              <a:rPr lang="en-US" b="1" dirty="0" smtClean="0">
                <a:solidFill>
                  <a:srgbClr val="FAFD00"/>
                </a:solidFill>
              </a:rPr>
              <a:t>MS Library</a:t>
            </a:r>
            <a:endParaRPr lang="en-US" b="1" dirty="0">
              <a:solidFill>
                <a:srgbClr val="FAFD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2100" y="1288427"/>
            <a:ext cx="8470900" cy="4785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0188" lvl="2" indent="-173038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bg1"/>
                </a:solidFill>
              </a:rPr>
              <a:t>SWGDRUG has compiled a mass spectral library from a variety of sources, containing drugs and drug-related compounds</a:t>
            </a:r>
          </a:p>
          <a:p>
            <a:pPr marL="230188" lvl="2" indent="-173038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bg1"/>
                </a:solidFill>
              </a:rPr>
              <a:t>All spectra were collected </a:t>
            </a:r>
            <a:r>
              <a:rPr lang="en-US" sz="2800" smtClean="0">
                <a:solidFill>
                  <a:schemeClr val="bg1"/>
                </a:solidFill>
              </a:rPr>
              <a:t>using EI-MS </a:t>
            </a:r>
            <a:r>
              <a:rPr lang="en-US" sz="2800" dirty="0" smtClean="0">
                <a:solidFill>
                  <a:schemeClr val="bg1"/>
                </a:solidFill>
              </a:rPr>
              <a:t>systems. </a:t>
            </a:r>
          </a:p>
          <a:p>
            <a:pPr marL="230188" lvl="2" indent="-173038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800" dirty="0" smtClean="0">
                <a:solidFill>
                  <a:srgbClr val="FFFF00"/>
                </a:solidFill>
              </a:rPr>
              <a:t>DISCLAIMER: Although SWGDRUG makes an effort to review the accuracy of spectra prior to entry, this library should only be used as an analytical tool.</a:t>
            </a:r>
          </a:p>
          <a:p>
            <a:pPr marL="687388" lvl="3" indent="-173038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bg1"/>
                </a:solidFill>
              </a:rPr>
              <a:t>Use traceable reference materials to support identifications of drugs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609600"/>
            <a:ext cx="9144000" cy="5532120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685800" y="637484"/>
            <a:ext cx="7467600" cy="708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algn="ctr" eaLnBrk="0" hangingPunct="0"/>
            <a:r>
              <a:rPr lang="en-US" b="1" dirty="0" smtClean="0">
                <a:solidFill>
                  <a:srgbClr val="FAFD00"/>
                </a:solidFill>
              </a:rPr>
              <a:t>MS Library</a:t>
            </a:r>
            <a:endParaRPr lang="en-US" b="1" dirty="0">
              <a:solidFill>
                <a:srgbClr val="FAFD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2100" y="1517027"/>
            <a:ext cx="847090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0188" lvl="2" indent="-173038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bg1"/>
                </a:solidFill>
              </a:rPr>
              <a:t>The SWGDRUG library is available in two formats:</a:t>
            </a:r>
          </a:p>
          <a:p>
            <a:pPr marL="687388" lvl="3" indent="-173038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bg1"/>
                </a:solidFill>
              </a:rPr>
              <a:t>NIST MSSEARCH program</a:t>
            </a:r>
          </a:p>
          <a:p>
            <a:pPr marL="1144588" lvl="4" indent="-173038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bg1"/>
                </a:solidFill>
              </a:rPr>
              <a:t>Software available free of charge on internet</a:t>
            </a:r>
          </a:p>
          <a:p>
            <a:pPr marL="687388" lvl="3" indent="-173038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bg1"/>
                </a:solidFill>
              </a:rPr>
              <a:t>Agilent Technologies</a:t>
            </a:r>
          </a:p>
          <a:p>
            <a:pPr marL="230188" lvl="2" indent="-173038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bg1"/>
                </a:solidFill>
              </a:rPr>
              <a:t>Currently contains 1371 compounds</a:t>
            </a:r>
          </a:p>
          <a:p>
            <a:pPr marL="230188" lvl="2" indent="-173038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bg1"/>
                </a:solidFill>
              </a:rPr>
              <a:t>The library will be updated often to keep up with emerging trends</a:t>
            </a:r>
          </a:p>
          <a:p>
            <a:pPr marL="230188" lvl="2" indent="-173038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bg1"/>
                </a:solidFill>
              </a:rPr>
              <a:t>Submissions are welcome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2246810"/>
            <a:ext cx="9144000" cy="2272939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8547" name="TextBox 2"/>
          <p:cNvSpPr txBox="1">
            <a:spLocks noChangeArrowheads="1"/>
          </p:cNvSpPr>
          <p:nvPr/>
        </p:nvSpPr>
        <p:spPr bwMode="auto">
          <a:xfrm>
            <a:off x="341313" y="2667000"/>
            <a:ext cx="8523287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4400" b="1" dirty="0" smtClean="0">
                <a:solidFill>
                  <a:srgbClr val="FFFF00"/>
                </a:solidFill>
              </a:rPr>
              <a:t>Analysis of Clandestine Drug Laboratory Evidence</a:t>
            </a:r>
            <a:endParaRPr lang="en-US" sz="4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518160"/>
            <a:ext cx="9144000" cy="5760720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591820"/>
            <a:ext cx="9144000" cy="701675"/>
          </a:xfrm>
          <a:noFill/>
        </p:spPr>
        <p:txBody>
          <a:bodyPr/>
          <a:lstStyle/>
          <a:p>
            <a:pPr algn="ctr"/>
            <a:r>
              <a:rPr lang="en-US" dirty="0" smtClean="0">
                <a:solidFill>
                  <a:srgbClr val="FAFD00"/>
                </a:solidFill>
              </a:rPr>
              <a:t>Overview</a:t>
            </a:r>
          </a:p>
        </p:txBody>
      </p:sp>
      <p:sp>
        <p:nvSpPr>
          <p:cNvPr id="7383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66123" y="1531620"/>
            <a:ext cx="8438606" cy="4838700"/>
          </a:xfrm>
        </p:spPr>
        <p:txBody>
          <a:bodyPr/>
          <a:lstStyle/>
          <a:p>
            <a:pPr>
              <a:buFont typeface="Wingdings" pitchFamily="2" charset="2"/>
              <a:buChar char="§"/>
              <a:defRPr/>
            </a:pPr>
            <a:r>
              <a:rPr lang="en-US" sz="2800" b="0" dirty="0" smtClean="0">
                <a:solidFill>
                  <a:srgbClr val="FFFFFF"/>
                </a:solidFill>
                <a:effectLst/>
              </a:rPr>
              <a:t>SWGDRUG history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sz="2800" b="0" dirty="0" smtClean="0">
                <a:solidFill>
                  <a:srgbClr val="FFFFFF"/>
                </a:solidFill>
                <a:effectLst/>
              </a:rPr>
              <a:t>In January 2011, the core committee:</a:t>
            </a:r>
          </a:p>
          <a:p>
            <a:pPr lvl="1">
              <a:buSzPct val="100000"/>
              <a:defRPr/>
            </a:pPr>
            <a:r>
              <a:rPr lang="en-US" sz="2400" b="0" i="1" dirty="0" smtClean="0">
                <a:solidFill>
                  <a:srgbClr val="FFFFFF"/>
                </a:solidFill>
                <a:effectLst/>
              </a:rPr>
              <a:t>Approved SWGDRUG Recommendations 5.1</a:t>
            </a:r>
          </a:p>
          <a:p>
            <a:pPr lvl="1">
              <a:buSzPct val="100000"/>
              <a:defRPr/>
            </a:pPr>
            <a:r>
              <a:rPr lang="en-US" sz="2400" b="0" i="1" dirty="0" smtClean="0">
                <a:solidFill>
                  <a:srgbClr val="FFFFFF"/>
                </a:solidFill>
                <a:effectLst/>
              </a:rPr>
              <a:t>Implemented mass spectral library</a:t>
            </a:r>
          </a:p>
          <a:p>
            <a:pPr lvl="1">
              <a:buSzPct val="100000"/>
              <a:defRPr/>
            </a:pPr>
            <a:r>
              <a:rPr lang="en-US" sz="2400" b="0" i="1" dirty="0" smtClean="0">
                <a:solidFill>
                  <a:srgbClr val="FFFFFF"/>
                </a:solidFill>
                <a:effectLst/>
              </a:rPr>
              <a:t>Proposed a new document – Analysis of Clandestine Drug Laboratory Evidence</a:t>
            </a:r>
          </a:p>
          <a:p>
            <a:pPr lvl="1">
              <a:buSzPct val="100000"/>
              <a:defRPr/>
            </a:pPr>
            <a:r>
              <a:rPr lang="en-US" sz="2400" b="0" i="1" dirty="0" smtClean="0">
                <a:solidFill>
                  <a:srgbClr val="FFFFFF"/>
                </a:solidFill>
                <a:effectLst/>
              </a:rPr>
              <a:t>Proposed revision to Supplemental Document SD-3</a:t>
            </a:r>
          </a:p>
          <a:p>
            <a:pPr lvl="1">
              <a:buSzPct val="100000"/>
              <a:defRPr/>
            </a:pPr>
            <a:r>
              <a:rPr lang="en-US" sz="2400" b="0" i="1" dirty="0" smtClean="0">
                <a:solidFill>
                  <a:srgbClr val="FFFFFF"/>
                </a:solidFill>
                <a:effectLst/>
              </a:rPr>
              <a:t>Developed a new survey to assess impact of SWGDRUG Recommendations</a:t>
            </a:r>
            <a:endParaRPr lang="en-US" sz="2400" b="0" dirty="0" smtClean="0">
              <a:solidFill>
                <a:srgbClr val="FFFFFF"/>
              </a:solidFill>
              <a:effectLst/>
            </a:endParaRPr>
          </a:p>
          <a:p>
            <a:pPr>
              <a:buFont typeface="Wingdings" pitchFamily="2" charset="2"/>
              <a:buChar char="§"/>
              <a:defRPr/>
            </a:pPr>
            <a:r>
              <a:rPr lang="en-US" sz="2800" b="0" dirty="0" smtClean="0">
                <a:solidFill>
                  <a:srgbClr val="FFFFFF"/>
                </a:solidFill>
                <a:effectLst/>
              </a:rPr>
              <a:t>Current work projects and future topics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426720"/>
            <a:ext cx="9144000" cy="5943600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406400" y="510484"/>
            <a:ext cx="8229600" cy="708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algn="ctr" eaLnBrk="0" hangingPunct="0"/>
            <a:r>
              <a:rPr lang="en-US" b="1" dirty="0" smtClean="0">
                <a:solidFill>
                  <a:srgbClr val="FAFD00"/>
                </a:solidFill>
              </a:rPr>
              <a:t>Analysis of Clan Lab Evidence</a:t>
            </a:r>
            <a:endParaRPr lang="en-US" b="1" dirty="0">
              <a:solidFill>
                <a:srgbClr val="FAFD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2100" y="1334147"/>
            <a:ext cx="8470900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0188" lvl="2" indent="-173038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bg1"/>
                </a:solidFill>
              </a:rPr>
              <a:t>In cooperation with Clandestine Laboratory Investigating Chemists (CLIC) a draft recommendation was approved for public comment</a:t>
            </a:r>
          </a:p>
          <a:p>
            <a:pPr marL="687388" lvl="3" indent="-173038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bg1"/>
                </a:solidFill>
              </a:rPr>
              <a:t>The comment period expires </a:t>
            </a:r>
            <a:r>
              <a:rPr lang="en-US" sz="2800" dirty="0" smtClean="0">
                <a:solidFill>
                  <a:schemeClr val="bg1"/>
                </a:solidFill>
              </a:rPr>
              <a:t>May 20, </a:t>
            </a:r>
            <a:r>
              <a:rPr lang="en-US" sz="2800" dirty="0" smtClean="0">
                <a:solidFill>
                  <a:schemeClr val="bg1"/>
                </a:solidFill>
              </a:rPr>
              <a:t>2011</a:t>
            </a:r>
          </a:p>
          <a:p>
            <a:pPr marL="230188" lvl="2" indent="-173038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bg1"/>
                </a:solidFill>
              </a:rPr>
              <a:t>This draft document provides guidance on the chemical analysis of items and samples related to suspected clandestine laboratories</a:t>
            </a:r>
          </a:p>
          <a:p>
            <a:pPr marL="230188" lvl="2" indent="-173038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bg1"/>
                </a:solidFill>
              </a:rPr>
              <a:t>There are many analytical schemes that can be utilized – no table of tests as in Part IIIB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2667001"/>
            <a:ext cx="9144000" cy="1524000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8547" name="TextBox 2"/>
          <p:cNvSpPr txBox="1">
            <a:spLocks noChangeArrowheads="1"/>
          </p:cNvSpPr>
          <p:nvPr/>
        </p:nvSpPr>
        <p:spPr bwMode="auto">
          <a:xfrm>
            <a:off x="328613" y="3007360"/>
            <a:ext cx="8523287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4400" b="1" dirty="0">
                <a:solidFill>
                  <a:srgbClr val="FFFF00"/>
                </a:solidFill>
              </a:rPr>
              <a:t>Supplemental </a:t>
            </a:r>
            <a:r>
              <a:rPr lang="en-US" sz="4400" b="1" dirty="0" smtClean="0">
                <a:solidFill>
                  <a:srgbClr val="FFFF00"/>
                </a:solidFill>
              </a:rPr>
              <a:t>Documents</a:t>
            </a:r>
            <a:endParaRPr lang="en-US" sz="4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785949"/>
            <a:ext cx="9144000" cy="5203372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292100" y="1740535"/>
            <a:ext cx="8445500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7850" lvl="2" indent="-228600" eaLnBrk="0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bg1"/>
                </a:solidFill>
              </a:rPr>
              <a:t>Intended </a:t>
            </a:r>
            <a:r>
              <a:rPr lang="en-US" sz="2800" dirty="0">
                <a:solidFill>
                  <a:schemeClr val="bg1"/>
                </a:solidFill>
              </a:rPr>
              <a:t>to be a resource for those responsible for implementing SWGDRUG Recommendations</a:t>
            </a:r>
          </a:p>
          <a:p>
            <a:pPr marL="577850" lvl="2" indent="-228600" eaLnBrk="0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800" dirty="0">
                <a:solidFill>
                  <a:schemeClr val="bg1"/>
                </a:solidFill>
              </a:rPr>
              <a:t>Not all inclusive; many ways to implement Recommendations</a:t>
            </a:r>
          </a:p>
          <a:p>
            <a:pPr marL="577850" lvl="2" indent="-228600" eaLnBrk="0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800" dirty="0">
                <a:solidFill>
                  <a:schemeClr val="bg1"/>
                </a:solidFill>
              </a:rPr>
              <a:t>Purpose is to provide examples to be used in conjunction with SWGRUG Recommendations</a:t>
            </a:r>
          </a:p>
          <a:p>
            <a:pPr marL="577850" lvl="2" indent="-228600" eaLnBrk="0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800" dirty="0">
                <a:solidFill>
                  <a:schemeClr val="bg1"/>
                </a:solidFill>
              </a:rPr>
              <a:t>Comments/suggestions from public considered</a:t>
            </a:r>
          </a:p>
        </p:txBody>
      </p:sp>
      <p:sp>
        <p:nvSpPr>
          <p:cNvPr id="9220" name="TextBox 2"/>
          <p:cNvSpPr txBox="1">
            <a:spLocks noChangeArrowheads="1"/>
          </p:cNvSpPr>
          <p:nvPr/>
        </p:nvSpPr>
        <p:spPr bwMode="auto">
          <a:xfrm>
            <a:off x="1222375" y="889000"/>
            <a:ext cx="66579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b="1" dirty="0" smtClean="0">
                <a:solidFill>
                  <a:srgbClr val="FFFF00"/>
                </a:solidFill>
              </a:rPr>
              <a:t>Supplemental Documents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992776"/>
            <a:ext cx="9144000" cy="4911635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615950" y="2149475"/>
            <a:ext cx="810895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3550" lvl="2" indent="-228600" eaLnBrk="0" hangingPunct="0">
              <a:buFont typeface="Wingdings" pitchFamily="2" charset="2"/>
              <a:buChar char="§"/>
            </a:pPr>
            <a:r>
              <a:rPr lang="en-US" sz="2400" b="1" dirty="0">
                <a:solidFill>
                  <a:srgbClr val="F2F2F2"/>
                </a:solidFill>
              </a:rPr>
              <a:t>Supplemental Document SD-1</a:t>
            </a:r>
            <a:r>
              <a:rPr lang="en-US" sz="2400" dirty="0">
                <a:solidFill>
                  <a:srgbClr val="F2F2F2"/>
                </a:solidFill>
              </a:rPr>
              <a:t> </a:t>
            </a:r>
          </a:p>
          <a:p>
            <a:pPr marL="463550" lvl="2" indent="-228600" eaLnBrk="0" hangingPunct="0"/>
            <a:r>
              <a:rPr lang="en-US" sz="2400" dirty="0">
                <a:solidFill>
                  <a:srgbClr val="F2F2F2"/>
                </a:solidFill>
              </a:rPr>
              <a:t>	</a:t>
            </a:r>
            <a:r>
              <a:rPr lang="en-US" sz="2400" u="sng" dirty="0">
                <a:solidFill>
                  <a:srgbClr val="F2F2F2"/>
                </a:solidFill>
              </a:rPr>
              <a:t>A Code of Professional Practice for Drug Analysts</a:t>
            </a:r>
          </a:p>
          <a:p>
            <a:pPr marL="463550" lvl="2" indent="-228600" eaLnBrk="0" hangingPunct="0">
              <a:buFontTx/>
              <a:buChar char="•"/>
            </a:pPr>
            <a:endParaRPr lang="en-US" sz="2400" dirty="0">
              <a:solidFill>
                <a:srgbClr val="F2F2F2"/>
              </a:solidFill>
            </a:endParaRPr>
          </a:p>
          <a:p>
            <a:pPr marL="463550" lvl="2" indent="-228600" eaLnBrk="0" hangingPunct="0">
              <a:buFont typeface="Wingdings" pitchFamily="2" charset="2"/>
              <a:buChar char="§"/>
            </a:pPr>
            <a:r>
              <a:rPr lang="en-US" sz="2400" b="1" dirty="0">
                <a:solidFill>
                  <a:srgbClr val="F2F2F2"/>
                </a:solidFill>
              </a:rPr>
              <a:t>Supplemental Document SD-2</a:t>
            </a:r>
          </a:p>
          <a:p>
            <a:pPr marL="463550" lvl="2" indent="-228600" eaLnBrk="0" hangingPunct="0"/>
            <a:r>
              <a:rPr lang="en-US" sz="2400" dirty="0">
                <a:solidFill>
                  <a:srgbClr val="F2F2F2"/>
                </a:solidFill>
              </a:rPr>
              <a:t>	</a:t>
            </a:r>
            <a:r>
              <a:rPr lang="en-US" sz="2400" u="sng" dirty="0">
                <a:solidFill>
                  <a:srgbClr val="F2F2F2"/>
                </a:solidFill>
              </a:rPr>
              <a:t>Quality Assurance/Validation of Analytical Methods</a:t>
            </a:r>
          </a:p>
          <a:p>
            <a:pPr marL="463550" lvl="2" indent="-228600" eaLnBrk="0" hangingPunct="0">
              <a:buFontTx/>
              <a:buChar char="•"/>
            </a:pPr>
            <a:endParaRPr lang="en-US" sz="2400" dirty="0">
              <a:solidFill>
                <a:srgbClr val="F2F2F2"/>
              </a:solidFill>
            </a:endParaRPr>
          </a:p>
          <a:p>
            <a:pPr marL="463550" lvl="2" indent="-228600" eaLnBrk="0" hangingPunct="0">
              <a:buFont typeface="Wingdings" pitchFamily="2" charset="2"/>
              <a:buChar char="§"/>
            </a:pPr>
            <a:r>
              <a:rPr lang="en-US" sz="2400" b="1" dirty="0">
                <a:solidFill>
                  <a:srgbClr val="F2F2F2"/>
                </a:solidFill>
              </a:rPr>
              <a:t>Supplemental Document SD-3</a:t>
            </a:r>
          </a:p>
          <a:p>
            <a:pPr marL="463550" lvl="2" indent="-228600" eaLnBrk="0" hangingPunct="0"/>
            <a:r>
              <a:rPr lang="en-US" sz="2400" dirty="0">
                <a:solidFill>
                  <a:srgbClr val="F2F2F2"/>
                </a:solidFill>
              </a:rPr>
              <a:t>	</a:t>
            </a:r>
            <a:r>
              <a:rPr lang="en-US" sz="2400" u="sng" dirty="0">
                <a:solidFill>
                  <a:srgbClr val="F2F2F2"/>
                </a:solidFill>
              </a:rPr>
              <a:t>Examples of Measurement Uncertainty for Weight Determinations</a:t>
            </a:r>
          </a:p>
        </p:txBody>
      </p:sp>
      <p:sp>
        <p:nvSpPr>
          <p:cNvPr id="109574" name="TextBox 2"/>
          <p:cNvSpPr txBox="1">
            <a:spLocks noChangeArrowheads="1"/>
          </p:cNvSpPr>
          <p:nvPr/>
        </p:nvSpPr>
        <p:spPr bwMode="auto">
          <a:xfrm>
            <a:off x="317500" y="1206500"/>
            <a:ext cx="840739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b="1" dirty="0" smtClean="0">
                <a:solidFill>
                  <a:srgbClr val="FFFF00"/>
                </a:solidFill>
              </a:rPr>
              <a:t>Current Supplemental </a:t>
            </a:r>
            <a:r>
              <a:rPr lang="en-US" b="1" dirty="0">
                <a:solidFill>
                  <a:srgbClr val="FFFF00"/>
                </a:solidFill>
              </a:rPr>
              <a:t>Documents</a:t>
            </a:r>
            <a:endParaRPr lang="en-US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922020"/>
            <a:ext cx="9144000" cy="4914900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0355" name="Content Placeholder 2"/>
          <p:cNvSpPr>
            <a:spLocks noGrp="1"/>
          </p:cNvSpPr>
          <p:nvPr>
            <p:ph idx="4294967295"/>
          </p:nvPr>
        </p:nvSpPr>
        <p:spPr>
          <a:xfrm>
            <a:off x="584200" y="2100580"/>
            <a:ext cx="8013700" cy="3843020"/>
          </a:xfrm>
        </p:spPr>
        <p:txBody>
          <a:bodyPr/>
          <a:lstStyle/>
          <a:p>
            <a:pPr>
              <a:buFont typeface="Wingdings" pitchFamily="2" charset="2"/>
              <a:buChar char="§"/>
              <a:defRPr/>
            </a:pPr>
            <a:r>
              <a:rPr lang="en-US" sz="2800" b="0" dirty="0" smtClean="0">
                <a:effectLst/>
              </a:rPr>
              <a:t>This draft document was revised as a result of input received from the community and professional statisticians</a:t>
            </a:r>
          </a:p>
          <a:p>
            <a:pPr lvl="1">
              <a:defRPr/>
            </a:pPr>
            <a:r>
              <a:rPr lang="en-US" sz="2400" b="0" dirty="0" smtClean="0">
                <a:effectLst/>
              </a:rPr>
              <a:t>Further explains approach in regards to correlations and assumptions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sz="2800" b="0" dirty="0" smtClean="0">
                <a:effectLst/>
              </a:rPr>
              <a:t>Will be </a:t>
            </a:r>
            <a:r>
              <a:rPr lang="en-US" sz="2800" b="0" dirty="0" smtClean="0">
                <a:effectLst/>
              </a:rPr>
              <a:t>posted </a:t>
            </a:r>
            <a:r>
              <a:rPr lang="en-US" sz="2800" b="0" dirty="0" smtClean="0">
                <a:effectLst/>
              </a:rPr>
              <a:t>on </a:t>
            </a:r>
            <a:r>
              <a:rPr lang="en-US" sz="2800" b="0" dirty="0" smtClean="0">
                <a:effectLst/>
              </a:rPr>
              <a:t>website soon to solicit </a:t>
            </a:r>
            <a:r>
              <a:rPr lang="en-US" sz="2800" b="0" dirty="0" smtClean="0">
                <a:effectLst/>
              </a:rPr>
              <a:t>input from forensic science community until </a:t>
            </a:r>
            <a:r>
              <a:rPr lang="en-US" sz="2800" b="0" dirty="0" smtClean="0">
                <a:effectLst/>
              </a:rPr>
              <a:t>May 20, </a:t>
            </a:r>
            <a:r>
              <a:rPr lang="en-US" sz="2800" b="0" dirty="0" smtClean="0">
                <a:effectLst/>
              </a:rPr>
              <a:t>2011</a:t>
            </a:r>
            <a:endParaRPr lang="en-US" sz="2400" b="0" dirty="0" smtClean="0">
              <a:effectLst/>
            </a:endParaRPr>
          </a:p>
        </p:txBody>
      </p:sp>
      <p:sp>
        <p:nvSpPr>
          <p:cNvPr id="740356" name="Rectangle 4"/>
          <p:cNvSpPr>
            <a:spLocks noChangeArrowheads="1"/>
          </p:cNvSpPr>
          <p:nvPr/>
        </p:nvSpPr>
        <p:spPr bwMode="auto">
          <a:xfrm>
            <a:off x="0" y="1099820"/>
            <a:ext cx="9144000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3600" b="1" dirty="0" smtClean="0">
                <a:solidFill>
                  <a:srgbClr val="FAFD00"/>
                </a:solidFill>
                <a:cs typeface="Arial" charset="0"/>
              </a:rPr>
              <a:t>Supplement Document SD-3 Revision</a:t>
            </a:r>
            <a:endParaRPr lang="en-US" sz="3600" b="1" dirty="0">
              <a:solidFill>
                <a:srgbClr val="FAFD00"/>
              </a:solidFill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4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4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4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4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4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4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4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4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4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4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4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1074420"/>
            <a:ext cx="9144000" cy="4640580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0355" name="Content Placeholder 2"/>
          <p:cNvSpPr>
            <a:spLocks noGrp="1"/>
          </p:cNvSpPr>
          <p:nvPr>
            <p:ph idx="4294967295"/>
          </p:nvPr>
        </p:nvSpPr>
        <p:spPr>
          <a:xfrm>
            <a:off x="584200" y="2100580"/>
            <a:ext cx="8013700" cy="3614420"/>
          </a:xfrm>
        </p:spPr>
        <p:txBody>
          <a:bodyPr/>
          <a:lstStyle/>
          <a:p>
            <a:pPr>
              <a:buFont typeface="Wingdings" pitchFamily="2" charset="2"/>
              <a:buChar char="§"/>
              <a:defRPr/>
            </a:pPr>
            <a:r>
              <a:rPr lang="en-US" sz="2800" b="0" dirty="0" smtClean="0">
                <a:solidFill>
                  <a:srgbClr val="F2F2F2"/>
                </a:solidFill>
                <a:effectLst/>
              </a:rPr>
              <a:t>Supplemental Document SD-4 - Examples of Measurement Uncertainty for Purity Determinations</a:t>
            </a:r>
          </a:p>
          <a:p>
            <a:pPr lvl="1">
              <a:defRPr/>
            </a:pPr>
            <a:r>
              <a:rPr lang="en-US" sz="2400" b="0" dirty="0" smtClean="0">
                <a:solidFill>
                  <a:srgbClr val="F2F2F2"/>
                </a:solidFill>
                <a:effectLst/>
              </a:rPr>
              <a:t>Contains several examples of estimating measurement uncertainty for purity determinations (e.g., bottom up, top down)</a:t>
            </a:r>
            <a:endParaRPr lang="en-US" b="0" dirty="0" smtClean="0">
              <a:solidFill>
                <a:srgbClr val="F2F2F2"/>
              </a:solidFill>
              <a:effectLst/>
            </a:endParaRPr>
          </a:p>
          <a:p>
            <a:pPr lvl="1">
              <a:defRPr/>
            </a:pPr>
            <a:r>
              <a:rPr lang="en-US" sz="2400" b="0" dirty="0" smtClean="0">
                <a:solidFill>
                  <a:srgbClr val="F2F2F2"/>
                </a:solidFill>
                <a:effectLst/>
              </a:rPr>
              <a:t>Currently being drafted and expected to be released for public comment by July 2011</a:t>
            </a:r>
            <a:endParaRPr lang="en-US" sz="2400" b="0" dirty="0" smtClean="0">
              <a:effectLst/>
            </a:endParaRPr>
          </a:p>
        </p:txBody>
      </p:sp>
      <p:sp>
        <p:nvSpPr>
          <p:cNvPr id="740356" name="Rectangle 4"/>
          <p:cNvSpPr>
            <a:spLocks noChangeArrowheads="1"/>
          </p:cNvSpPr>
          <p:nvPr/>
        </p:nvSpPr>
        <p:spPr bwMode="auto">
          <a:xfrm>
            <a:off x="0" y="1191260"/>
            <a:ext cx="9144000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n-US" sz="3600" b="1" dirty="0" smtClean="0">
                <a:solidFill>
                  <a:srgbClr val="FFFF00"/>
                </a:solidFill>
              </a:rPr>
              <a:t>Pending Supplemental Document</a:t>
            </a:r>
            <a:endParaRPr lang="en-US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2560321"/>
            <a:ext cx="9144000" cy="1630680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8547" name="TextBox 2"/>
          <p:cNvSpPr txBox="1">
            <a:spLocks noChangeArrowheads="1"/>
          </p:cNvSpPr>
          <p:nvPr/>
        </p:nvSpPr>
        <p:spPr bwMode="auto">
          <a:xfrm>
            <a:off x="341313" y="2959100"/>
            <a:ext cx="8523287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4400" b="1" dirty="0" smtClean="0">
                <a:solidFill>
                  <a:srgbClr val="FFFF00"/>
                </a:solidFill>
              </a:rPr>
              <a:t>Feedback Mechanism</a:t>
            </a:r>
            <a:endParaRPr lang="en-US" sz="4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825137"/>
            <a:ext cx="9144000" cy="5133704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TextBox 4"/>
          <p:cNvSpPr txBox="1">
            <a:spLocks noChangeArrowheads="1"/>
          </p:cNvSpPr>
          <p:nvPr/>
        </p:nvSpPr>
        <p:spPr bwMode="auto">
          <a:xfrm>
            <a:off x="838200" y="975501"/>
            <a:ext cx="7283701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b="1" dirty="0">
                <a:solidFill>
                  <a:srgbClr val="FFFF00"/>
                </a:solidFill>
              </a:rPr>
              <a:t>SWGDRUG </a:t>
            </a:r>
            <a:r>
              <a:rPr lang="en-US" b="1" dirty="0" smtClean="0">
                <a:solidFill>
                  <a:srgbClr val="FFFF00"/>
                </a:solidFill>
              </a:rPr>
              <a:t>Feedback</a:t>
            </a:r>
            <a:endParaRPr lang="en-US" dirty="0"/>
          </a:p>
        </p:txBody>
      </p:sp>
      <p:sp>
        <p:nvSpPr>
          <p:cNvPr id="13316" name="TextBox 5"/>
          <p:cNvSpPr txBox="1">
            <a:spLocks noChangeArrowheads="1"/>
          </p:cNvSpPr>
          <p:nvPr/>
        </p:nvSpPr>
        <p:spPr bwMode="auto">
          <a:xfrm>
            <a:off x="350520" y="1795989"/>
            <a:ext cx="8307446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buClr>
                <a:schemeClr val="bg1"/>
              </a:buCl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bg1"/>
                </a:solidFill>
              </a:rPr>
              <a:t> Soliciting Feedback</a:t>
            </a:r>
            <a:endParaRPr lang="en-US" sz="2800" dirty="0">
              <a:solidFill>
                <a:schemeClr val="bg1"/>
              </a:solidFill>
            </a:endParaRPr>
          </a:p>
          <a:p>
            <a:pPr marL="742950" lvl="1" indent="-285750" eaLnBrk="0" hangingPunct="0">
              <a:buClr>
                <a:schemeClr val="bg1"/>
              </a:buClr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</a:rPr>
              <a:t>To determine the extent in which recommendations are being implemented within the forensic science community</a:t>
            </a:r>
          </a:p>
          <a:p>
            <a:pPr marL="742950" lvl="1" indent="-285750" eaLnBrk="0" hangingPunct="0">
              <a:buClr>
                <a:schemeClr val="bg1"/>
              </a:buClr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</a:rPr>
              <a:t>With feedback, we can assess the value and utility of the SWGDRUG recommendations</a:t>
            </a:r>
          </a:p>
          <a:p>
            <a:pPr marL="742950" lvl="1" indent="-285750" eaLnBrk="0" hangingPunct="0">
              <a:buClr>
                <a:schemeClr val="bg1"/>
              </a:buClr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</a:rPr>
              <a:t>Feedback questions were approved by core committee January 2011</a:t>
            </a:r>
          </a:p>
          <a:p>
            <a:pPr marL="742950" lvl="1" indent="-285750" eaLnBrk="0" hangingPunct="0">
              <a:buClr>
                <a:schemeClr val="bg1"/>
              </a:buClr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</a:rPr>
              <a:t>Link on website directing to </a:t>
            </a:r>
            <a:r>
              <a:rPr lang="en-US" sz="2400" dirty="0" smtClean="0">
                <a:solidFill>
                  <a:schemeClr val="bg1"/>
                </a:solidFill>
                <a:hlinkClick r:id="rId2"/>
              </a:rPr>
              <a:t>www.surveymonkey.com</a:t>
            </a:r>
            <a:endParaRPr lang="en-US" sz="2400" dirty="0" smtClean="0">
              <a:solidFill>
                <a:schemeClr val="bg1"/>
              </a:solidFill>
            </a:endParaRPr>
          </a:p>
          <a:p>
            <a:pPr marL="742950" lvl="1" indent="-285750" eaLnBrk="0" hangingPunct="0">
              <a:buClr>
                <a:schemeClr val="bg1"/>
              </a:buClr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</a:rPr>
              <a:t>Accepting feedback until June 30,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2331721"/>
            <a:ext cx="9144000" cy="2103120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8547" name="TextBox 2"/>
          <p:cNvSpPr txBox="1">
            <a:spLocks noChangeArrowheads="1"/>
          </p:cNvSpPr>
          <p:nvPr/>
        </p:nvSpPr>
        <p:spPr bwMode="auto">
          <a:xfrm>
            <a:off x="341313" y="2667000"/>
            <a:ext cx="8523287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4400" b="1" dirty="0" smtClean="0">
                <a:solidFill>
                  <a:srgbClr val="FFFF00"/>
                </a:solidFill>
              </a:rPr>
              <a:t>Seeking International Acceptance</a:t>
            </a:r>
            <a:endParaRPr lang="en-US" sz="4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1196340"/>
            <a:ext cx="9144000" cy="4533900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0355" name="Content Placeholder 2"/>
          <p:cNvSpPr>
            <a:spLocks noGrp="1"/>
          </p:cNvSpPr>
          <p:nvPr>
            <p:ph idx="4294967295"/>
          </p:nvPr>
        </p:nvSpPr>
        <p:spPr>
          <a:xfrm>
            <a:off x="584200" y="2329180"/>
            <a:ext cx="8013700" cy="2974340"/>
          </a:xfrm>
        </p:spPr>
        <p:txBody>
          <a:bodyPr/>
          <a:lstStyle/>
          <a:p>
            <a:pPr>
              <a:buFont typeface="Wingdings" pitchFamily="2" charset="2"/>
              <a:buChar char="§"/>
              <a:defRPr/>
            </a:pPr>
            <a:r>
              <a:rPr lang="en-US" sz="2800" b="0" dirty="0" smtClean="0">
                <a:solidFill>
                  <a:srgbClr val="F2F2F2"/>
                </a:solidFill>
                <a:effectLst/>
              </a:rPr>
              <a:t>SWGDRUG has brought all of their recommendations to the American Society for Testing and Materials (ASTM)</a:t>
            </a:r>
          </a:p>
          <a:p>
            <a:pPr lvl="1">
              <a:defRPr/>
            </a:pPr>
            <a:r>
              <a:rPr lang="en-US" sz="2400" b="0" dirty="0" smtClean="0">
                <a:effectLst/>
              </a:rPr>
              <a:t>Except ethics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sz="2800" b="0" dirty="0" smtClean="0">
                <a:solidFill>
                  <a:srgbClr val="F2F2F2"/>
                </a:solidFill>
                <a:effectLst/>
              </a:rPr>
              <a:t>All SWGDRUG recommendations have been adopted by ASTM and have become internationally recognized standards/practices</a:t>
            </a:r>
          </a:p>
          <a:p>
            <a:pPr>
              <a:buNone/>
              <a:defRPr/>
            </a:pPr>
            <a:endParaRPr lang="en-US" sz="2800" b="0" dirty="0" smtClean="0">
              <a:solidFill>
                <a:srgbClr val="F2F2F2"/>
              </a:solidFill>
              <a:effectLst/>
            </a:endParaRPr>
          </a:p>
          <a:p>
            <a:pPr>
              <a:buFont typeface="Wingdings" pitchFamily="2" charset="2"/>
              <a:buChar char="§"/>
              <a:defRPr/>
            </a:pPr>
            <a:endParaRPr lang="en-US" sz="2400" b="0" dirty="0" smtClean="0">
              <a:solidFill>
                <a:srgbClr val="F2F2F2"/>
              </a:solidFill>
              <a:effectLst/>
            </a:endParaRPr>
          </a:p>
        </p:txBody>
      </p:sp>
      <p:sp>
        <p:nvSpPr>
          <p:cNvPr id="740356" name="Rectangle 4"/>
          <p:cNvSpPr>
            <a:spLocks noChangeArrowheads="1"/>
          </p:cNvSpPr>
          <p:nvPr/>
        </p:nvSpPr>
        <p:spPr bwMode="auto">
          <a:xfrm>
            <a:off x="0" y="1358900"/>
            <a:ext cx="9144000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n-US" sz="3600" b="1" dirty="0" smtClean="0">
                <a:solidFill>
                  <a:srgbClr val="FFFF00"/>
                </a:solidFill>
              </a:rPr>
              <a:t>Standard Developing Organization</a:t>
            </a:r>
            <a:endParaRPr lang="en-US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4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4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4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4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4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4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4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4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4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4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4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496389"/>
            <a:ext cx="9144000" cy="5773782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19"/>
          <p:cNvSpPr>
            <a:spLocks noChangeArrowheads="1"/>
          </p:cNvSpPr>
          <p:nvPr/>
        </p:nvSpPr>
        <p:spPr bwMode="auto">
          <a:xfrm>
            <a:off x="1522413" y="681038"/>
            <a:ext cx="611505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rgbClr val="FFFF00"/>
                </a:solidFill>
              </a:rPr>
              <a:t>SWGDRUG </a:t>
            </a:r>
            <a:r>
              <a:rPr lang="en-US" b="1" dirty="0" smtClean="0">
                <a:solidFill>
                  <a:srgbClr val="FFFF00"/>
                </a:solidFill>
              </a:rPr>
              <a:t>History</a:t>
            </a:r>
            <a:endParaRPr lang="en-US" b="1" i="1" dirty="0">
              <a:solidFill>
                <a:srgbClr val="FFFF00"/>
              </a:solidFill>
            </a:endParaRPr>
          </a:p>
        </p:txBody>
      </p:sp>
      <p:sp>
        <p:nvSpPr>
          <p:cNvPr id="3077" name="TextBox 9"/>
          <p:cNvSpPr txBox="1">
            <a:spLocks noChangeArrowheads="1"/>
          </p:cNvSpPr>
          <p:nvPr/>
        </p:nvSpPr>
        <p:spPr bwMode="auto">
          <a:xfrm>
            <a:off x="606425" y="1406525"/>
            <a:ext cx="8308975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b="1" dirty="0">
                <a:solidFill>
                  <a:schemeClr val="bg1"/>
                </a:solidFill>
              </a:rPr>
              <a:t>1997:	</a:t>
            </a:r>
            <a:r>
              <a:rPr lang="en-US" sz="2400" dirty="0" smtClean="0">
                <a:solidFill>
                  <a:schemeClr val="bg1"/>
                </a:solidFill>
              </a:rPr>
              <a:t>DEA  </a:t>
            </a:r>
            <a:r>
              <a:rPr lang="en-US" sz="2400" dirty="0">
                <a:solidFill>
                  <a:schemeClr val="bg1"/>
                </a:solidFill>
              </a:rPr>
              <a:t>and ONDCP co-sponsored formation of </a:t>
            </a:r>
            <a:r>
              <a:rPr lang="en-US" sz="2400" dirty="0" smtClean="0">
                <a:solidFill>
                  <a:schemeClr val="bg1"/>
                </a:solidFill>
              </a:rPr>
              <a:t>the 	Technical </a:t>
            </a:r>
            <a:r>
              <a:rPr lang="en-US" sz="2400" dirty="0">
                <a:solidFill>
                  <a:schemeClr val="bg1"/>
                </a:solidFill>
              </a:rPr>
              <a:t>Working Group for the Analysis of </a:t>
            </a:r>
            <a:r>
              <a:rPr lang="en-US" sz="2400" dirty="0" smtClean="0">
                <a:solidFill>
                  <a:schemeClr val="bg1"/>
                </a:solidFill>
              </a:rPr>
              <a:t>Seized 	Drugs </a:t>
            </a:r>
            <a:r>
              <a:rPr lang="en-US" sz="2400" dirty="0">
                <a:solidFill>
                  <a:schemeClr val="bg1"/>
                </a:solidFill>
              </a:rPr>
              <a:t>(TWGDRUG)</a:t>
            </a:r>
          </a:p>
          <a:p>
            <a:pPr eaLnBrk="0" hangingPunct="0"/>
            <a:endParaRPr lang="en-US" sz="1200" dirty="0">
              <a:solidFill>
                <a:schemeClr val="bg1"/>
              </a:solidFill>
            </a:endParaRPr>
          </a:p>
          <a:p>
            <a:pPr eaLnBrk="0" hangingPunct="0"/>
            <a:r>
              <a:rPr lang="en-US" sz="2400" b="1" dirty="0">
                <a:solidFill>
                  <a:schemeClr val="bg1"/>
                </a:solidFill>
              </a:rPr>
              <a:t>1999:	</a:t>
            </a:r>
            <a:r>
              <a:rPr lang="en-US" sz="2400" dirty="0">
                <a:solidFill>
                  <a:schemeClr val="bg1"/>
                </a:solidFill>
              </a:rPr>
              <a:t>Forensic scientists from the United States, England, 	Canada, Australia, Japan, </a:t>
            </a:r>
            <a:r>
              <a:rPr lang="en-US" sz="2400" dirty="0" smtClean="0">
                <a:solidFill>
                  <a:schemeClr val="bg1"/>
                </a:solidFill>
              </a:rPr>
              <a:t>Germany, the 	Netherlands</a:t>
            </a:r>
            <a:r>
              <a:rPr lang="en-US" sz="2400" dirty="0">
                <a:solidFill>
                  <a:schemeClr val="bg1"/>
                </a:solidFill>
              </a:rPr>
              <a:t>, United </a:t>
            </a:r>
            <a:r>
              <a:rPr lang="en-US" sz="2400" dirty="0" smtClean="0">
                <a:solidFill>
                  <a:schemeClr val="bg1"/>
                </a:solidFill>
              </a:rPr>
              <a:t>Nations, international </a:t>
            </a:r>
            <a:r>
              <a:rPr lang="en-US" sz="2400" dirty="0">
                <a:solidFill>
                  <a:schemeClr val="bg1"/>
                </a:solidFill>
              </a:rPr>
              <a:t>forensic </a:t>
            </a:r>
            <a:r>
              <a:rPr lang="en-US" sz="2400" dirty="0" smtClean="0">
                <a:solidFill>
                  <a:schemeClr val="bg1"/>
                </a:solidFill>
              </a:rPr>
              <a:t>	organizations </a:t>
            </a:r>
            <a:r>
              <a:rPr lang="en-US" sz="2400" dirty="0">
                <a:solidFill>
                  <a:schemeClr val="bg1"/>
                </a:solidFill>
              </a:rPr>
              <a:t>and academia </a:t>
            </a:r>
            <a:r>
              <a:rPr lang="en-US" sz="2400" dirty="0" smtClean="0">
                <a:solidFill>
                  <a:schemeClr val="bg1"/>
                </a:solidFill>
              </a:rPr>
              <a:t>were </a:t>
            </a:r>
            <a:r>
              <a:rPr lang="en-US" sz="2400" dirty="0">
                <a:solidFill>
                  <a:schemeClr val="bg1"/>
                </a:solidFill>
              </a:rPr>
              <a:t>invited to meet in </a:t>
            </a:r>
            <a:r>
              <a:rPr lang="en-US" sz="2400" dirty="0" smtClean="0">
                <a:solidFill>
                  <a:schemeClr val="bg1"/>
                </a:solidFill>
              </a:rPr>
              <a:t>	Washington</a:t>
            </a:r>
            <a:r>
              <a:rPr lang="en-US" sz="2400" dirty="0">
                <a:solidFill>
                  <a:schemeClr val="bg1"/>
                </a:solidFill>
              </a:rPr>
              <a:t>, DC.</a:t>
            </a:r>
          </a:p>
          <a:p>
            <a:pPr eaLnBrk="0" hangingPunct="0"/>
            <a:endParaRPr lang="en-US" sz="1200" dirty="0">
              <a:solidFill>
                <a:schemeClr val="bg1"/>
              </a:solidFill>
            </a:endParaRPr>
          </a:p>
          <a:p>
            <a:pPr eaLnBrk="0" hangingPunct="0"/>
            <a:r>
              <a:rPr lang="en-US" sz="2400" b="1" dirty="0">
                <a:solidFill>
                  <a:schemeClr val="bg1"/>
                </a:solidFill>
              </a:rPr>
              <a:t>1999:	</a:t>
            </a:r>
            <a:r>
              <a:rPr lang="en-US" sz="2400" dirty="0">
                <a:solidFill>
                  <a:schemeClr val="bg1"/>
                </a:solidFill>
              </a:rPr>
              <a:t>SWGDRUG name adopted</a:t>
            </a:r>
          </a:p>
          <a:p>
            <a:pPr eaLnBrk="0" hangingPunct="0"/>
            <a:endParaRPr lang="en-US" sz="1200" dirty="0">
              <a:solidFill>
                <a:schemeClr val="bg1"/>
              </a:solidFill>
            </a:endParaRPr>
          </a:p>
          <a:p>
            <a:pPr eaLnBrk="0" hangingPunct="0"/>
            <a:r>
              <a:rPr lang="en-US" sz="2400" b="1" dirty="0">
                <a:solidFill>
                  <a:schemeClr val="bg1"/>
                </a:solidFill>
              </a:rPr>
              <a:t>2001:	</a:t>
            </a:r>
            <a:r>
              <a:rPr lang="en-US" sz="2400" dirty="0">
                <a:solidFill>
                  <a:schemeClr val="bg1"/>
                </a:solidFill>
              </a:rPr>
              <a:t>First edition of SWGDRUG Recommendations 	approved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483326"/>
            <a:ext cx="9144000" cy="5904411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708728" y="803552"/>
            <a:ext cx="5430982" cy="84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ts val="2900"/>
              </a:lnSpc>
              <a:spcBef>
                <a:spcPts val="100"/>
              </a:spcBef>
            </a:pPr>
            <a:r>
              <a:rPr lang="en-US" b="1" dirty="0" smtClean="0">
                <a:solidFill>
                  <a:srgbClr val="FFFF00"/>
                </a:solidFill>
              </a:rPr>
              <a:t>ASTM DOCUMENTS</a:t>
            </a:r>
          </a:p>
          <a:p>
            <a:pPr algn="ctr" eaLnBrk="0" hangingPunct="0">
              <a:lnSpc>
                <a:spcPts val="2900"/>
              </a:lnSpc>
              <a:spcBef>
                <a:spcPts val="100"/>
              </a:spcBef>
            </a:pPr>
            <a:r>
              <a:rPr lang="en-US" sz="2800" dirty="0" smtClean="0">
                <a:solidFill>
                  <a:schemeClr val="bg1"/>
                </a:solidFill>
              </a:rPr>
              <a:t>(SWGDRUG-</a:t>
            </a:r>
            <a:r>
              <a:rPr lang="en-US" sz="2800" dirty="0">
                <a:solidFill>
                  <a:schemeClr val="bg1"/>
                </a:solidFill>
              </a:rPr>
              <a:t>o</a:t>
            </a:r>
            <a:r>
              <a:rPr lang="en-US" sz="2800" dirty="0" smtClean="0">
                <a:solidFill>
                  <a:schemeClr val="bg1"/>
                </a:solidFill>
              </a:rPr>
              <a:t>rigin)</a:t>
            </a:r>
            <a:r>
              <a:rPr lang="en-US" b="1" dirty="0" smtClean="0">
                <a:solidFill>
                  <a:srgbClr val="FFFF00"/>
                </a:solidFill>
              </a:rPr>
              <a:t> 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23876" y="1719799"/>
            <a:ext cx="8191500" cy="4464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400"/>
              </a:lnSpc>
              <a:spcBef>
                <a:spcPts val="100"/>
              </a:spcBef>
              <a:buFont typeface="Wingdings" pitchFamily="2" charset="2"/>
              <a:buChar char="§"/>
            </a:pPr>
            <a:r>
              <a:rPr lang="en-US" sz="2400" dirty="0" smtClean="0">
                <a:solidFill>
                  <a:srgbClr val="FFFF00"/>
                </a:solidFill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</a:rPr>
              <a:t>E2326-09</a:t>
            </a:r>
            <a:r>
              <a:rPr lang="en-US" sz="2400" dirty="0" smtClean="0">
                <a:solidFill>
                  <a:srgbClr val="FFFF00"/>
                </a:solidFill>
              </a:rPr>
              <a:t>	Standard Practice for Education and Training 		of Seized-Drug Analysts</a:t>
            </a:r>
            <a:endParaRPr lang="en-US" sz="1200" dirty="0" smtClean="0">
              <a:solidFill>
                <a:srgbClr val="FFFF00"/>
              </a:solidFill>
            </a:endParaRPr>
          </a:p>
          <a:p>
            <a:pPr>
              <a:lnSpc>
                <a:spcPts val="3400"/>
              </a:lnSpc>
              <a:spcBef>
                <a:spcPts val="100"/>
              </a:spcBef>
              <a:buFont typeface="Wingdings" pitchFamily="2" charset="2"/>
              <a:buChar char="§"/>
            </a:pPr>
            <a:r>
              <a:rPr lang="en-US" sz="2400" dirty="0" smtClean="0">
                <a:solidFill>
                  <a:srgbClr val="FFFF00"/>
                </a:solidFill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</a:rPr>
              <a:t>E2327-</a:t>
            </a:r>
            <a:r>
              <a:rPr lang="en-US" sz="2400" b="1" dirty="0" smtClean="0">
                <a:solidFill>
                  <a:srgbClr val="33CCFF"/>
                </a:solidFill>
              </a:rPr>
              <a:t>10</a:t>
            </a:r>
            <a:r>
              <a:rPr lang="en-US" sz="2400" dirty="0" smtClean="0">
                <a:solidFill>
                  <a:srgbClr val="FFFF00"/>
                </a:solidFill>
              </a:rPr>
              <a:t>	Standard Practice for Quality Assurance of 		Laboratories Performing Seized-Drug 			Analysis</a:t>
            </a:r>
          </a:p>
          <a:p>
            <a:pPr>
              <a:lnSpc>
                <a:spcPts val="3400"/>
              </a:lnSpc>
              <a:spcBef>
                <a:spcPts val="100"/>
              </a:spcBef>
              <a:buClr>
                <a:srgbClr val="FFFF00"/>
              </a:buClr>
              <a:buFont typeface="Wingdings" pitchFamily="2" charset="2"/>
              <a:buChar char="§"/>
            </a:pPr>
            <a:r>
              <a:rPr lang="en-US" sz="2400" b="1" dirty="0" smtClean="0">
                <a:solidFill>
                  <a:schemeClr val="bg1"/>
                </a:solidFill>
              </a:rPr>
              <a:t> E2329-</a:t>
            </a:r>
            <a:r>
              <a:rPr lang="en-US" sz="2400" b="1" dirty="0" smtClean="0">
                <a:solidFill>
                  <a:srgbClr val="33CCFF"/>
                </a:solidFill>
              </a:rPr>
              <a:t>10</a:t>
            </a:r>
            <a:r>
              <a:rPr lang="en-US" sz="2400" dirty="0" smtClean="0">
                <a:solidFill>
                  <a:srgbClr val="FFFF00"/>
                </a:solidFill>
              </a:rPr>
              <a:t>	Standard Practice for Identification of Seized 		Drugs</a:t>
            </a:r>
            <a:endParaRPr lang="en-US" sz="1200" dirty="0" smtClean="0">
              <a:solidFill>
                <a:srgbClr val="FFFF00"/>
              </a:solidFill>
            </a:endParaRPr>
          </a:p>
          <a:p>
            <a:pPr>
              <a:lnSpc>
                <a:spcPts val="3400"/>
              </a:lnSpc>
              <a:spcBef>
                <a:spcPts val="100"/>
              </a:spcBef>
              <a:buFont typeface="Wingdings" pitchFamily="2" charset="2"/>
              <a:buChar char="§"/>
            </a:pPr>
            <a:r>
              <a:rPr lang="en-US" sz="2400" dirty="0" smtClean="0">
                <a:solidFill>
                  <a:srgbClr val="FFFF00"/>
                </a:solidFill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</a:rPr>
              <a:t>E2548-07</a:t>
            </a:r>
            <a:r>
              <a:rPr lang="en-US" sz="2400" dirty="0" smtClean="0">
                <a:solidFill>
                  <a:srgbClr val="FFFF00"/>
                </a:solidFill>
              </a:rPr>
              <a:t>	Standard Guide for Sampling Seized Drugs 		for Qualitative and Quantitative Analysis</a:t>
            </a:r>
            <a:endParaRPr lang="en-US" sz="1200" dirty="0">
              <a:solidFill>
                <a:srgbClr val="FFFF00"/>
              </a:solidFill>
            </a:endParaRPr>
          </a:p>
          <a:p>
            <a:pPr>
              <a:lnSpc>
                <a:spcPts val="3400"/>
              </a:lnSpc>
              <a:spcBef>
                <a:spcPts val="100"/>
              </a:spcBef>
              <a:buFont typeface="Wingdings" pitchFamily="2" charset="2"/>
              <a:buChar char="§"/>
            </a:pPr>
            <a:r>
              <a:rPr lang="en-US" sz="2400" dirty="0" smtClean="0">
                <a:solidFill>
                  <a:srgbClr val="FFFF00"/>
                </a:solidFill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</a:rPr>
              <a:t>Pending</a:t>
            </a:r>
            <a:r>
              <a:rPr lang="en-US" sz="2400" dirty="0" smtClean="0">
                <a:solidFill>
                  <a:srgbClr val="FFFF00"/>
                </a:solidFill>
              </a:rPr>
              <a:t>	Uncertainty Recommendations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2453641"/>
            <a:ext cx="9144000" cy="1935480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8547" name="TextBox 2"/>
          <p:cNvSpPr txBox="1">
            <a:spLocks noChangeArrowheads="1"/>
          </p:cNvSpPr>
          <p:nvPr/>
        </p:nvSpPr>
        <p:spPr bwMode="auto">
          <a:xfrm>
            <a:off x="341313" y="2667000"/>
            <a:ext cx="8523287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4400" b="1" dirty="0" smtClean="0">
                <a:solidFill>
                  <a:srgbClr val="FFFF00"/>
                </a:solidFill>
              </a:rPr>
              <a:t>Education and Training Subcommittee</a:t>
            </a:r>
            <a:endParaRPr lang="en-US" sz="4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594360"/>
            <a:ext cx="9144000" cy="5623560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0355" name="Content Placeholder 2"/>
          <p:cNvSpPr>
            <a:spLocks noGrp="1"/>
          </p:cNvSpPr>
          <p:nvPr>
            <p:ph idx="4294967295"/>
          </p:nvPr>
        </p:nvSpPr>
        <p:spPr>
          <a:xfrm>
            <a:off x="584200" y="1445260"/>
            <a:ext cx="8013700" cy="4445000"/>
          </a:xfrm>
        </p:spPr>
        <p:txBody>
          <a:bodyPr/>
          <a:lstStyle/>
          <a:p>
            <a:pPr>
              <a:buClr>
                <a:schemeClr val="bg1"/>
              </a:buClr>
              <a:buSzPct val="100000"/>
              <a:buFont typeface="Wingdings" pitchFamily="2" charset="2"/>
              <a:buChar char="§"/>
              <a:defRPr/>
            </a:pPr>
            <a:r>
              <a:rPr lang="en-US" sz="2800" b="0" dirty="0" smtClean="0">
                <a:solidFill>
                  <a:srgbClr val="F2F2F2"/>
                </a:solidFill>
                <a:effectLst/>
              </a:rPr>
              <a:t>SWGDRUG is working with ENFSI-DWG to develop an outline containing core competencies</a:t>
            </a:r>
          </a:p>
          <a:p>
            <a:pPr lvl="1">
              <a:buClr>
                <a:schemeClr val="bg1"/>
              </a:buClr>
              <a:buSzPct val="100000"/>
              <a:defRPr/>
            </a:pPr>
            <a:r>
              <a:rPr lang="en-US" sz="2400" b="0" dirty="0" smtClean="0">
                <a:solidFill>
                  <a:srgbClr val="F2F2F2"/>
                </a:solidFill>
                <a:effectLst/>
              </a:rPr>
              <a:t>Anticipated completion May 2011</a:t>
            </a:r>
          </a:p>
          <a:p>
            <a:pPr>
              <a:buClr>
                <a:schemeClr val="bg1"/>
              </a:buClr>
              <a:buSzPct val="100000"/>
              <a:buFont typeface="Wingdings" pitchFamily="2" charset="2"/>
              <a:buChar char="§"/>
              <a:defRPr/>
            </a:pPr>
            <a:r>
              <a:rPr lang="en-US" sz="2800" b="0" dirty="0" smtClean="0">
                <a:solidFill>
                  <a:srgbClr val="F2F2F2"/>
                </a:solidFill>
                <a:effectLst/>
              </a:rPr>
              <a:t>Phase 1 - Provide resources to community</a:t>
            </a:r>
          </a:p>
          <a:p>
            <a:pPr lvl="1">
              <a:buClr>
                <a:schemeClr val="bg1"/>
              </a:buClr>
              <a:buSzPct val="100000"/>
              <a:defRPr/>
            </a:pPr>
            <a:r>
              <a:rPr lang="en-US" sz="2400" b="0" dirty="0" smtClean="0">
                <a:solidFill>
                  <a:srgbClr val="F2F2F2"/>
                </a:solidFill>
                <a:effectLst/>
              </a:rPr>
              <a:t>Publish/Hyperlink to outline</a:t>
            </a:r>
          </a:p>
          <a:p>
            <a:pPr lvl="1">
              <a:buClr>
                <a:schemeClr val="bg1"/>
              </a:buClr>
              <a:buSzPct val="100000"/>
              <a:defRPr/>
            </a:pPr>
            <a:r>
              <a:rPr lang="en-US" sz="2400" b="0" dirty="0" smtClean="0">
                <a:solidFill>
                  <a:srgbClr val="F2F2F2"/>
                </a:solidFill>
                <a:effectLst/>
              </a:rPr>
              <a:t>Hyperlink to open source training programs (i.e., Virginia Department of Forensic Science)</a:t>
            </a:r>
          </a:p>
          <a:p>
            <a:pPr>
              <a:buClr>
                <a:schemeClr val="bg1"/>
              </a:buClr>
              <a:buSzPct val="100000"/>
              <a:buFont typeface="Wingdings" pitchFamily="2" charset="2"/>
              <a:buChar char="§"/>
              <a:defRPr/>
            </a:pPr>
            <a:r>
              <a:rPr lang="en-US" sz="2800" b="0" dirty="0" smtClean="0">
                <a:solidFill>
                  <a:srgbClr val="F2F2F2"/>
                </a:solidFill>
                <a:effectLst/>
              </a:rPr>
              <a:t>Phase 2 – Continue development of on-line training program</a:t>
            </a:r>
          </a:p>
        </p:txBody>
      </p:sp>
      <p:sp>
        <p:nvSpPr>
          <p:cNvPr id="740356" name="Rectangle 4"/>
          <p:cNvSpPr>
            <a:spLocks noChangeArrowheads="1"/>
          </p:cNvSpPr>
          <p:nvPr/>
        </p:nvSpPr>
        <p:spPr bwMode="auto">
          <a:xfrm>
            <a:off x="0" y="703580"/>
            <a:ext cx="9144000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n-US" sz="3600" b="1" dirty="0" smtClean="0">
                <a:solidFill>
                  <a:srgbClr val="FFFF00"/>
                </a:solidFill>
              </a:rPr>
              <a:t>Development of Training Program</a:t>
            </a:r>
            <a:endParaRPr lang="en-US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4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4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4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4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4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4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4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4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4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4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4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4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2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4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4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4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4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7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4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4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4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4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4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4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4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2246810"/>
            <a:ext cx="9144000" cy="2272939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8547" name="TextBox 2"/>
          <p:cNvSpPr txBox="1">
            <a:spLocks noChangeArrowheads="1"/>
          </p:cNvSpPr>
          <p:nvPr/>
        </p:nvSpPr>
        <p:spPr bwMode="auto">
          <a:xfrm>
            <a:off x="341313" y="2844800"/>
            <a:ext cx="8523287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4400" b="1" dirty="0" smtClean="0">
                <a:solidFill>
                  <a:srgbClr val="FFFF00"/>
                </a:solidFill>
              </a:rPr>
              <a:t>SWGDRUG Website</a:t>
            </a:r>
            <a:endParaRPr lang="en-US" sz="4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535576"/>
            <a:ext cx="9144000" cy="5760721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TextBox 4"/>
          <p:cNvSpPr txBox="1">
            <a:spLocks noChangeArrowheads="1"/>
          </p:cNvSpPr>
          <p:nvPr/>
        </p:nvSpPr>
        <p:spPr bwMode="auto">
          <a:xfrm>
            <a:off x="2025350" y="638561"/>
            <a:ext cx="5019675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b="1" dirty="0">
                <a:solidFill>
                  <a:srgbClr val="FFFF00"/>
                </a:solidFill>
              </a:rPr>
              <a:t>SWGDRUG </a:t>
            </a:r>
            <a:r>
              <a:rPr lang="en-US" b="1" dirty="0" smtClean="0">
                <a:solidFill>
                  <a:srgbClr val="FFFF00"/>
                </a:solidFill>
              </a:rPr>
              <a:t>Website</a:t>
            </a:r>
          </a:p>
          <a:p>
            <a:pPr algn="ctr" eaLnBrk="0" hangingPunct="0"/>
            <a:r>
              <a:rPr lang="en-US" dirty="0" smtClean="0">
                <a:solidFill>
                  <a:srgbClr val="FFFF00"/>
                </a:solidFill>
              </a:rPr>
              <a:t>(2005-2010)</a:t>
            </a:r>
            <a:endParaRPr lang="en-US" dirty="0"/>
          </a:p>
        </p:txBody>
      </p:sp>
      <p:pic>
        <p:nvPicPr>
          <p:cNvPr id="6" name="Picture 5" descr="SWGDRUG stats yearly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3821" y="2084172"/>
            <a:ext cx="7460358" cy="36970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444137"/>
            <a:ext cx="9144000" cy="5708470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995" name="TextBox 4"/>
          <p:cNvSpPr txBox="1">
            <a:spLocks noChangeArrowheads="1"/>
          </p:cNvSpPr>
          <p:nvPr/>
        </p:nvSpPr>
        <p:spPr bwMode="auto">
          <a:xfrm>
            <a:off x="2033588" y="597371"/>
            <a:ext cx="5019675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b="1" dirty="0">
                <a:solidFill>
                  <a:srgbClr val="FFFF00"/>
                </a:solidFill>
              </a:rPr>
              <a:t>SWGDRUG </a:t>
            </a:r>
            <a:r>
              <a:rPr lang="en-US" b="1" dirty="0" smtClean="0">
                <a:solidFill>
                  <a:srgbClr val="FFFF00"/>
                </a:solidFill>
              </a:rPr>
              <a:t>Website</a:t>
            </a:r>
          </a:p>
          <a:p>
            <a:pPr algn="ctr" eaLnBrk="0" hangingPunct="0"/>
            <a:r>
              <a:rPr lang="en-US" dirty="0" smtClean="0">
                <a:solidFill>
                  <a:srgbClr val="FFFF00"/>
                </a:solidFill>
              </a:rPr>
              <a:t>(2010)</a:t>
            </a:r>
            <a:endParaRPr lang="en-US" dirty="0"/>
          </a:p>
        </p:txBody>
      </p:sp>
      <p:pic>
        <p:nvPicPr>
          <p:cNvPr id="6" name="Picture 5" descr="SWGDRUG stats monthly 2010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68494" y="1993557"/>
            <a:ext cx="7460358" cy="374821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2534194"/>
            <a:ext cx="9144000" cy="1778726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2963" name="Rectangle 3"/>
          <p:cNvSpPr>
            <a:spLocks noChangeArrowheads="1"/>
          </p:cNvSpPr>
          <p:nvPr/>
        </p:nvSpPr>
        <p:spPr bwMode="auto">
          <a:xfrm>
            <a:off x="1552575" y="2901950"/>
            <a:ext cx="6127750" cy="9144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5400" b="1">
                <a:solidFill>
                  <a:srgbClr val="FFFF00"/>
                </a:solidFill>
              </a:rPr>
              <a:t>www.swgdrug.org</a:t>
            </a:r>
            <a:endParaRPr lang="en-US" sz="54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  <a:cs typeface="Arial" charset="0"/>
            </a:endParaRPr>
          </a:p>
        </p:txBody>
      </p:sp>
      <p:pic>
        <p:nvPicPr>
          <p:cNvPr id="46084" name="Picture 7" descr="mini_logo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87325" y="176213"/>
            <a:ext cx="1111250" cy="1111250"/>
          </a:xfrm>
        </p:spPr>
      </p:pic>
      <p:pic>
        <p:nvPicPr>
          <p:cNvPr id="46085" name="Picture 9" descr="mini_logo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7769225" y="5497513"/>
            <a:ext cx="1174750" cy="1174750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1828800"/>
            <a:ext cx="9144000" cy="3030583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0596" name="Rectangle 6"/>
          <p:cNvSpPr>
            <a:spLocks noChangeArrowheads="1"/>
          </p:cNvSpPr>
          <p:nvPr/>
        </p:nvSpPr>
        <p:spPr bwMode="auto">
          <a:xfrm>
            <a:off x="414338" y="3024188"/>
            <a:ext cx="8329612" cy="15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3200">
                <a:solidFill>
                  <a:schemeClr val="bg1"/>
                </a:solidFill>
              </a:rPr>
              <a:t>To recommend minimum standards for the forensic examination of seized drugs and to seek their international acceptance.</a:t>
            </a:r>
          </a:p>
        </p:txBody>
      </p:sp>
      <p:sp>
        <p:nvSpPr>
          <p:cNvPr id="5" name="Rectangle 19"/>
          <p:cNvSpPr>
            <a:spLocks noChangeArrowheads="1"/>
          </p:cNvSpPr>
          <p:nvPr/>
        </p:nvSpPr>
        <p:spPr bwMode="auto">
          <a:xfrm>
            <a:off x="1801813" y="2065338"/>
            <a:ext cx="544195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rgbClr val="FFFF00"/>
                </a:solidFill>
              </a:rPr>
              <a:t>SWGDRUG </a:t>
            </a:r>
            <a:r>
              <a:rPr lang="en-US" b="1" dirty="0" smtClean="0">
                <a:solidFill>
                  <a:srgbClr val="FFFF00"/>
                </a:solidFill>
              </a:rPr>
              <a:t>Mission</a:t>
            </a:r>
            <a:endParaRPr lang="en-US" b="1" i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711200"/>
            <a:ext cx="9144000" cy="5499100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TextBox 4"/>
          <p:cNvSpPr txBox="1">
            <a:spLocks noChangeArrowheads="1"/>
          </p:cNvSpPr>
          <p:nvPr/>
        </p:nvSpPr>
        <p:spPr bwMode="auto">
          <a:xfrm>
            <a:off x="195263" y="968375"/>
            <a:ext cx="89487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b="1" dirty="0">
                <a:solidFill>
                  <a:srgbClr val="FFFF00"/>
                </a:solidFill>
              </a:rPr>
              <a:t>SWGDRUG Document Development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06400" y="1749425"/>
            <a:ext cx="8559800" cy="43088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7013" indent="-227013" eaLnBrk="0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3200" dirty="0">
                <a:solidFill>
                  <a:schemeClr val="bg1"/>
                </a:solidFill>
              </a:rPr>
              <a:t>Documents drafted by sub-committee</a:t>
            </a:r>
          </a:p>
          <a:p>
            <a:pPr marL="227013" indent="-227013" eaLnBrk="0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3200" dirty="0">
                <a:solidFill>
                  <a:schemeClr val="bg1"/>
                </a:solidFill>
              </a:rPr>
              <a:t>Drafts reviewed by core committee</a:t>
            </a:r>
          </a:p>
          <a:p>
            <a:pPr marL="227013" indent="-227013" eaLnBrk="0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3200" dirty="0">
                <a:solidFill>
                  <a:schemeClr val="bg1"/>
                </a:solidFill>
              </a:rPr>
              <a:t>Drafts posted on website</a:t>
            </a:r>
          </a:p>
          <a:p>
            <a:pPr marL="227013" indent="-227013" eaLnBrk="0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3200" dirty="0" smtClean="0">
                <a:solidFill>
                  <a:schemeClr val="bg1"/>
                </a:solidFill>
              </a:rPr>
              <a:t>Posted at least 60 days </a:t>
            </a:r>
            <a:r>
              <a:rPr lang="en-US" sz="3200" dirty="0">
                <a:solidFill>
                  <a:schemeClr val="bg1"/>
                </a:solidFill>
              </a:rPr>
              <a:t>for public comments</a:t>
            </a:r>
          </a:p>
          <a:p>
            <a:pPr marL="227013" indent="-227013" eaLnBrk="0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3200" dirty="0">
                <a:solidFill>
                  <a:schemeClr val="bg1"/>
                </a:solidFill>
              </a:rPr>
              <a:t>Drafts revised </a:t>
            </a:r>
            <a:r>
              <a:rPr lang="en-US" sz="3200" dirty="0" smtClean="0">
                <a:solidFill>
                  <a:schemeClr val="bg1"/>
                </a:solidFill>
              </a:rPr>
              <a:t>as </a:t>
            </a:r>
            <a:r>
              <a:rPr lang="en-US" sz="3200" dirty="0">
                <a:solidFill>
                  <a:schemeClr val="bg1"/>
                </a:solidFill>
              </a:rPr>
              <a:t>needed</a:t>
            </a:r>
          </a:p>
          <a:p>
            <a:pPr marL="227013" indent="-227013" eaLnBrk="0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3200" dirty="0">
                <a:solidFill>
                  <a:schemeClr val="bg1"/>
                </a:solidFill>
              </a:rPr>
              <a:t>Final documents voted on by core     committee as per SWGDRUG bylaws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1018902"/>
            <a:ext cx="9144000" cy="4911998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1"/>
          <p:cNvSpPr>
            <a:spLocks noChangeArrowheads="1"/>
          </p:cNvSpPr>
          <p:nvPr/>
        </p:nvSpPr>
        <p:spPr bwMode="auto">
          <a:xfrm>
            <a:off x="600075" y="1962418"/>
            <a:ext cx="793115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3200" dirty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 Education and Training</a:t>
            </a:r>
          </a:p>
          <a:p>
            <a:pPr eaLnBrk="0" hangingPunct="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3200" dirty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Editorial/Communications </a:t>
            </a:r>
            <a:r>
              <a:rPr lang="en-US" sz="3200" dirty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and Reporting</a:t>
            </a:r>
          </a:p>
          <a:p>
            <a:pPr eaLnBrk="0" hangingPunct="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3200" dirty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 Uncertainty</a:t>
            </a:r>
          </a:p>
          <a:p>
            <a:pPr eaLnBrk="0" hangingPunct="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3200" dirty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Clandestine Laboratory Analysis</a:t>
            </a:r>
          </a:p>
          <a:p>
            <a:pPr eaLnBrk="0" hangingPunct="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3200" dirty="0" smtClean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 Glossary</a:t>
            </a:r>
            <a:endParaRPr lang="en-US" sz="3200" dirty="0">
              <a:solidFill>
                <a:schemeClr val="bg1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625475" y="1193800"/>
            <a:ext cx="7791450" cy="708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eaLnBrk="0" hangingPunct="0"/>
            <a:r>
              <a:rPr lang="en-US" b="1" dirty="0" smtClean="0">
                <a:solidFill>
                  <a:srgbClr val="FAFD00"/>
                </a:solidFill>
              </a:rPr>
              <a:t>SWGDRUG Subcommittees</a:t>
            </a:r>
            <a:endParaRPr lang="en-US" b="1" dirty="0">
              <a:solidFill>
                <a:srgbClr val="FAFD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762001"/>
            <a:ext cx="9144000" cy="5273040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Rectangle 1"/>
          <p:cNvSpPr>
            <a:spLocks noChangeArrowheads="1"/>
          </p:cNvSpPr>
          <p:nvPr/>
        </p:nvSpPr>
        <p:spPr bwMode="auto">
          <a:xfrm>
            <a:off x="403225" y="1589723"/>
            <a:ext cx="8513763" cy="435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571500" indent="-571500">
              <a:lnSpc>
                <a:spcPct val="125000"/>
              </a:lnSpc>
            </a:pPr>
            <a:r>
              <a:rPr lang="en-US" sz="3200" dirty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SWGDRUG communicates work products via:</a:t>
            </a:r>
          </a:p>
          <a:p>
            <a:pPr marL="571500" indent="-571500">
              <a:lnSpc>
                <a:spcPct val="125000"/>
              </a:lnSpc>
              <a:buFont typeface="Wingdings" pitchFamily="2" charset="2"/>
              <a:buChar char="§"/>
            </a:pPr>
            <a:r>
              <a:rPr lang="en-US" sz="3200" dirty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www.swgdrug.org</a:t>
            </a:r>
          </a:p>
          <a:p>
            <a:pPr marL="571500" indent="-571500">
              <a:lnSpc>
                <a:spcPct val="125000"/>
              </a:lnSpc>
              <a:buFont typeface="Wingdings" pitchFamily="2" charset="2"/>
              <a:buChar char="§"/>
            </a:pPr>
            <a:r>
              <a:rPr lang="en-US" sz="3200" dirty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Presentations at local, national and international meetings</a:t>
            </a:r>
          </a:p>
          <a:p>
            <a:pPr marL="571500" indent="-571500">
              <a:lnSpc>
                <a:spcPct val="125000"/>
              </a:lnSpc>
              <a:buFont typeface="Wingdings" pitchFamily="2" charset="2"/>
              <a:buChar char="§"/>
            </a:pPr>
            <a:r>
              <a:rPr lang="en-US" sz="3200" dirty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Development of standards/best practices/protocols utilizing a standards development </a:t>
            </a:r>
            <a:r>
              <a:rPr lang="en-US" sz="3200" dirty="0" smtClean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organization</a:t>
            </a:r>
            <a:endParaRPr lang="en-US" sz="3200" dirty="0">
              <a:solidFill>
                <a:schemeClr val="bg1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2294" name="TextBox 4"/>
          <p:cNvSpPr txBox="1">
            <a:spLocks noChangeArrowheads="1"/>
          </p:cNvSpPr>
          <p:nvPr/>
        </p:nvSpPr>
        <p:spPr bwMode="auto">
          <a:xfrm>
            <a:off x="1525588" y="800735"/>
            <a:ext cx="64087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b="1" dirty="0">
                <a:solidFill>
                  <a:srgbClr val="FFFF00"/>
                </a:solidFill>
              </a:rPr>
              <a:t>Document Dissemination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2638697"/>
            <a:ext cx="9144000" cy="1515292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9890" name="Rectangle 2"/>
          <p:cNvSpPr>
            <a:spLocks noChangeArrowheads="1"/>
          </p:cNvSpPr>
          <p:nvPr/>
        </p:nvSpPr>
        <p:spPr bwMode="auto">
          <a:xfrm>
            <a:off x="1878013" y="3070225"/>
            <a:ext cx="5627687" cy="708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eaLnBrk="0" hangingPunct="0"/>
            <a:r>
              <a:rPr lang="en-US" b="1" dirty="0" smtClean="0">
                <a:solidFill>
                  <a:srgbClr val="FAFD00"/>
                </a:solidFill>
              </a:rPr>
              <a:t>Core Committee</a:t>
            </a:r>
            <a:endParaRPr lang="en-US" b="1" dirty="0">
              <a:solidFill>
                <a:srgbClr val="FAFD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535576"/>
            <a:ext cx="9144000" cy="5878287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9890" name="Rectangle 2"/>
          <p:cNvSpPr>
            <a:spLocks noChangeArrowheads="1"/>
          </p:cNvSpPr>
          <p:nvPr/>
        </p:nvSpPr>
        <p:spPr bwMode="auto">
          <a:xfrm>
            <a:off x="1687513" y="644525"/>
            <a:ext cx="5627687" cy="708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eaLnBrk="0" hangingPunct="0"/>
            <a:r>
              <a:rPr lang="en-US" b="1" dirty="0" smtClean="0">
                <a:solidFill>
                  <a:srgbClr val="FAFD00"/>
                </a:solidFill>
              </a:rPr>
              <a:t>Core Committee</a:t>
            </a:r>
            <a:endParaRPr lang="en-US" b="1" dirty="0">
              <a:solidFill>
                <a:srgbClr val="FAFD00"/>
              </a:solidFill>
            </a:endParaRPr>
          </a:p>
        </p:txBody>
      </p:sp>
      <p:sp>
        <p:nvSpPr>
          <p:cNvPr id="39940" name="Rectangle 3"/>
          <p:cNvSpPr>
            <a:spLocks noChangeArrowheads="1"/>
          </p:cNvSpPr>
          <p:nvPr/>
        </p:nvSpPr>
        <p:spPr bwMode="auto">
          <a:xfrm>
            <a:off x="185738" y="1387475"/>
            <a:ext cx="8712200" cy="4760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lvl="1" eaLnBrk="0" hangingPunct="0">
              <a:lnSpc>
                <a:spcPts val="3500"/>
              </a:lnSpc>
              <a:spcBef>
                <a:spcPts val="12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3200" b="1" dirty="0">
                <a:solidFill>
                  <a:srgbClr val="FFFFFF"/>
                </a:solidFill>
              </a:rPr>
              <a:t>  </a:t>
            </a:r>
            <a:r>
              <a:rPr lang="en-US" sz="3200" dirty="0">
                <a:solidFill>
                  <a:srgbClr val="FFFFFF"/>
                </a:solidFill>
              </a:rPr>
              <a:t>DEA – Scott Oulton </a:t>
            </a:r>
            <a:r>
              <a:rPr lang="en-US" sz="2800" dirty="0">
                <a:solidFill>
                  <a:srgbClr val="FFFFFF"/>
                </a:solidFill>
              </a:rPr>
              <a:t>(Chair)</a:t>
            </a:r>
          </a:p>
          <a:p>
            <a:pPr lvl="1" eaLnBrk="0" hangingPunct="0">
              <a:lnSpc>
                <a:spcPts val="3500"/>
              </a:lnSpc>
              <a:spcBef>
                <a:spcPts val="12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3200" dirty="0">
                <a:solidFill>
                  <a:srgbClr val="FFFFFF"/>
                </a:solidFill>
              </a:rPr>
              <a:t>  </a:t>
            </a:r>
            <a:r>
              <a:rPr lang="en-US" sz="2800" dirty="0">
                <a:solidFill>
                  <a:srgbClr val="FFFFFF"/>
                </a:solidFill>
              </a:rPr>
              <a:t>DEA – Dr. Sandra Rodriguez-Cruz (Secretariat</a:t>
            </a:r>
            <a:r>
              <a:rPr lang="en-US" sz="2800" dirty="0" smtClean="0">
                <a:solidFill>
                  <a:srgbClr val="FFFFFF"/>
                </a:solidFill>
              </a:rPr>
              <a:t>)*</a:t>
            </a:r>
            <a:endParaRPr lang="en-US" sz="2800" dirty="0">
              <a:solidFill>
                <a:srgbClr val="FFFFFF"/>
              </a:solidFill>
            </a:endParaRPr>
          </a:p>
          <a:p>
            <a:pPr lvl="1" eaLnBrk="0" hangingPunct="0">
              <a:lnSpc>
                <a:spcPts val="3500"/>
              </a:lnSpc>
              <a:spcBef>
                <a:spcPts val="12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3200" dirty="0">
                <a:solidFill>
                  <a:srgbClr val="FFFFFF"/>
                </a:solidFill>
              </a:rPr>
              <a:t>  FBI - Eileen Waninger (Pamela Reynolds)</a:t>
            </a:r>
          </a:p>
          <a:p>
            <a:pPr lvl="1" eaLnBrk="0" hangingPunct="0">
              <a:lnSpc>
                <a:spcPts val="3500"/>
              </a:lnSpc>
              <a:spcBef>
                <a:spcPts val="12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3200" dirty="0">
                <a:solidFill>
                  <a:srgbClr val="FFFFFF"/>
                </a:solidFill>
              </a:rPr>
              <a:t>  ASCLD – Garth Glassburg</a:t>
            </a:r>
          </a:p>
          <a:p>
            <a:pPr lvl="1" eaLnBrk="0" hangingPunct="0">
              <a:lnSpc>
                <a:spcPts val="3500"/>
              </a:lnSpc>
              <a:spcBef>
                <a:spcPts val="12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3200" dirty="0">
                <a:solidFill>
                  <a:srgbClr val="FFFFFF"/>
                </a:solidFill>
              </a:rPr>
              <a:t>  NIST – Susan Ballou (Karen </a:t>
            </a:r>
            <a:r>
              <a:rPr lang="en-US" sz="3200" dirty="0" err="1">
                <a:solidFill>
                  <a:srgbClr val="FFFFFF"/>
                </a:solidFill>
              </a:rPr>
              <a:t>Phinney</a:t>
            </a:r>
            <a:r>
              <a:rPr lang="en-US" sz="3200" dirty="0">
                <a:solidFill>
                  <a:srgbClr val="FFFFFF"/>
                </a:solidFill>
              </a:rPr>
              <a:t>)</a:t>
            </a:r>
          </a:p>
          <a:p>
            <a:pPr lvl="1" eaLnBrk="0" hangingPunct="0">
              <a:lnSpc>
                <a:spcPts val="3500"/>
              </a:lnSpc>
              <a:spcBef>
                <a:spcPts val="12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3200" dirty="0">
                <a:solidFill>
                  <a:srgbClr val="FFFFFF"/>
                </a:solidFill>
              </a:rPr>
              <a:t>  ASTM and NEAFS – Jack Mario</a:t>
            </a:r>
          </a:p>
          <a:p>
            <a:pPr lvl="1" eaLnBrk="0" hangingPunct="0">
              <a:lnSpc>
                <a:spcPts val="3500"/>
              </a:lnSpc>
              <a:spcBef>
                <a:spcPts val="12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3200" dirty="0">
                <a:solidFill>
                  <a:srgbClr val="FFFFFF"/>
                </a:solidFill>
              </a:rPr>
              <a:t>  Educator – </a:t>
            </a:r>
            <a:r>
              <a:rPr lang="en-US" sz="3200" dirty="0">
                <a:solidFill>
                  <a:srgbClr val="FFFFFF"/>
                </a:solidFill>
                <a:cs typeface="Arial" charset="0"/>
              </a:rPr>
              <a:t>Dr. Suzanne Bell</a:t>
            </a:r>
          </a:p>
          <a:p>
            <a:pPr lvl="1" eaLnBrk="0" hangingPunct="0">
              <a:lnSpc>
                <a:spcPts val="3500"/>
              </a:lnSpc>
              <a:spcBef>
                <a:spcPts val="12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3200" dirty="0">
                <a:solidFill>
                  <a:srgbClr val="FFFFFF"/>
                </a:solidFill>
                <a:cs typeface="Arial" charset="0"/>
              </a:rPr>
              <a:t>  Educator – Dr. Eric </a:t>
            </a:r>
            <a:r>
              <a:rPr lang="en-US" sz="3200" dirty="0">
                <a:solidFill>
                  <a:srgbClr val="FFFFFF"/>
                </a:solidFill>
              </a:rPr>
              <a:t>Person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7540625" y="5973763"/>
            <a:ext cx="13516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i="1" dirty="0">
                <a:solidFill>
                  <a:schemeClr val="bg1"/>
                </a:solidFill>
              </a:rPr>
              <a:t>*</a:t>
            </a:r>
            <a:r>
              <a:rPr lang="en-US" sz="1800" i="1" dirty="0" smtClean="0">
                <a:solidFill>
                  <a:schemeClr val="bg1"/>
                </a:solidFill>
              </a:rPr>
              <a:t>non-voting</a:t>
            </a:r>
            <a:endParaRPr lang="en-US" sz="1800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18417</TotalTime>
  <Words>1015</Words>
  <Application>Microsoft Office PowerPoint</Application>
  <PresentationFormat>On-screen Show (4:3)</PresentationFormat>
  <Paragraphs>178</Paragraphs>
  <Slides>36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1_Default Design</vt:lpstr>
      <vt:lpstr>Slide 1</vt:lpstr>
      <vt:lpstr>Overview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</vt:vector>
  </TitlesOfParts>
  <Company>DEA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SWGDRUG and NAS Report</dc:title>
  <dc:creator>SRO</dc:creator>
  <cp:lastModifiedBy> </cp:lastModifiedBy>
  <cp:revision>431</cp:revision>
  <dcterms:created xsi:type="dcterms:W3CDTF">2008-04-19T03:37:02Z</dcterms:created>
  <dcterms:modified xsi:type="dcterms:W3CDTF">2011-02-24T14:27:19Z</dcterms:modified>
</cp:coreProperties>
</file>