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330" r:id="rId2"/>
    <p:sldId id="690" r:id="rId3"/>
    <p:sldId id="695" r:id="rId4"/>
    <p:sldId id="689" r:id="rId5"/>
    <p:sldId id="608" r:id="rId6"/>
    <p:sldId id="691" r:id="rId7"/>
    <p:sldId id="692" r:id="rId8"/>
    <p:sldId id="611" r:id="rId9"/>
    <p:sldId id="610" r:id="rId10"/>
    <p:sldId id="698" r:id="rId11"/>
    <p:sldId id="697" r:id="rId12"/>
    <p:sldId id="693" r:id="rId13"/>
    <p:sldId id="616" r:id="rId14"/>
    <p:sldId id="696" r:id="rId15"/>
    <p:sldId id="621" r:id="rId16"/>
    <p:sldId id="622" r:id="rId17"/>
    <p:sldId id="699" r:id="rId18"/>
    <p:sldId id="623" r:id="rId19"/>
    <p:sldId id="624" r:id="rId20"/>
    <p:sldId id="625" r:id="rId21"/>
    <p:sldId id="700" r:id="rId22"/>
    <p:sldId id="626" r:id="rId23"/>
    <p:sldId id="627" r:id="rId24"/>
    <p:sldId id="628" r:id="rId25"/>
    <p:sldId id="629" r:id="rId26"/>
    <p:sldId id="701" r:id="rId27"/>
    <p:sldId id="702" r:id="rId28"/>
    <p:sldId id="617" r:id="rId29"/>
    <p:sldId id="707" r:id="rId30"/>
    <p:sldId id="709" r:id="rId31"/>
    <p:sldId id="708" r:id="rId32"/>
    <p:sldId id="710" r:id="rId33"/>
    <p:sldId id="711" r:id="rId34"/>
    <p:sldId id="712" r:id="rId35"/>
    <p:sldId id="705" r:id="rId36"/>
    <p:sldId id="706" r:id="rId37"/>
    <p:sldId id="704" r:id="rId38"/>
    <p:sldId id="630" r:id="rId39"/>
    <p:sldId id="631" r:id="rId40"/>
    <p:sldId id="632" r:id="rId41"/>
    <p:sldId id="633" r:id="rId4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99FF"/>
    <a:srgbClr val="3399FF"/>
    <a:srgbClr val="0099FF"/>
    <a:srgbClr val="33CCFF"/>
    <a:srgbClr val="00FF99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24" autoAdjust="0"/>
    <p:restoredTop sz="68243" autoAdjust="0"/>
  </p:normalViewPr>
  <p:slideViewPr>
    <p:cSldViewPr snapToGrid="0">
      <p:cViewPr>
        <p:scale>
          <a:sx n="75" d="100"/>
          <a:sy n="75" d="100"/>
        </p:scale>
        <p:origin x="-1134" y="-174"/>
      </p:cViewPr>
      <p:guideLst>
        <p:guide orient="horz" pos="3787"/>
        <p:guide pos="2879"/>
      </p:guideLst>
    </p:cSldViewPr>
  </p:slideViewPr>
  <p:outlineViewPr>
    <p:cViewPr>
      <p:scale>
        <a:sx n="33" d="100"/>
        <a:sy n="33" d="100"/>
      </p:scale>
      <p:origin x="0" y="27342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13698"/>
    </p:cViewPr>
  </p:sorterViewPr>
  <p:notesViewPr>
    <p:cSldViewPr snapToGrid="0">
      <p:cViewPr varScale="1">
        <p:scale>
          <a:sx n="89" d="100"/>
          <a:sy n="89" d="100"/>
        </p:scale>
        <p:origin x="-2196" y="-11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800" i="0"/>
            </a:lvl1pPr>
          </a:lstStyle>
          <a:p>
            <a:pPr>
              <a:defRPr/>
            </a:pPr>
            <a:r>
              <a:rPr lang="en-US"/>
              <a:t>Lesson 1: Introduction</a:t>
            </a:r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800" i="0"/>
            </a:lvl1pPr>
          </a:lstStyle>
          <a:p>
            <a:pPr>
              <a:defRPr/>
            </a:pPr>
            <a:r>
              <a:rPr lang="en-US"/>
              <a:t>Basic Clandestine Laboratory Training Program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i="0"/>
            </a:lvl1pPr>
          </a:lstStyle>
          <a:p>
            <a:pPr>
              <a:defRPr/>
            </a:pPr>
            <a:fld id="{59BA4246-5931-4746-B722-BB7559AEB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C49EA1-31E8-4F7D-82C5-BFEC88D0D67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AC500505-9D96-4812-870C-EE5F53B34425}" type="slidenum">
              <a:rPr lang="en-US" sz="1300"/>
              <a:pPr algn="r" defTabSz="966788" eaLnBrk="1" hangingPunct="1"/>
              <a:t>3</a:t>
            </a:fld>
            <a:endParaRPr 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0F47BE82-96CD-4530-A9E4-4884229B3A69}" type="slidenum">
              <a:rPr lang="en-US" sz="1300"/>
              <a:pPr algn="r" defTabSz="966788" eaLnBrk="1" hangingPunct="1"/>
              <a:t>14</a:t>
            </a:fld>
            <a:endParaRPr 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7BC15C43-306F-4FAD-9D8C-201306EC8873}" type="slidenum">
              <a:rPr lang="en-US" sz="1300"/>
              <a:pPr algn="r" defTabSz="966788" eaLnBrk="1" hangingPunct="1"/>
              <a:t>27</a:t>
            </a:fld>
            <a:endParaRPr 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6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A51ED726-1D0D-4EB9-93DE-983BC065DCD8}" type="slidenum">
              <a:rPr lang="en-US" sz="1300"/>
              <a:pPr algn="r" defTabSz="966788" eaLnBrk="1" hangingPunct="1"/>
              <a:t>29</a:t>
            </a:fld>
            <a:endParaRPr 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9566A5F3-F77D-4C2A-8522-E3FFA9428BDB}" type="slidenum">
              <a:rPr lang="en-US" sz="1300"/>
              <a:pPr algn="r" defTabSz="966788" eaLnBrk="1" hangingPunct="1"/>
              <a:t>35</a:t>
            </a:fld>
            <a:endParaRPr 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04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 eaLnBrk="1" hangingPunct="1"/>
            <a:fld id="{CED6FB6C-D3D3-497B-8067-07B0A61E3AB2}" type="slidenum">
              <a:rPr lang="en-US" sz="1300"/>
              <a:pPr algn="r" defTabSz="966788" eaLnBrk="1" hangingPunct="1"/>
              <a:t>37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3973C-DB80-45B4-99F0-FA55E4664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5AA79-AE49-4EFF-8815-306272323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01625"/>
            <a:ext cx="2114550" cy="5824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1625"/>
            <a:ext cx="6191250" cy="5824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517E1-8920-431F-9CAB-F0E136948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625"/>
            <a:ext cx="8229600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3BCB7-464F-4A66-BA59-9A232A0B1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625"/>
            <a:ext cx="8229600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895CD-8C9F-4179-8C00-82361CAA8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D9F7-315D-40E6-A3B8-6F342E283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81331-A5BA-4060-8E99-AE52A2020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849A6-3120-4FF4-9C15-579707EB7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C3808-A9C0-45D6-9EB4-467F3D701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CB8E-50D6-45A2-8593-5FA4D9D88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57B87-3653-4860-8EDC-706717BAA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2CB79-1DF1-440E-AEA0-5382C08F5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C85E4-4E5E-4471-B6CE-19A388730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strategicplan_Page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1625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414DD08-4DC0-4279-A7FD-A44DB0EA0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6" name="Picture 26" descr="strategicplan_Page1bottom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5" descr="strategicplan_Page1top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74F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q"/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Char char="o"/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Ø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3"/>
          <p:cNvGrpSpPr>
            <a:grpSpLocks/>
          </p:cNvGrpSpPr>
          <p:nvPr/>
        </p:nvGrpSpPr>
        <p:grpSpPr bwMode="auto">
          <a:xfrm>
            <a:off x="0" y="1895475"/>
            <a:ext cx="9144000" cy="2989263"/>
            <a:chOff x="0" y="1755775"/>
            <a:chExt cx="9144000" cy="4094163"/>
          </a:xfrm>
        </p:grpSpPr>
        <p:sp>
          <p:nvSpPr>
            <p:cNvPr id="3080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82535"/>
              <a:ext cx="9144000" cy="67403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32" name="Rectangle 8"/>
          <p:cNvSpPr>
            <a:spLocks noChangeArrowheads="1"/>
          </p:cNvSpPr>
          <p:nvPr/>
        </p:nvSpPr>
        <p:spPr bwMode="auto">
          <a:xfrm>
            <a:off x="663575" y="3402013"/>
            <a:ext cx="77724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28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</a:t>
            </a:r>
          </a:p>
        </p:txBody>
      </p:sp>
      <p:sp>
        <p:nvSpPr>
          <p:cNvPr id="231436" name="Rectangle 12"/>
          <p:cNvSpPr>
            <a:spLocks noChangeArrowheads="1"/>
          </p:cNvSpPr>
          <p:nvPr/>
        </p:nvSpPr>
        <p:spPr bwMode="auto">
          <a:xfrm>
            <a:off x="0" y="4132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Scott R. Oulton, SWGDRUG Secretariat</a:t>
            </a:r>
          </a:p>
        </p:txBody>
      </p: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800100" y="2122488"/>
            <a:ext cx="77724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>
                <a:solidFill>
                  <a:srgbClr val="EDD661"/>
                </a:solidFill>
              </a:rPr>
              <a:t>Scientific Working Group for the Analysis of Seized Drugs Update</a:t>
            </a:r>
          </a:p>
        </p:txBody>
      </p:sp>
      <p:pic>
        <p:nvPicPr>
          <p:cNvPr id="3078" name="Picture 1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413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524000"/>
            <a:ext cx="6565900" cy="43815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b="0" smtClean="0"/>
              <a:t>A weigh vessel is:</a:t>
            </a:r>
          </a:p>
          <a:p>
            <a:pPr lvl="1">
              <a:defRPr/>
            </a:pPr>
            <a:r>
              <a:rPr lang="en-US" sz="2400" b="0" smtClean="0"/>
              <a:t>loaded and tared</a:t>
            </a:r>
          </a:p>
          <a:p>
            <a:pPr lvl="1">
              <a:defRPr/>
            </a:pPr>
            <a:r>
              <a:rPr lang="en-US" sz="2400" b="0" smtClean="0"/>
              <a:t>removed and filled with powder</a:t>
            </a:r>
          </a:p>
          <a:p>
            <a:pPr lvl="1">
              <a:defRPr/>
            </a:pPr>
            <a:r>
              <a:rPr lang="en-US" sz="2400" b="0" smtClean="0"/>
              <a:t>reweighed containing powder</a:t>
            </a:r>
          </a:p>
          <a:p>
            <a:pPr>
              <a:defRPr/>
            </a:pPr>
            <a:r>
              <a:rPr lang="en-US" sz="2400" b="0" smtClean="0"/>
              <a:t>Net weight = 30.03 grams</a:t>
            </a:r>
          </a:p>
          <a:p>
            <a:pPr>
              <a:defRPr/>
            </a:pPr>
            <a:r>
              <a:rPr lang="en-US" sz="2400" b="0" smtClean="0"/>
              <a:t>Static weighing – obtaining net weight via two weighing operations</a:t>
            </a:r>
          </a:p>
          <a:p>
            <a:pPr lvl="1">
              <a:defRPr/>
            </a:pPr>
            <a:r>
              <a:rPr lang="en-US" sz="2400" b="0" smtClean="0"/>
              <a:t>Two weighing events</a:t>
            </a:r>
          </a:p>
          <a:p>
            <a:pPr>
              <a:defRPr/>
            </a:pPr>
            <a:r>
              <a:rPr lang="en-US" sz="2400" b="0" smtClean="0"/>
              <a:t>Dynamic weighing – adding powder directly to tared vessel on balance</a:t>
            </a:r>
          </a:p>
          <a:p>
            <a:pPr lvl="1">
              <a:defRPr/>
            </a:pPr>
            <a:r>
              <a:rPr lang="en-US" sz="2400" b="0" smtClean="0"/>
              <a:t>One weighing event</a:t>
            </a:r>
          </a:p>
          <a:p>
            <a:pPr lvl="1">
              <a:defRPr/>
            </a:pPr>
            <a:endParaRPr lang="en-US" sz="2400" b="0" smtClean="0"/>
          </a:p>
          <a:p>
            <a:pPr lvl="1">
              <a:defRPr/>
            </a:pPr>
            <a:endParaRPr lang="en-US" sz="2000" b="0" smtClean="0"/>
          </a:p>
        </p:txBody>
      </p:sp>
      <p:sp>
        <p:nvSpPr>
          <p:cNvPr id="749572" name="Rectangle 4"/>
          <p:cNvSpPr>
            <a:spLocks noChangeArrowheads="1"/>
          </p:cNvSpPr>
          <p:nvPr/>
        </p:nvSpPr>
        <p:spPr bwMode="auto">
          <a:xfrm>
            <a:off x="0" y="4699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EXAMPLE SCENARIO</a:t>
            </a:r>
          </a:p>
        </p:txBody>
      </p:sp>
      <p:pic>
        <p:nvPicPr>
          <p:cNvPr id="12293" name="Picture 5" descr="j0357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2450" y="2908300"/>
            <a:ext cx="1716088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2413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06400" y="3289300"/>
            <a:ext cx="8280400" cy="304800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2800" b="0" smtClean="0"/>
              <a:t>Expanded Uncertainty </a:t>
            </a:r>
            <a:r>
              <a:rPr lang="en-US" sz="2800" b="0" i="1" smtClean="0"/>
              <a:t>U = k * u</a:t>
            </a:r>
            <a:r>
              <a:rPr lang="en-US" sz="2800" b="0" i="1" baseline="-25000" smtClean="0"/>
              <a:t>c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2800" b="0" smtClean="0"/>
              <a:t>Using Coverage Factor (k) = 2 (approx. 95%)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2800" b="0" i="1" smtClean="0"/>
              <a:t>U </a:t>
            </a:r>
            <a:r>
              <a:rPr lang="en-US" sz="2800" b="0" smtClean="0"/>
              <a:t>= 2 * 0.0176 g = 0.0352 g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2800" b="0" smtClean="0"/>
              <a:t>Final </a:t>
            </a:r>
            <a:r>
              <a:rPr lang="en-US" sz="2800" b="0" i="1" smtClean="0"/>
              <a:t>U</a:t>
            </a:r>
            <a:r>
              <a:rPr lang="en-US" sz="2800" b="0" i="1" baseline="-25000" smtClean="0"/>
              <a:t>final</a:t>
            </a:r>
            <a:r>
              <a:rPr lang="en-US" sz="2800" b="0" smtClean="0"/>
              <a:t> = </a:t>
            </a:r>
            <a:r>
              <a:rPr lang="en-US" sz="2800" b="0" i="1" smtClean="0"/>
              <a:t>U </a:t>
            </a:r>
            <a:r>
              <a:rPr lang="en-US" sz="2800" b="0" smtClean="0"/>
              <a:t>* # weighing events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2800" b="0" i="1" smtClean="0"/>
              <a:t>U</a:t>
            </a:r>
            <a:r>
              <a:rPr lang="en-US" sz="2800" b="0" i="1" baseline="-25000" smtClean="0"/>
              <a:t>final</a:t>
            </a:r>
            <a:r>
              <a:rPr lang="en-US" sz="2800" b="0" i="1" smtClean="0"/>
              <a:t> </a:t>
            </a:r>
            <a:r>
              <a:rPr lang="en-US" sz="2800" b="0" smtClean="0"/>
              <a:t>= 0.0352 g * 2 = 0.0704 g</a:t>
            </a:r>
          </a:p>
          <a:p>
            <a:pPr lvl="1">
              <a:defRPr/>
            </a:pPr>
            <a:endParaRPr lang="en-US" sz="2400" b="0" smtClean="0"/>
          </a:p>
          <a:p>
            <a:pPr lvl="1">
              <a:defRPr/>
            </a:pPr>
            <a:endParaRPr lang="en-US" sz="2000" b="0" smtClean="0"/>
          </a:p>
        </p:txBody>
      </p:sp>
      <p:sp>
        <p:nvSpPr>
          <p:cNvPr id="747524" name="Rectangle 4"/>
          <p:cNvSpPr>
            <a:spLocks noChangeArrowheads="1"/>
          </p:cNvSpPr>
          <p:nvPr/>
        </p:nvSpPr>
        <p:spPr bwMode="auto">
          <a:xfrm>
            <a:off x="0" y="4699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CALCULATION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482600" y="1322388"/>
          <a:ext cx="8126413" cy="631825"/>
        </p:xfrm>
        <a:graphic>
          <a:graphicData uri="http://schemas.openxmlformats.org/presentationml/2006/ole">
            <p:oleObj spid="_x0000_s1026" name="Equation" r:id="rId3" imgW="3581400" imgH="279400" progId="Equation.3">
              <p:embed/>
            </p:oleObj>
          </a:graphicData>
        </a:graphic>
      </p:graphicFrame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47528" name="Object 8"/>
          <p:cNvGraphicFramePr>
            <a:graphicFrameLocks noChangeAspect="1"/>
          </p:cNvGraphicFramePr>
          <p:nvPr/>
        </p:nvGraphicFramePr>
        <p:xfrm>
          <a:off x="495300" y="2354263"/>
          <a:ext cx="8123238" cy="612775"/>
        </p:xfrm>
        <a:graphic>
          <a:graphicData uri="http://schemas.openxmlformats.org/presentationml/2006/ole">
            <p:oleObj spid="_x0000_s1027" name="Equation" r:id="rId4" imgW="3924300" imgH="2921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413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58800" y="1562100"/>
            <a:ext cx="7912100" cy="43815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0" smtClean="0"/>
              <a:t>Results</a:t>
            </a:r>
          </a:p>
          <a:p>
            <a:pPr lvl="1">
              <a:defRPr/>
            </a:pPr>
            <a:r>
              <a:rPr lang="en-US" sz="3200" b="0" i="1" smtClean="0"/>
              <a:t>Net</a:t>
            </a:r>
            <a:r>
              <a:rPr lang="en-US" sz="3200" b="0" smtClean="0"/>
              <a:t> </a:t>
            </a:r>
            <a:r>
              <a:rPr lang="en-US" sz="3200" b="0" i="1" smtClean="0"/>
              <a:t>Weight: 30.03 g </a:t>
            </a:r>
            <a:r>
              <a:rPr lang="en-US" sz="3200" b="0" i="1" smtClean="0">
                <a:cs typeface="Arial" charset="0"/>
              </a:rPr>
              <a:t>±</a:t>
            </a:r>
            <a:r>
              <a:rPr lang="en-US" sz="3200" b="0" i="1" smtClean="0"/>
              <a:t> 0.07 g (k=2)</a:t>
            </a:r>
          </a:p>
          <a:p>
            <a:pPr lvl="1">
              <a:defRPr/>
            </a:pPr>
            <a:r>
              <a:rPr lang="en-US" sz="3200" b="0" i="1" smtClean="0"/>
              <a:t>Net</a:t>
            </a:r>
            <a:r>
              <a:rPr lang="en-US" sz="3200" b="0" smtClean="0"/>
              <a:t> </a:t>
            </a:r>
            <a:r>
              <a:rPr lang="en-US" sz="3200" b="0" i="1" smtClean="0"/>
              <a:t>Weight: 30.03 g </a:t>
            </a:r>
            <a:r>
              <a:rPr lang="en-US" sz="3200" b="0" i="1" smtClean="0">
                <a:cs typeface="Arial" charset="0"/>
              </a:rPr>
              <a:t>±</a:t>
            </a:r>
            <a:r>
              <a:rPr lang="en-US" sz="3200" b="0" i="1" smtClean="0"/>
              <a:t> 0.11 g (k=3)</a:t>
            </a:r>
            <a:endParaRPr lang="en-US" sz="3200" b="0" smtClean="0"/>
          </a:p>
          <a:p>
            <a:pPr lvl="1">
              <a:defRPr/>
            </a:pPr>
            <a:endParaRPr lang="en-US" sz="2400" b="0" smtClean="0"/>
          </a:p>
          <a:p>
            <a:pPr lvl="1">
              <a:defRPr/>
            </a:pPr>
            <a:endParaRPr lang="en-US" sz="2000" b="0" smtClean="0"/>
          </a:p>
        </p:txBody>
      </p:sp>
      <p:sp>
        <p:nvSpPr>
          <p:cNvPr id="741380" name="Rectangle 4"/>
          <p:cNvSpPr>
            <a:spLocks noChangeArrowheads="1"/>
          </p:cNvSpPr>
          <p:nvPr/>
        </p:nvSpPr>
        <p:spPr bwMode="auto">
          <a:xfrm>
            <a:off x="0" y="4953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RESULTS</a:t>
            </a:r>
          </a:p>
        </p:txBody>
      </p:sp>
      <p:pic>
        <p:nvPicPr>
          <p:cNvPr id="13317" name="Picture 6" descr="j0357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25850" y="3792538"/>
            <a:ext cx="217328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2667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5554" name="Content Placeholder 2"/>
          <p:cNvSpPr>
            <a:spLocks noGrp="1"/>
          </p:cNvSpPr>
          <p:nvPr>
            <p:ph idx="4294967295"/>
          </p:nvPr>
        </p:nvSpPr>
        <p:spPr>
          <a:xfrm>
            <a:off x="1054100" y="1333500"/>
            <a:ext cx="6946900" cy="4525963"/>
          </a:xfrm>
        </p:spPr>
        <p:txBody>
          <a:bodyPr/>
          <a:lstStyle/>
          <a:p>
            <a:pPr>
              <a:defRPr/>
            </a:pPr>
            <a:r>
              <a:rPr lang="en-US" sz="3000" b="0" smtClean="0"/>
              <a:t>Uncertainty estimates associated with quantitative measurements</a:t>
            </a:r>
          </a:p>
          <a:p>
            <a:pPr lvl="1">
              <a:defRPr/>
            </a:pPr>
            <a:r>
              <a:rPr lang="en-US" sz="2600" b="0" smtClean="0"/>
              <a:t>e.g., 82.4% </a:t>
            </a:r>
            <a:r>
              <a:rPr lang="en-US" sz="2600" b="0" i="1" smtClean="0">
                <a:cs typeface="Arial" charset="0"/>
              </a:rPr>
              <a:t>±</a:t>
            </a:r>
            <a:r>
              <a:rPr lang="en-US" sz="2600" b="0" smtClean="0"/>
              <a:t> 3.2%</a:t>
            </a:r>
          </a:p>
          <a:p>
            <a:pPr>
              <a:defRPr/>
            </a:pPr>
            <a:r>
              <a:rPr lang="en-US" sz="3000" b="0" smtClean="0"/>
              <a:t>Extrapolations of weights</a:t>
            </a:r>
          </a:p>
          <a:p>
            <a:pPr lvl="1">
              <a:defRPr/>
            </a:pPr>
            <a:r>
              <a:rPr lang="en-US" sz="2600" b="0" smtClean="0"/>
              <a:t>Weight determined by statistically measuring a set amount of sub items</a:t>
            </a:r>
          </a:p>
          <a:p>
            <a:pPr lvl="2">
              <a:defRPr/>
            </a:pPr>
            <a:r>
              <a:rPr lang="en-US" b="0" smtClean="0"/>
              <a:t>e.g., 10 out of 500 bricks of cocaine weighed and extrapolated to calculate total weight of 500 kg.  The uncertainty is estimated based on statistical analysis of 10 weighed units</a:t>
            </a:r>
          </a:p>
        </p:txBody>
      </p:sp>
      <p:sp>
        <p:nvSpPr>
          <p:cNvPr id="535555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WHAT NEXT?</a:t>
            </a:r>
          </a:p>
        </p:txBody>
      </p:sp>
      <p:pic>
        <p:nvPicPr>
          <p:cNvPr id="14341" name="Picture 4" descr="j04126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4851400"/>
            <a:ext cx="13303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5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5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5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5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5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5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5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5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5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5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5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5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5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5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35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5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5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35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35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3"/>
          <p:cNvGrpSpPr>
            <a:grpSpLocks/>
          </p:cNvGrpSpPr>
          <p:nvPr/>
        </p:nvGrpSpPr>
        <p:grpSpPr bwMode="auto">
          <a:xfrm>
            <a:off x="0" y="2289175"/>
            <a:ext cx="9144000" cy="2151063"/>
            <a:chOff x="0" y="1755775"/>
            <a:chExt cx="9144000" cy="4094163"/>
          </a:xfrm>
        </p:grpSpPr>
        <p:sp>
          <p:nvSpPr>
            <p:cNvPr id="15366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80442"/>
              <a:ext cx="9144000" cy="69496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482600" y="2770188"/>
            <a:ext cx="81280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>
                <a:solidFill>
                  <a:srgbClr val="EDD661"/>
                </a:solidFill>
              </a:rPr>
              <a:t>SWGDRUG Recommendations</a:t>
            </a:r>
          </a:p>
          <a:p>
            <a:pPr algn="ctr" eaLnBrk="1" hangingPunct="1">
              <a:defRPr/>
            </a:pPr>
            <a:r>
              <a:rPr lang="en-US" sz="3600" b="1" i="1">
                <a:solidFill>
                  <a:srgbClr val="EDD661"/>
                </a:solidFill>
              </a:rPr>
              <a:t>5</a:t>
            </a:r>
            <a:r>
              <a:rPr lang="en-US" sz="3600" b="1" i="1" baseline="30000">
                <a:solidFill>
                  <a:srgbClr val="EDD661"/>
                </a:solidFill>
              </a:rPr>
              <a:t>th</a:t>
            </a:r>
            <a:r>
              <a:rPr lang="en-US" sz="3600" b="1" i="1">
                <a:solidFill>
                  <a:srgbClr val="EDD661"/>
                </a:solidFill>
              </a:rPr>
              <a:t> Edition</a:t>
            </a:r>
            <a:endParaRPr lang="en-US" sz="2800" b="1" i="1">
              <a:solidFill>
                <a:srgbClr val="EDD661"/>
              </a:solidFill>
            </a:endParaRPr>
          </a:p>
        </p:txBody>
      </p:sp>
      <p:pic>
        <p:nvPicPr>
          <p:cNvPr id="15364" name="Picture 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0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447800"/>
            <a:ext cx="8229600" cy="48942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b="0" smtClean="0"/>
              <a:t>Goal – Revision of existing SWGDRUG Recommendations to: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Harmonize terminology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Correct grammar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Add references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Link sections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Correct sections in conflict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Clarify recommendations as appropriate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b="0" smtClean="0"/>
              <a:t>Update glossary</a:t>
            </a:r>
          </a:p>
        </p:txBody>
      </p:sp>
      <p:sp>
        <p:nvSpPr>
          <p:cNvPr id="540675" name="Rectangle 3"/>
          <p:cNvSpPr>
            <a:spLocks noChangeArrowheads="1"/>
          </p:cNvSpPr>
          <p:nvPr/>
        </p:nvSpPr>
        <p:spPr bwMode="auto">
          <a:xfrm>
            <a:off x="0" y="4191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EDITORIAL COMMITTEE</a:t>
            </a:r>
          </a:p>
        </p:txBody>
      </p:sp>
      <p:pic>
        <p:nvPicPr>
          <p:cNvPr id="16389" name="Picture 4" descr="j035468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69013" y="2654300"/>
            <a:ext cx="22669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4500" y="1371600"/>
            <a:ext cx="8229600" cy="5207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0" smtClean="0">
                <a:cs typeface="Arial" charset="0"/>
              </a:rPr>
              <a:t>§ </a:t>
            </a:r>
            <a:r>
              <a:rPr lang="en-US" b="0" smtClean="0"/>
              <a:t>2	Education and experience for analysts</a:t>
            </a:r>
          </a:p>
          <a:p>
            <a:pPr lvl="1">
              <a:lnSpc>
                <a:spcPct val="90000"/>
              </a:lnSpc>
              <a:defRPr/>
            </a:pPr>
            <a:r>
              <a:rPr lang="en-US" b="0" smtClean="0"/>
              <a:t>Before: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800" b="0" smtClean="0"/>
              <a:t>a bachelor’s degree (or equivalent, generally a three to four year post-secondary or </a:t>
            </a:r>
            <a:r>
              <a:rPr lang="en-US" sz="2800" b="0" smtClean="0">
                <a:solidFill>
                  <a:srgbClr val="33CCFF"/>
                </a:solidFill>
              </a:rPr>
              <a:t>tertiary degree</a:t>
            </a:r>
            <a:r>
              <a:rPr lang="en-US" sz="2800" b="0" smtClean="0"/>
              <a:t>) in a natural science </a:t>
            </a:r>
            <a:r>
              <a:rPr lang="en-US" sz="2800" b="0" smtClean="0">
                <a:solidFill>
                  <a:srgbClr val="33CCFF"/>
                </a:solidFill>
              </a:rPr>
              <a:t>or in other sciences relevant to the analysis of seized drugs</a:t>
            </a:r>
            <a:r>
              <a:rPr lang="en-US" sz="2800" b="0" smtClean="0"/>
              <a:t>… </a:t>
            </a:r>
          </a:p>
          <a:p>
            <a:pPr lvl="2" algn="ctr">
              <a:lnSpc>
                <a:spcPct val="90000"/>
              </a:lnSpc>
              <a:buFontTx/>
              <a:buNone/>
              <a:defRPr/>
            </a:pPr>
            <a:r>
              <a:rPr lang="en-US" sz="2800" b="0" smtClean="0"/>
              <a:t>OR 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800" b="0" smtClean="0">
                <a:solidFill>
                  <a:srgbClr val="33CCFF"/>
                </a:solidFill>
              </a:rPr>
              <a:t>by January 1, 2005</a:t>
            </a:r>
            <a:r>
              <a:rPr lang="en-US" sz="2800" b="0" smtClean="0"/>
              <a:t>, a minimum of five (5) years practical experience in the area of seized drug analysis…</a:t>
            </a:r>
          </a:p>
        </p:txBody>
      </p:sp>
      <p:sp>
        <p:nvSpPr>
          <p:cNvPr id="541699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667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4200" y="1346200"/>
            <a:ext cx="78105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0" smtClean="0">
                <a:cs typeface="Arial" charset="0"/>
              </a:rPr>
              <a:t>§ </a:t>
            </a:r>
            <a:r>
              <a:rPr lang="en-US" sz="2800" b="0" smtClean="0"/>
              <a:t>2	Education and experience for analysts</a:t>
            </a:r>
          </a:p>
          <a:p>
            <a:pPr lvl="1">
              <a:lnSpc>
                <a:spcPct val="90000"/>
              </a:lnSpc>
              <a:defRPr/>
            </a:pPr>
            <a:r>
              <a:rPr lang="en-US" b="0" smtClean="0"/>
              <a:t>After: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800" b="0" smtClean="0">
                <a:solidFill>
                  <a:srgbClr val="33CCFF"/>
                </a:solidFill>
              </a:rPr>
              <a:t>All new analysts</a:t>
            </a:r>
            <a:r>
              <a:rPr lang="en-US" sz="2800" b="0" smtClean="0"/>
              <a:t> shall have at least a bachelor’s degree (or equivalent, generally a three to four year post-secondary degree) in a natural/</a:t>
            </a:r>
            <a:r>
              <a:rPr lang="en-US" sz="2800" b="0" smtClean="0">
                <a:solidFill>
                  <a:srgbClr val="33CCFF"/>
                </a:solidFill>
              </a:rPr>
              <a:t>physical</a:t>
            </a:r>
            <a:r>
              <a:rPr lang="en-US" sz="2800" b="0" smtClean="0"/>
              <a:t> science. </a:t>
            </a:r>
          </a:p>
          <a:p>
            <a:pPr lvl="1">
              <a:lnSpc>
                <a:spcPct val="90000"/>
              </a:lnSpc>
              <a:defRPr/>
            </a:pPr>
            <a:endParaRPr lang="en-US" b="0" smtClean="0"/>
          </a:p>
        </p:txBody>
      </p:sp>
      <p:sp>
        <p:nvSpPr>
          <p:cNvPr id="750596" name="Rectangle 4"/>
          <p:cNvSpPr>
            <a:spLocks noChangeArrowheads="1"/>
          </p:cNvSpPr>
          <p:nvPr/>
        </p:nvSpPr>
        <p:spPr bwMode="auto">
          <a:xfrm>
            <a:off x="0" y="4191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  <p:pic>
        <p:nvPicPr>
          <p:cNvPr id="18437" name="Picture 15" descr="MCj0424168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76625" y="4341813"/>
            <a:ext cx="2419350" cy="215106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4500" y="1041400"/>
            <a:ext cx="8267700" cy="55626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b="0" smtClean="0">
                <a:cs typeface="Arial" charset="0"/>
              </a:rPr>
              <a:t>§ </a:t>
            </a:r>
            <a:r>
              <a:rPr lang="en-US" b="0" smtClean="0"/>
              <a:t>3 	Continuing professional development </a:t>
            </a:r>
          </a:p>
          <a:p>
            <a:pPr lvl="1">
              <a:defRPr/>
            </a:pPr>
            <a:r>
              <a:rPr lang="en-US" b="0" smtClean="0"/>
              <a:t>Before:</a:t>
            </a:r>
          </a:p>
          <a:p>
            <a:pPr lvl="2">
              <a:defRPr/>
            </a:pPr>
            <a:r>
              <a:rPr lang="en-US" b="0" smtClean="0"/>
              <a:t>Contact is defined as face-to-face interaction with an instructor or </a:t>
            </a:r>
            <a:r>
              <a:rPr lang="en-US" b="0" smtClean="0">
                <a:solidFill>
                  <a:srgbClr val="33CCFF"/>
                </a:solidFill>
              </a:rPr>
              <a:t>trainer in a classroom or laboratory setting</a:t>
            </a:r>
            <a:r>
              <a:rPr lang="en-US" b="0" smtClean="0"/>
              <a:t>.  It does </a:t>
            </a:r>
            <a:r>
              <a:rPr lang="en-US" b="0" smtClean="0">
                <a:solidFill>
                  <a:srgbClr val="33CCFF"/>
                </a:solidFill>
              </a:rPr>
              <a:t>not include self-paced</a:t>
            </a:r>
            <a:r>
              <a:rPr lang="en-US" b="0" smtClean="0"/>
              <a:t> learning </a:t>
            </a:r>
            <a:r>
              <a:rPr lang="en-US" b="0" smtClean="0">
                <a:solidFill>
                  <a:srgbClr val="33CCFF"/>
                </a:solidFill>
              </a:rPr>
              <a:t>or distance education</a:t>
            </a:r>
            <a:r>
              <a:rPr lang="en-US" b="0" smtClean="0"/>
              <a:t> where the instructor has no active interaction with the student.</a:t>
            </a:r>
          </a:p>
          <a:p>
            <a:pPr lvl="1">
              <a:defRPr/>
            </a:pPr>
            <a:r>
              <a:rPr lang="en-US" b="0" smtClean="0"/>
              <a:t>After:</a:t>
            </a:r>
          </a:p>
          <a:p>
            <a:pPr lvl="2">
              <a:defRPr/>
            </a:pPr>
            <a:r>
              <a:rPr lang="en-US" b="0" smtClean="0"/>
              <a:t>3.4  Training can be either face-to-face interaction with an instructor, </a:t>
            </a:r>
            <a:r>
              <a:rPr lang="en-US" b="0" smtClean="0">
                <a:solidFill>
                  <a:srgbClr val="33CCFF"/>
                </a:solidFill>
              </a:rPr>
              <a:t>distance learning, self-directed or computer based.</a:t>
            </a:r>
            <a:r>
              <a:rPr lang="en-US" b="0" smtClean="0"/>
              <a:t> </a:t>
            </a:r>
          </a:p>
          <a:p>
            <a:pPr lvl="3">
              <a:defRPr/>
            </a:pPr>
            <a:r>
              <a:rPr lang="en-US" sz="2400" b="0" smtClean="0"/>
              <a:t>Added:  </a:t>
            </a:r>
            <a:r>
              <a:rPr lang="en-US" sz="2400" b="0" smtClean="0">
                <a:solidFill>
                  <a:srgbClr val="33CCFF"/>
                </a:solidFill>
              </a:rPr>
              <a:t>current literature review</a:t>
            </a:r>
          </a:p>
        </p:txBody>
      </p:sp>
      <p:sp>
        <p:nvSpPr>
          <p:cNvPr id="542723" name="Rectangle 3"/>
          <p:cNvSpPr>
            <a:spLocks noChangeArrowheads="1"/>
          </p:cNvSpPr>
          <p:nvPr/>
        </p:nvSpPr>
        <p:spPr bwMode="auto">
          <a:xfrm>
            <a:off x="212725" y="228600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2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2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2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2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2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42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42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42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42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9900" y="1181100"/>
            <a:ext cx="8229600" cy="51943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000" b="0" smtClean="0">
                <a:cs typeface="Arial" charset="0"/>
              </a:rPr>
              <a:t>§ </a:t>
            </a:r>
            <a:r>
              <a:rPr lang="en-US" sz="2400" b="0" smtClean="0"/>
              <a:t>11	 Analytical method validation and verification</a:t>
            </a:r>
          </a:p>
          <a:p>
            <a:pPr lvl="1">
              <a:defRPr/>
            </a:pPr>
            <a:r>
              <a:rPr lang="en-US" sz="2400" b="0" smtClean="0"/>
              <a:t>Before:</a:t>
            </a:r>
          </a:p>
          <a:p>
            <a:pPr lvl="2">
              <a:defRPr/>
            </a:pPr>
            <a:r>
              <a:rPr lang="en-US" sz="1400" b="0" smtClean="0"/>
              <a:t>11.1  Method validation is required to demonstrate that methods are suitable for their intended purpose. </a:t>
            </a:r>
          </a:p>
          <a:p>
            <a:pPr lvl="3">
              <a:defRPr/>
            </a:pPr>
            <a:r>
              <a:rPr lang="en-US" sz="1400" b="0" smtClean="0"/>
              <a:t>11.1.1  For qualitative analysis, the parameters that need to be checked are selectivity, limit of detection and reproducibility.  </a:t>
            </a:r>
          </a:p>
          <a:p>
            <a:pPr lvl="3">
              <a:defRPr/>
            </a:pPr>
            <a:r>
              <a:rPr lang="en-US" sz="1400" b="0" smtClean="0"/>
              <a:t>11.1.2  Minimum acceptability criteria should be described along with means for demonstrating compliance. </a:t>
            </a:r>
          </a:p>
          <a:p>
            <a:pPr lvl="3">
              <a:defRPr/>
            </a:pPr>
            <a:r>
              <a:rPr lang="en-US" sz="1400" b="0" smtClean="0"/>
              <a:t>11.1.3  Validation documentation is required. </a:t>
            </a:r>
          </a:p>
          <a:p>
            <a:pPr lvl="2">
              <a:defRPr/>
            </a:pPr>
            <a:r>
              <a:rPr lang="en-US" sz="1400" b="0" smtClean="0"/>
              <a:t>11.2 Laboratories adopting methods validated elsewhere should verify these methods and establish their own limits of detection and reproducibility.</a:t>
            </a:r>
            <a:r>
              <a:rPr lang="en-US" b="0" smtClean="0"/>
              <a:t> </a:t>
            </a:r>
          </a:p>
          <a:p>
            <a:pPr lvl="1">
              <a:defRPr/>
            </a:pPr>
            <a:r>
              <a:rPr lang="en-US" sz="2400" b="0" smtClean="0"/>
              <a:t>After:</a:t>
            </a:r>
          </a:p>
          <a:p>
            <a:pPr lvl="2">
              <a:defRPr/>
            </a:pPr>
            <a:r>
              <a:rPr lang="en-US" b="0" smtClean="0"/>
              <a:t>Method validation is required to demonstrate that methods are suitable for their intended purpose (see </a:t>
            </a:r>
            <a:r>
              <a:rPr lang="en-US" b="0" smtClean="0">
                <a:hlinkClick r:id="" action="ppaction://noaction"/>
              </a:rPr>
              <a:t>PART IV B – Validation</a:t>
            </a:r>
            <a:r>
              <a:rPr lang="en-US" b="0" smtClean="0"/>
              <a:t>). </a:t>
            </a:r>
          </a:p>
        </p:txBody>
      </p:sp>
      <p:sp>
        <p:nvSpPr>
          <p:cNvPr id="543747" name="Rectangle 3"/>
          <p:cNvSpPr>
            <a:spLocks noChangeArrowheads="1"/>
          </p:cNvSpPr>
          <p:nvPr/>
        </p:nvSpPr>
        <p:spPr bwMode="auto">
          <a:xfrm>
            <a:off x="0" y="2921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93700"/>
            <a:ext cx="9144000" cy="701675"/>
          </a:xfrm>
          <a:noFill/>
        </p:spPr>
        <p:txBody>
          <a:bodyPr/>
          <a:lstStyle/>
          <a:p>
            <a:pPr algn="ctr"/>
            <a:r>
              <a:rPr lang="en-US" smtClean="0">
                <a:solidFill>
                  <a:srgbClr val="FAFD00"/>
                </a:solidFill>
              </a:rPr>
              <a:t>OVERVIEW</a:t>
            </a:r>
          </a:p>
        </p:txBody>
      </p:sp>
      <p:sp>
        <p:nvSpPr>
          <p:cNvPr id="738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47700" y="1219200"/>
            <a:ext cx="7886700" cy="4838700"/>
          </a:xfrm>
        </p:spPr>
        <p:txBody>
          <a:bodyPr/>
          <a:lstStyle/>
          <a:p>
            <a:pPr>
              <a:defRPr/>
            </a:pPr>
            <a:r>
              <a:rPr lang="en-US" sz="2800" b="0" dirty="0" smtClean="0">
                <a:solidFill>
                  <a:srgbClr val="FFFFFF"/>
                </a:solidFill>
              </a:rPr>
              <a:t>In January 2010, the core committee approved two documents: </a:t>
            </a:r>
          </a:p>
          <a:p>
            <a:pPr lvl="2">
              <a:buFontTx/>
              <a:buNone/>
              <a:defRPr/>
            </a:pPr>
            <a:r>
              <a:rPr lang="en-US" b="0" dirty="0" smtClean="0">
                <a:solidFill>
                  <a:srgbClr val="FFFFFF"/>
                </a:solidFill>
              </a:rPr>
              <a:t>1)  Supplemental Document SD-3 For Part IVC – </a:t>
            </a:r>
            <a:r>
              <a:rPr lang="en-US" b="0" i="1" dirty="0" smtClean="0">
                <a:solidFill>
                  <a:srgbClr val="FFFFFF"/>
                </a:solidFill>
              </a:rPr>
              <a:t>Examples</a:t>
            </a:r>
            <a:r>
              <a:rPr lang="en-US" b="0" dirty="0" smtClean="0">
                <a:solidFill>
                  <a:srgbClr val="FFFFFF"/>
                </a:solidFill>
              </a:rPr>
              <a:t> </a:t>
            </a:r>
            <a:r>
              <a:rPr lang="en-US" b="0" i="1" dirty="0" smtClean="0">
                <a:solidFill>
                  <a:srgbClr val="FFFFFF"/>
                </a:solidFill>
              </a:rPr>
              <a:t>of Measurement Uncertainty for Weight Determinations</a:t>
            </a:r>
            <a:endParaRPr lang="en-US" sz="2800" b="0" i="1" dirty="0" smtClean="0">
              <a:solidFill>
                <a:srgbClr val="FFFFFF"/>
              </a:solidFill>
            </a:endParaRPr>
          </a:p>
          <a:p>
            <a:pPr lvl="2">
              <a:buFontTx/>
              <a:buNone/>
              <a:defRPr/>
            </a:pPr>
            <a:r>
              <a:rPr lang="en-US" b="0" dirty="0" smtClean="0">
                <a:solidFill>
                  <a:srgbClr val="FFFFFF"/>
                </a:solidFill>
              </a:rPr>
              <a:t>2)  </a:t>
            </a:r>
            <a:r>
              <a:rPr lang="en-US" b="0" i="1" dirty="0" smtClean="0">
                <a:solidFill>
                  <a:srgbClr val="FFFFFF"/>
                </a:solidFill>
              </a:rPr>
              <a:t>SWGDRUG Recommendations 5</a:t>
            </a:r>
            <a:r>
              <a:rPr lang="en-US" b="0" i="1" baseline="30000" dirty="0" smtClean="0">
                <a:solidFill>
                  <a:srgbClr val="FFFFFF"/>
                </a:solidFill>
              </a:rPr>
              <a:t>th</a:t>
            </a:r>
            <a:r>
              <a:rPr lang="en-US" b="0" i="1" dirty="0" smtClean="0">
                <a:solidFill>
                  <a:srgbClr val="FFFFFF"/>
                </a:solidFill>
              </a:rPr>
              <a:t> Edition</a:t>
            </a:r>
            <a:r>
              <a:rPr lang="en-US" b="0" dirty="0" smtClean="0">
                <a:solidFill>
                  <a:srgbClr val="FFFFFF"/>
                </a:solidFill>
              </a:rPr>
              <a:t> (revised/edited current recommendations)</a:t>
            </a:r>
            <a:endParaRPr lang="en-US" sz="2800" b="0" dirty="0" smtClean="0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 sz="2800" b="0" dirty="0" smtClean="0">
                <a:solidFill>
                  <a:srgbClr val="FFFFFF"/>
                </a:solidFill>
              </a:rPr>
              <a:t>Current work projects and future topics</a:t>
            </a:r>
          </a:p>
          <a:p>
            <a:pPr lvl="1">
              <a:defRPr/>
            </a:pPr>
            <a:r>
              <a:rPr lang="en-US" sz="2400" b="0" dirty="0" smtClean="0">
                <a:solidFill>
                  <a:srgbClr val="FFFFFF"/>
                </a:solidFill>
              </a:rPr>
              <a:t>Four active subcommittees (uncertainty, editorial, education and training and CLIC collaboration)</a:t>
            </a:r>
          </a:p>
          <a:p>
            <a:pPr>
              <a:defRPr/>
            </a:pPr>
            <a:r>
              <a:rPr lang="en-US" sz="2800" b="0" dirty="0" smtClean="0">
                <a:solidFill>
                  <a:srgbClr val="FFFFFF"/>
                </a:solidFill>
              </a:rPr>
              <a:t>Proposed change to reporting requirements</a:t>
            </a:r>
          </a:p>
          <a:p>
            <a:pPr>
              <a:defRPr/>
            </a:pPr>
            <a:r>
              <a:rPr lang="en-US" sz="2800" b="0" dirty="0" smtClean="0">
                <a:solidFill>
                  <a:srgbClr val="FFFFFF"/>
                </a:solidFill>
              </a:rPr>
              <a:t>New initiatives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47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60500"/>
            <a:ext cx="7581900" cy="51181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Added hyperlinks to Uncertainty section throughout document</a:t>
            </a:r>
          </a:p>
          <a:p>
            <a:pPr>
              <a:defRPr/>
            </a:pPr>
            <a:r>
              <a:rPr lang="en-US" b="0" smtClean="0"/>
              <a:t>Added hyperlinks to Validation section throughout document</a:t>
            </a:r>
          </a:p>
          <a:p>
            <a:pPr>
              <a:defRPr/>
            </a:pPr>
            <a:r>
              <a:rPr lang="en-US" b="0" smtClean="0"/>
              <a:t>Added “Shall” in place of “Should” in several locations (conduct, ethics, education, etc.)</a:t>
            </a:r>
          </a:p>
        </p:txBody>
      </p:sp>
      <p:sp>
        <p:nvSpPr>
          <p:cNvPr id="544771" name="Rectangle 3"/>
          <p:cNvSpPr>
            <a:spLocks noChangeArrowheads="1"/>
          </p:cNvSpPr>
          <p:nvPr/>
        </p:nvSpPr>
        <p:spPr bwMode="auto">
          <a:xfrm>
            <a:off x="0" y="3683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  <p:pic>
        <p:nvPicPr>
          <p:cNvPr id="21509" name="Picture 4" descr="j023178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48425" y="4394200"/>
            <a:ext cx="2251075" cy="21240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4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4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4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4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4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4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4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4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4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4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44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5500" y="1422400"/>
            <a:ext cx="7378700" cy="4525963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Revisions to Glossary:</a:t>
            </a:r>
          </a:p>
          <a:p>
            <a:pPr lvl="1">
              <a:defRPr/>
            </a:pPr>
            <a:r>
              <a:rPr lang="en-US" b="0" smtClean="0"/>
              <a:t>Added definition for “false negative”</a:t>
            </a:r>
          </a:p>
          <a:p>
            <a:pPr lvl="1">
              <a:defRPr/>
            </a:pPr>
            <a:r>
              <a:rPr lang="en-US" b="0" smtClean="0"/>
              <a:t>Updated several definitions as a result of some ISO terms amended within the last few years</a:t>
            </a:r>
          </a:p>
          <a:p>
            <a:pPr lvl="1">
              <a:defRPr/>
            </a:pPr>
            <a:r>
              <a:rPr lang="en-US" b="0" smtClean="0"/>
              <a:t>e.g., ISO 3534-2:2006, VIM 2008</a:t>
            </a:r>
          </a:p>
          <a:p>
            <a:pPr>
              <a:defRPr/>
            </a:pPr>
            <a:r>
              <a:rPr lang="en-US" b="0" smtClean="0"/>
              <a:t>Category A now includes:  X-Ray Diffractometry</a:t>
            </a:r>
          </a:p>
          <a:p>
            <a:pPr>
              <a:defRPr/>
            </a:pPr>
            <a:endParaRPr lang="en-US" b="0" smtClean="0"/>
          </a:p>
        </p:txBody>
      </p:sp>
      <p:sp>
        <p:nvSpPr>
          <p:cNvPr id="751620" name="Rectangle 4"/>
          <p:cNvSpPr>
            <a:spLocks noChangeArrowheads="1"/>
          </p:cNvSpPr>
          <p:nvPr/>
        </p:nvSpPr>
        <p:spPr bwMode="auto">
          <a:xfrm>
            <a:off x="0" y="431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  <p:pic>
        <p:nvPicPr>
          <p:cNvPr id="22533" name="Picture 6" descr="MCj04260540000[1]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004050" y="5108575"/>
            <a:ext cx="1663700" cy="14509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5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5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5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5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5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5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9900" y="1130300"/>
            <a:ext cx="8229600" cy="556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b="0" smtClean="0">
                <a:cs typeface="Arial" charset="0"/>
              </a:rPr>
              <a:t>Before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b="0" smtClean="0">
                <a:cs typeface="Arial" charset="0"/>
              </a:rPr>
              <a:t>§ </a:t>
            </a:r>
            <a:r>
              <a:rPr lang="en-US" sz="2800" b="0" smtClean="0"/>
              <a:t>3.1	… Use second technique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b="0" smtClean="0">
                <a:cs typeface="Arial" charset="0"/>
              </a:rPr>
              <a:t>§ </a:t>
            </a:r>
            <a:r>
              <a:rPr lang="en-US" sz="2800" b="0" smtClean="0"/>
              <a:t>3.1.2  When sample size allows, the second technique </a:t>
            </a:r>
            <a:r>
              <a:rPr lang="en-US" sz="2800" b="0" smtClean="0">
                <a:solidFill>
                  <a:srgbClr val="33CCFF"/>
                </a:solidFill>
              </a:rPr>
              <a:t>should</a:t>
            </a:r>
            <a:r>
              <a:rPr lang="en-US" sz="2800" b="0" smtClean="0"/>
              <a:t> be applied on a </a:t>
            </a:r>
            <a:r>
              <a:rPr lang="en-US" sz="2800" b="0" smtClean="0">
                <a:solidFill>
                  <a:srgbClr val="33CCFF"/>
                </a:solidFill>
              </a:rPr>
              <a:t>separate sampling</a:t>
            </a:r>
            <a:r>
              <a:rPr lang="en-US" sz="2800" b="0" smtClean="0"/>
              <a:t> for quality assurance reasons.  </a:t>
            </a:r>
            <a:r>
              <a:rPr lang="en-US" sz="2800" b="0" smtClean="0">
                <a:solidFill>
                  <a:srgbClr val="33CCFF"/>
                </a:solidFill>
              </a:rPr>
              <a:t>When sample size is limited</a:t>
            </a:r>
            <a:r>
              <a:rPr lang="en-US" sz="2800" b="0" smtClean="0"/>
              <a:t>, additional measures should be taken to assure that the results correspond to the correct sample.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b="0" smtClean="0">
                <a:cs typeface="Arial" charset="0"/>
              </a:rPr>
              <a:t>§ </a:t>
            </a:r>
            <a:r>
              <a:rPr lang="en-US" sz="2800" b="0" smtClean="0"/>
              <a:t>3.4  In cases where hyphenated techniques are used (e.g. gas chromatography-mass spectrometry, liquid chromatography-diode array ultraviolet spectroscopy), </a:t>
            </a:r>
            <a:r>
              <a:rPr lang="en-US" sz="2800" b="0" smtClean="0">
                <a:solidFill>
                  <a:srgbClr val="33CCFF"/>
                </a:solidFill>
              </a:rPr>
              <a:t>they will be considered as separate techniques</a:t>
            </a:r>
            <a:r>
              <a:rPr lang="en-US" sz="2800" b="0" smtClean="0"/>
              <a:t> provided that the results from each are used.</a:t>
            </a:r>
          </a:p>
        </p:txBody>
      </p:sp>
      <p:sp>
        <p:nvSpPr>
          <p:cNvPr id="545795" name="Rectangle 3"/>
          <p:cNvSpPr>
            <a:spLocks noChangeArrowheads="1"/>
          </p:cNvSpPr>
          <p:nvPr/>
        </p:nvSpPr>
        <p:spPr bwMode="auto">
          <a:xfrm>
            <a:off x="0" y="3175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5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5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5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5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5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5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5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5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5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5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5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2921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6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4200" y="1066800"/>
            <a:ext cx="8102600" cy="55626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Problem</a:t>
            </a:r>
          </a:p>
          <a:p>
            <a:pPr lvl="1">
              <a:defRPr/>
            </a:pPr>
            <a:r>
              <a:rPr lang="en-US" b="0" smtClean="0"/>
              <a:t>If two samplings important, why have different procedure for trace samples?</a:t>
            </a:r>
          </a:p>
          <a:p>
            <a:pPr lvl="1">
              <a:defRPr/>
            </a:pPr>
            <a:r>
              <a:rPr lang="en-US" b="0" smtClean="0"/>
              <a:t>Misinterpretation of 3.4, hyphenated techniques do not offer second sampling</a:t>
            </a:r>
          </a:p>
          <a:p>
            <a:pPr>
              <a:defRPr/>
            </a:pPr>
            <a:r>
              <a:rPr lang="en-US" b="0" smtClean="0"/>
              <a:t>Solution</a:t>
            </a:r>
          </a:p>
          <a:p>
            <a:pPr lvl="1">
              <a:defRPr/>
            </a:pPr>
            <a:r>
              <a:rPr lang="en-US" b="0" smtClean="0"/>
              <a:t>Revise section to emphasize quality assurance step</a:t>
            </a:r>
          </a:p>
          <a:p>
            <a:pPr lvl="2">
              <a:defRPr/>
            </a:pPr>
            <a:r>
              <a:rPr lang="en-US" b="0" smtClean="0"/>
              <a:t>Second sampling</a:t>
            </a:r>
          </a:p>
          <a:p>
            <a:pPr lvl="2">
              <a:defRPr/>
            </a:pPr>
            <a:r>
              <a:rPr lang="en-US" b="0" smtClean="0"/>
              <a:t>Procedural blank</a:t>
            </a:r>
          </a:p>
          <a:p>
            <a:pPr lvl="2">
              <a:defRPr/>
            </a:pPr>
            <a:r>
              <a:rPr lang="en-US" b="0" smtClean="0"/>
              <a:t>Witnessing</a:t>
            </a:r>
          </a:p>
        </p:txBody>
      </p:sp>
      <p:sp>
        <p:nvSpPr>
          <p:cNvPr id="546819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  <p:pic>
        <p:nvPicPr>
          <p:cNvPr id="24581" name="Picture 4" descr="j04396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5200" y="4892675"/>
            <a:ext cx="190182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6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6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6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6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6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6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6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6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6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6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6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6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6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6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6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6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6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46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46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46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46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6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6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46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6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46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46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266700" y="2413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20800"/>
            <a:ext cx="8229600" cy="5029200"/>
          </a:xfrm>
        </p:spPr>
        <p:txBody>
          <a:bodyPr/>
          <a:lstStyle/>
          <a:p>
            <a:pPr marL="609600" indent="-609600">
              <a:defRPr/>
            </a:pPr>
            <a:r>
              <a:rPr lang="en-US" b="0" smtClean="0"/>
              <a:t>After</a:t>
            </a:r>
          </a:p>
          <a:p>
            <a:pPr marL="990600" lvl="1" indent="-533400">
              <a:defRPr/>
            </a:pPr>
            <a:r>
              <a:rPr lang="en-US" b="0" smtClean="0"/>
              <a:t>The laboratory shall </a:t>
            </a:r>
            <a:r>
              <a:rPr lang="en-US" b="0" smtClean="0">
                <a:solidFill>
                  <a:srgbClr val="33CCFF"/>
                </a:solidFill>
              </a:rPr>
              <a:t>employ quality assurance measures</a:t>
            </a:r>
            <a:r>
              <a:rPr lang="en-US" b="0" smtClean="0"/>
              <a:t> to ensure the results correspond to the exhibit. Example measures are:</a:t>
            </a:r>
          </a:p>
          <a:p>
            <a:pPr marL="1371600" lvl="2" indent="-457200">
              <a:defRPr/>
            </a:pPr>
            <a:r>
              <a:rPr lang="en-US" b="0" smtClean="0">
                <a:solidFill>
                  <a:srgbClr val="33CCFF"/>
                </a:solidFill>
              </a:rPr>
              <a:t>the use of</a:t>
            </a:r>
            <a:r>
              <a:rPr lang="en-US" b="0" smtClean="0"/>
              <a:t> </a:t>
            </a:r>
            <a:r>
              <a:rPr lang="en-US" b="0" smtClean="0">
                <a:solidFill>
                  <a:srgbClr val="33CCFF"/>
                </a:solidFill>
              </a:rPr>
              <a:t>two separate samplings</a:t>
            </a:r>
            <a:r>
              <a:rPr lang="en-US" b="0" smtClean="0"/>
              <a:t> </a:t>
            </a:r>
          </a:p>
          <a:p>
            <a:pPr marL="1371600" lvl="2" indent="-457200">
              <a:defRPr/>
            </a:pPr>
            <a:r>
              <a:rPr lang="en-US" b="0" smtClean="0"/>
              <a:t>sample identification procedures such as bar-coding and witness checks</a:t>
            </a:r>
          </a:p>
          <a:p>
            <a:pPr marL="1371600" lvl="2" indent="-457200">
              <a:defRPr/>
            </a:pPr>
            <a:r>
              <a:rPr lang="en-US" b="0" smtClean="0"/>
              <a:t>good laboratory practices (e.g., positive and negative controls, one sample opened at a time, procedural blanks)</a:t>
            </a:r>
          </a:p>
        </p:txBody>
      </p:sp>
      <p:sp>
        <p:nvSpPr>
          <p:cNvPr id="547843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7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7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7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7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7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7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7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7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7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7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7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7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7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7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7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Problem</a:t>
            </a:r>
          </a:p>
          <a:p>
            <a:pPr lvl="1">
              <a:defRPr/>
            </a:pPr>
            <a:r>
              <a:rPr lang="en-US" b="0" smtClean="0"/>
              <a:t>e.g., Is DART a Category A or B?</a:t>
            </a:r>
          </a:p>
          <a:p>
            <a:pPr>
              <a:defRPr/>
            </a:pPr>
            <a:r>
              <a:rPr lang="en-US" b="0" smtClean="0"/>
              <a:t>Solution</a:t>
            </a:r>
          </a:p>
          <a:p>
            <a:pPr lvl="1">
              <a:defRPr/>
            </a:pPr>
            <a:r>
              <a:rPr lang="en-US" b="0" smtClean="0"/>
              <a:t>Techniques for the analysis of drug samples are classified into three categories based on their </a:t>
            </a:r>
            <a:r>
              <a:rPr lang="en-US" b="0" smtClean="0">
                <a:solidFill>
                  <a:srgbClr val="33CCFF"/>
                </a:solidFill>
              </a:rPr>
              <a:t>maximum potential discriminating power</a:t>
            </a:r>
            <a:r>
              <a:rPr lang="en-US" b="0" smtClean="0"/>
              <a:t>.  However, the </a:t>
            </a:r>
            <a:r>
              <a:rPr lang="en-US" b="0" smtClean="0">
                <a:solidFill>
                  <a:srgbClr val="33CCFF"/>
                </a:solidFill>
              </a:rPr>
              <a:t>classification</a:t>
            </a:r>
            <a:r>
              <a:rPr lang="en-US" b="0" smtClean="0"/>
              <a:t> of a technique may be lower, if the sample, analyte or mode of operation diminishes its discriminating power.</a:t>
            </a:r>
          </a:p>
        </p:txBody>
      </p:sp>
      <p:sp>
        <p:nvSpPr>
          <p:cNvPr id="548867" name="Rectangle 3"/>
          <p:cNvSpPr>
            <a:spLocks noChangeArrowheads="1"/>
          </p:cNvSpPr>
          <p:nvPr/>
        </p:nvSpPr>
        <p:spPr bwMode="auto">
          <a:xfrm>
            <a:off x="0" y="228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8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8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8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8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8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8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8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8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8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8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8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8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8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8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6167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b="0" smtClean="0"/>
              <a:t>Solution</a:t>
            </a:r>
          </a:p>
          <a:p>
            <a:pPr lvl="1">
              <a:lnSpc>
                <a:spcPct val="90000"/>
              </a:lnSpc>
              <a:defRPr/>
            </a:pPr>
            <a:r>
              <a:rPr lang="en-US" b="0" smtClean="0"/>
              <a:t>Examples of diminished discriminating power may include: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800" b="0" smtClean="0"/>
              <a:t>an infrared spectroscopy technique applied to a mixture which produces a combined spectrum 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800" b="0" smtClean="0"/>
              <a:t>a mass spectrometry technique which only produces molecular weight information</a:t>
            </a:r>
            <a:r>
              <a:rPr lang="en-US" sz="2000" b="0" smtClean="0"/>
              <a:t> </a:t>
            </a:r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3937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SIGNIFICANT CHANGES</a:t>
            </a:r>
          </a:p>
        </p:txBody>
      </p:sp>
      <p:pic>
        <p:nvPicPr>
          <p:cNvPr id="27653" name="Picture 12" descr="MCj02871040000[1]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624638" y="3876675"/>
            <a:ext cx="1735137" cy="2157413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3"/>
          <p:cNvGrpSpPr>
            <a:grpSpLocks/>
          </p:cNvGrpSpPr>
          <p:nvPr/>
        </p:nvGrpSpPr>
        <p:grpSpPr bwMode="auto">
          <a:xfrm>
            <a:off x="0" y="2352675"/>
            <a:ext cx="9144000" cy="2151063"/>
            <a:chOff x="0" y="1755775"/>
            <a:chExt cx="9144000" cy="4094163"/>
          </a:xfrm>
        </p:grpSpPr>
        <p:sp>
          <p:nvSpPr>
            <p:cNvPr id="28678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80442"/>
              <a:ext cx="9144000" cy="69496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469900" y="2871788"/>
            <a:ext cx="81280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>
                <a:solidFill>
                  <a:srgbClr val="EDD661"/>
                </a:solidFill>
              </a:rPr>
              <a:t>Education and Training Subcommittee</a:t>
            </a:r>
            <a:endParaRPr lang="en-US" sz="2800" b="1" i="1">
              <a:solidFill>
                <a:srgbClr val="EDD661"/>
              </a:solidFill>
            </a:endParaRPr>
          </a:p>
        </p:txBody>
      </p:sp>
      <p:pic>
        <p:nvPicPr>
          <p:cNvPr id="28676" name="Picture 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6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8000" y="1689100"/>
            <a:ext cx="7505700" cy="46482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b="0" dirty="0" smtClean="0"/>
              <a:t>Phase 1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0" dirty="0" smtClean="0"/>
              <a:t>Develop core competencies (outline form)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0" dirty="0" smtClean="0"/>
              <a:t>Coordinate efforts with ENFSI Drugs Working Group</a:t>
            </a:r>
          </a:p>
          <a:p>
            <a:pPr>
              <a:lnSpc>
                <a:spcPct val="80000"/>
              </a:lnSpc>
              <a:defRPr/>
            </a:pPr>
            <a:r>
              <a:rPr lang="en-US" sz="2800" b="0" dirty="0" smtClean="0"/>
              <a:t>Phase 2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0" dirty="0" smtClean="0"/>
              <a:t>Identify existing resources (open source, for purchase, etc.)</a:t>
            </a:r>
          </a:p>
          <a:p>
            <a:pPr>
              <a:lnSpc>
                <a:spcPct val="80000"/>
              </a:lnSpc>
              <a:defRPr/>
            </a:pPr>
            <a:r>
              <a:rPr lang="en-US" sz="2800" b="0" dirty="0" smtClean="0"/>
              <a:t>Phase 3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0" dirty="0" smtClean="0"/>
              <a:t>Post example training programs on-line</a:t>
            </a:r>
          </a:p>
        </p:txBody>
      </p:sp>
      <p:sp>
        <p:nvSpPr>
          <p:cNvPr id="536579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EDUCATION AND TRAINING SUBCOMMITTEE</a:t>
            </a:r>
          </a:p>
        </p:txBody>
      </p:sp>
      <p:pic>
        <p:nvPicPr>
          <p:cNvPr id="29701" name="Picture 4" descr="bd19797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5038" y="4184650"/>
            <a:ext cx="1335087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6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6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6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36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6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6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6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36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6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6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6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36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6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6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6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6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36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6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36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13"/>
          <p:cNvGrpSpPr>
            <a:grpSpLocks/>
          </p:cNvGrpSpPr>
          <p:nvPr/>
        </p:nvGrpSpPr>
        <p:grpSpPr bwMode="auto">
          <a:xfrm>
            <a:off x="0" y="2387600"/>
            <a:ext cx="9144000" cy="1663700"/>
            <a:chOff x="0" y="1755775"/>
            <a:chExt cx="9144000" cy="4094163"/>
          </a:xfrm>
        </p:grpSpPr>
        <p:sp>
          <p:nvSpPr>
            <p:cNvPr id="30726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79618"/>
              <a:ext cx="9144000" cy="7032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495300" y="2617788"/>
            <a:ext cx="81280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rgbClr val="EDD661"/>
                </a:solidFill>
              </a:rPr>
              <a:t>Proposed Revision to</a:t>
            </a:r>
          </a:p>
          <a:p>
            <a:pPr algn="ctr" eaLnBrk="1" hangingPunct="1">
              <a:defRPr/>
            </a:pPr>
            <a:r>
              <a:rPr lang="en-US" sz="3600" b="1" dirty="0">
                <a:solidFill>
                  <a:srgbClr val="EDD661"/>
                </a:solidFill>
              </a:rPr>
              <a:t>Reporting Requirements</a:t>
            </a:r>
            <a:endParaRPr lang="en-US" sz="2800" b="1" dirty="0">
              <a:solidFill>
                <a:srgbClr val="EDD661"/>
              </a:solidFill>
            </a:endParaRPr>
          </a:p>
        </p:txBody>
      </p:sp>
      <p:pic>
        <p:nvPicPr>
          <p:cNvPr id="30724" name="Picture 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3"/>
          <p:cNvGrpSpPr>
            <a:grpSpLocks/>
          </p:cNvGrpSpPr>
          <p:nvPr/>
        </p:nvGrpSpPr>
        <p:grpSpPr bwMode="auto">
          <a:xfrm>
            <a:off x="0" y="2212975"/>
            <a:ext cx="9144000" cy="2532063"/>
            <a:chOff x="0" y="1755775"/>
            <a:chExt cx="9144000" cy="4094163"/>
          </a:xfrm>
        </p:grpSpPr>
        <p:sp>
          <p:nvSpPr>
            <p:cNvPr id="5126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80632"/>
              <a:ext cx="9144000" cy="69306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482600" y="2427288"/>
            <a:ext cx="81280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>
                <a:solidFill>
                  <a:srgbClr val="EDD661"/>
                </a:solidFill>
              </a:rPr>
              <a:t>Supplemental Document SD-3 for Part IVC</a:t>
            </a:r>
          </a:p>
          <a:p>
            <a:pPr algn="ctr" eaLnBrk="1" hangingPunct="1">
              <a:defRPr/>
            </a:pPr>
            <a:r>
              <a:rPr lang="en-US" sz="2800" b="1" i="1">
                <a:solidFill>
                  <a:srgbClr val="EDD661"/>
                </a:solidFill>
              </a:rPr>
              <a:t>“Examples of Measurement Uncertainty for Weight Determinations”</a:t>
            </a:r>
          </a:p>
        </p:txBody>
      </p:sp>
      <p:pic>
        <p:nvPicPr>
          <p:cNvPr id="5124" name="Picture 8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9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930400"/>
            <a:ext cx="76835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Mirror  ISO/IEC-17025 Language</a:t>
            </a:r>
          </a:p>
          <a:p>
            <a:pPr>
              <a:defRPr/>
            </a:pPr>
            <a:r>
              <a:rPr lang="en-US" dirty="0" smtClean="0"/>
              <a:t>NAS</a:t>
            </a:r>
          </a:p>
          <a:p>
            <a:pPr>
              <a:defRPr/>
            </a:pPr>
            <a:r>
              <a:rPr lang="en-US" dirty="0" smtClean="0"/>
              <a:t>Transparency</a:t>
            </a:r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5334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Change Reporting?</a:t>
            </a:r>
          </a:p>
        </p:txBody>
      </p:sp>
      <p:pic>
        <p:nvPicPr>
          <p:cNvPr id="31749" name="Picture 2" descr="C:\Documents and Settings\Scott\My Documents\My Pictures\Microsoft Clip Organizer\j035701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7288" y="2986088"/>
            <a:ext cx="280511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6900" y="1092200"/>
            <a:ext cx="7683500" cy="45259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1600" dirty="0" smtClean="0"/>
              <a:t>9.2	Report writing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1600" dirty="0" smtClean="0"/>
              <a:t>Reports issued by laboratories shall be accurate, clear, objective, and meet the requirements of the jurisdictions served.  </a:t>
            </a:r>
            <a:r>
              <a:rPr lang="en-US" sz="1600" dirty="0" smtClean="0">
                <a:solidFill>
                  <a:srgbClr val="FFFF00"/>
                </a:solidFill>
              </a:rPr>
              <a:t>Unless the laboratory has reasons for not doing so, </a:t>
            </a:r>
            <a:r>
              <a:rPr lang="en-US" sz="1600" dirty="0" smtClean="0"/>
              <a:t>these reports </a:t>
            </a:r>
            <a:r>
              <a:rPr lang="en-US" sz="1600" dirty="0" smtClean="0">
                <a:solidFill>
                  <a:srgbClr val="FFFF00"/>
                </a:solidFill>
              </a:rPr>
              <a:t>shall </a:t>
            </a:r>
            <a:r>
              <a:rPr lang="en-US" sz="1600" dirty="0" smtClean="0"/>
              <a:t>include </a:t>
            </a:r>
            <a:r>
              <a:rPr lang="en-US" sz="1600" dirty="0" smtClean="0">
                <a:solidFill>
                  <a:srgbClr val="FFFF00"/>
                </a:solidFill>
              </a:rPr>
              <a:t>the following </a:t>
            </a:r>
            <a:r>
              <a:rPr lang="en-US" sz="1600" dirty="0" smtClean="0"/>
              <a:t>information: </a:t>
            </a:r>
          </a:p>
          <a:p>
            <a:pPr>
              <a:buFont typeface="Wingdings" pitchFamily="2" charset="2"/>
              <a:buNone/>
              <a:defRPr/>
            </a:pPr>
            <a:endParaRPr lang="en-US" sz="1400" dirty="0" smtClean="0"/>
          </a:p>
          <a:p>
            <a:pPr>
              <a:defRPr/>
            </a:pPr>
            <a:r>
              <a:rPr lang="en-US" sz="1600" dirty="0" smtClean="0">
                <a:solidFill>
                  <a:srgbClr val="FFFF00"/>
                </a:solidFill>
              </a:rPr>
              <a:t>title of report</a:t>
            </a:r>
          </a:p>
          <a:p>
            <a:pPr>
              <a:defRPr/>
            </a:pPr>
            <a:r>
              <a:rPr lang="en-US" sz="1600" dirty="0" smtClean="0"/>
              <a:t>identity </a:t>
            </a:r>
            <a:r>
              <a:rPr lang="en-US" sz="1600" dirty="0" smtClean="0">
                <a:solidFill>
                  <a:srgbClr val="FFFF00"/>
                </a:solidFill>
              </a:rPr>
              <a:t>and location </a:t>
            </a:r>
            <a:r>
              <a:rPr lang="en-US" sz="1600" dirty="0" smtClean="0"/>
              <a:t>of the testing laboratory </a:t>
            </a:r>
          </a:p>
          <a:p>
            <a:pPr>
              <a:defRPr/>
            </a:pPr>
            <a:r>
              <a:rPr lang="en-US" sz="1600" dirty="0" smtClean="0">
                <a:solidFill>
                  <a:srgbClr val="FFFF00"/>
                </a:solidFill>
              </a:rPr>
              <a:t>unique</a:t>
            </a:r>
            <a:r>
              <a:rPr lang="en-US" sz="1600" dirty="0" smtClean="0"/>
              <a:t> case identifier </a:t>
            </a:r>
            <a:r>
              <a:rPr lang="en-US" sz="1600" dirty="0" smtClean="0">
                <a:solidFill>
                  <a:srgbClr val="FFFF00"/>
                </a:solidFill>
              </a:rPr>
              <a:t>(on each page)</a:t>
            </a:r>
          </a:p>
          <a:p>
            <a:pPr>
              <a:defRPr/>
            </a:pPr>
            <a:r>
              <a:rPr lang="en-US" sz="1600" dirty="0" smtClean="0">
                <a:solidFill>
                  <a:srgbClr val="FFFF00"/>
                </a:solidFill>
              </a:rPr>
              <a:t>clear identification of the end of the report</a:t>
            </a:r>
          </a:p>
          <a:p>
            <a:pPr>
              <a:defRPr/>
            </a:pPr>
            <a:r>
              <a:rPr lang="en-US" sz="1600" dirty="0" smtClean="0"/>
              <a:t>submitting agency</a:t>
            </a:r>
          </a:p>
          <a:p>
            <a:pPr>
              <a:defRPr/>
            </a:pPr>
            <a:r>
              <a:rPr lang="en-US" sz="1600" dirty="0" smtClean="0"/>
              <a:t>date of receipt </a:t>
            </a:r>
          </a:p>
          <a:p>
            <a:pPr>
              <a:defRPr/>
            </a:pPr>
            <a:r>
              <a:rPr lang="en-US" sz="1600" dirty="0" smtClean="0"/>
              <a:t>date of report </a:t>
            </a:r>
          </a:p>
          <a:p>
            <a:pPr>
              <a:defRPr/>
            </a:pPr>
            <a:r>
              <a:rPr lang="en-US" sz="1600" dirty="0" smtClean="0"/>
              <a:t>descriptive list of submitted evidence </a:t>
            </a:r>
          </a:p>
          <a:p>
            <a:pPr>
              <a:defRPr/>
            </a:pPr>
            <a:r>
              <a:rPr lang="en-US" sz="1600" dirty="0" smtClean="0"/>
              <a:t>identity </a:t>
            </a:r>
            <a:r>
              <a:rPr lang="en-US" sz="1600" dirty="0" smtClean="0">
                <a:solidFill>
                  <a:srgbClr val="FFFF00"/>
                </a:solidFill>
              </a:rPr>
              <a:t>and signature (or electronic equivalent) of analyst </a:t>
            </a:r>
          </a:p>
          <a:p>
            <a:pPr>
              <a:defRPr/>
            </a:pPr>
            <a:r>
              <a:rPr lang="en-US" sz="1600" dirty="0" smtClean="0"/>
              <a:t>results / conclusions</a:t>
            </a:r>
          </a:p>
          <a:p>
            <a:pPr>
              <a:defRPr/>
            </a:pPr>
            <a:r>
              <a:rPr lang="en-US" sz="1600" dirty="0" smtClean="0"/>
              <a:t>analytical techniques employed</a:t>
            </a:r>
          </a:p>
          <a:p>
            <a:pPr>
              <a:defRPr/>
            </a:pPr>
            <a:r>
              <a:rPr lang="en-US" sz="1600" dirty="0" smtClean="0"/>
              <a:t>sampling</a:t>
            </a:r>
          </a:p>
          <a:p>
            <a:pPr>
              <a:defRPr/>
            </a:pPr>
            <a:r>
              <a:rPr lang="en-US" sz="1600" dirty="0" smtClean="0"/>
              <a:t>uncertainty.</a:t>
            </a:r>
          </a:p>
          <a:p>
            <a:pPr>
              <a:buFont typeface="Wingdings" pitchFamily="2" charset="2"/>
              <a:buNone/>
              <a:defRPr/>
            </a:pPr>
            <a:endParaRPr lang="en-US" sz="1400" dirty="0" smtClean="0"/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3937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Report Writing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66700" y="3048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6900" y="1193800"/>
            <a:ext cx="76835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b="0" dirty="0" smtClean="0"/>
              <a:t>116 Responses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For – 38%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Against – 62%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0" dirty="0" smtClean="0"/>
              <a:t>Most commons reasons against proposal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Analytical Techniques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Sampling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Uncertainty</a:t>
            </a:r>
          </a:p>
          <a:p>
            <a:pPr>
              <a:lnSpc>
                <a:spcPct val="90000"/>
              </a:lnSpc>
              <a:defRPr/>
            </a:pPr>
            <a:r>
              <a:rPr lang="en-US" b="0" dirty="0" smtClean="0"/>
              <a:t>Cited reasons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Courts would not understand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Defense attorneys would have a field day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Would have to testify more</a:t>
            </a:r>
            <a:endParaRPr lang="en-US" sz="2400" dirty="0" smtClean="0"/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3937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Survey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266700" y="3048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6900" y="1193800"/>
            <a:ext cx="80264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b="0" dirty="0" smtClean="0"/>
              <a:t>Analytical Techniques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Presumptive test only, qualitative determination</a:t>
            </a:r>
          </a:p>
          <a:p>
            <a:pPr>
              <a:lnSpc>
                <a:spcPct val="90000"/>
              </a:lnSpc>
              <a:defRPr/>
            </a:pPr>
            <a:r>
              <a:rPr lang="en-US" b="0" dirty="0" smtClean="0"/>
              <a:t>Sampling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Tested 1 unit, report all containing</a:t>
            </a:r>
          </a:p>
          <a:p>
            <a:pPr>
              <a:lnSpc>
                <a:spcPct val="90000"/>
              </a:lnSpc>
              <a:defRPr/>
            </a:pPr>
            <a:r>
              <a:rPr lang="en-US" b="0" dirty="0" smtClean="0"/>
              <a:t>Uncertainty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Enhances confidence through increased understanding of results</a:t>
            </a:r>
          </a:p>
          <a:p>
            <a:pPr lvl="2">
              <a:lnSpc>
                <a:spcPct val="90000"/>
              </a:lnSpc>
              <a:defRPr/>
            </a:pPr>
            <a:r>
              <a:rPr lang="en-US" b="0" dirty="0" smtClean="0"/>
              <a:t>e.g., Gas pump accuracy for 10 gallons</a:t>
            </a:r>
          </a:p>
          <a:p>
            <a:pPr lvl="3">
              <a:lnSpc>
                <a:spcPct val="90000"/>
              </a:lnSpc>
              <a:defRPr/>
            </a:pPr>
            <a:r>
              <a:rPr lang="en-US" sz="2400" b="0" dirty="0" smtClean="0"/>
              <a:t>Gas Station 1:  10 ± 0.03 gal</a:t>
            </a:r>
          </a:p>
          <a:p>
            <a:pPr lvl="3">
              <a:lnSpc>
                <a:spcPct val="90000"/>
              </a:lnSpc>
              <a:defRPr/>
            </a:pPr>
            <a:r>
              <a:rPr lang="en-US" sz="2400" b="0" dirty="0" smtClean="0"/>
              <a:t>Gas Station 2:  10 ± 1.35 gal</a:t>
            </a:r>
          </a:p>
          <a:p>
            <a:pPr lvl="1">
              <a:lnSpc>
                <a:spcPct val="90000"/>
              </a:lnSpc>
              <a:defRPr/>
            </a:pPr>
            <a:r>
              <a:rPr lang="en-US" b="0" dirty="0" smtClean="0"/>
              <a:t>Near statutory threshold</a:t>
            </a:r>
          </a:p>
          <a:p>
            <a:pPr lvl="2">
              <a:lnSpc>
                <a:spcPct val="90000"/>
              </a:lnSpc>
              <a:defRPr/>
            </a:pPr>
            <a:r>
              <a:rPr lang="en-US" b="0" dirty="0" smtClean="0"/>
              <a:t>Blood alcohol 0.08</a:t>
            </a:r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3937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Survey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66700" y="3048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6900" y="1155700"/>
            <a:ext cx="8026400" cy="45259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SWGDRUG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9.2	Report writing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 smtClean="0"/>
              <a:t>Reports issued by laboratories shall be accurate, clear, objective, and meet the requirements of the jurisdictions served.  </a:t>
            </a:r>
            <a:r>
              <a:rPr lang="en-US" sz="2000" dirty="0" smtClean="0">
                <a:solidFill>
                  <a:srgbClr val="FFFF00"/>
                </a:solidFill>
              </a:rPr>
              <a:t>Unless the laboratory has reasons for not doing so, </a:t>
            </a:r>
            <a:r>
              <a:rPr lang="en-US" sz="2000" dirty="0" smtClean="0"/>
              <a:t>these reports </a:t>
            </a:r>
            <a:r>
              <a:rPr lang="en-US" sz="2000" dirty="0" smtClean="0">
                <a:solidFill>
                  <a:srgbClr val="FFFF00"/>
                </a:solidFill>
              </a:rPr>
              <a:t>shall </a:t>
            </a:r>
            <a:r>
              <a:rPr lang="en-US" sz="2000" dirty="0" smtClean="0"/>
              <a:t>include </a:t>
            </a:r>
            <a:r>
              <a:rPr lang="en-US" sz="2000" dirty="0" smtClean="0">
                <a:solidFill>
                  <a:srgbClr val="FFFF00"/>
                </a:solidFill>
              </a:rPr>
              <a:t>the following </a:t>
            </a:r>
            <a:r>
              <a:rPr lang="en-US" sz="2000" dirty="0" smtClean="0"/>
              <a:t>information: 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ISO 17025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5.10.2  Each test report or calibration certificate shall include at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/>
              <a:t>least the following information, </a:t>
            </a:r>
            <a:r>
              <a:rPr lang="en-US" sz="2000" dirty="0" smtClean="0">
                <a:solidFill>
                  <a:srgbClr val="FFFF00"/>
                </a:solidFill>
              </a:rPr>
              <a:t>unless the laboratory has valid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reasons for not doing so</a:t>
            </a:r>
            <a:r>
              <a:rPr lang="en-US" sz="2000" dirty="0" smtClean="0"/>
              <a:t>:</a:t>
            </a:r>
            <a:endParaRPr lang="en-US" sz="2000" b="0" dirty="0" smtClean="0"/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3937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Survey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13"/>
          <p:cNvGrpSpPr>
            <a:grpSpLocks/>
          </p:cNvGrpSpPr>
          <p:nvPr/>
        </p:nvGrpSpPr>
        <p:grpSpPr bwMode="auto">
          <a:xfrm>
            <a:off x="0" y="2387600"/>
            <a:ext cx="9144000" cy="1663700"/>
            <a:chOff x="0" y="1755775"/>
            <a:chExt cx="9144000" cy="4094163"/>
          </a:xfrm>
        </p:grpSpPr>
        <p:sp>
          <p:nvSpPr>
            <p:cNvPr id="36870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79618"/>
              <a:ext cx="9144000" cy="7032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469900" y="2871788"/>
            <a:ext cx="81280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rgbClr val="EDD661"/>
                </a:solidFill>
              </a:rPr>
              <a:t>New Initiatives</a:t>
            </a:r>
            <a:endParaRPr lang="en-US" sz="2800" b="1" i="1" dirty="0">
              <a:solidFill>
                <a:srgbClr val="EDD661"/>
              </a:solidFill>
            </a:endParaRPr>
          </a:p>
        </p:txBody>
      </p:sp>
      <p:pic>
        <p:nvPicPr>
          <p:cNvPr id="36868" name="Picture 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2009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b="0" dirty="0" smtClean="0"/>
              <a:t>Formal Survey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Assess implementation of recommendations in the forensic science community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Using www.surveymonkey.com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0" dirty="0" smtClean="0"/>
              <a:t>MS Database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Contains over 1200 compounds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Inviting community to participate 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0" dirty="0" smtClean="0"/>
              <a:t>Cooperation with CLIC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b="0" dirty="0" smtClean="0"/>
              <a:t>Developing recommendations for analysis of clandestine laboratory samples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0" dirty="0" smtClean="0"/>
              <a:t>Development of uncertainty spreadsheet</a:t>
            </a:r>
          </a:p>
          <a:p>
            <a:pPr>
              <a:lnSpc>
                <a:spcPct val="90000"/>
              </a:lnSpc>
              <a:defRPr/>
            </a:pPr>
            <a:endParaRPr lang="en-US" sz="2000" b="0" dirty="0" smtClean="0"/>
          </a:p>
        </p:txBody>
      </p:sp>
      <p:sp>
        <p:nvSpPr>
          <p:cNvPr id="752644" name="Rectangle 4"/>
          <p:cNvSpPr>
            <a:spLocks noChangeArrowheads="1"/>
          </p:cNvSpPr>
          <p:nvPr/>
        </p:nvSpPr>
        <p:spPr bwMode="auto">
          <a:xfrm>
            <a:off x="0" y="5207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Initiatives</a:t>
            </a:r>
          </a:p>
        </p:txBody>
      </p:sp>
      <p:pic>
        <p:nvPicPr>
          <p:cNvPr id="37893" name="Picture 12" descr="MCj02871040000[1]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243638" y="2720975"/>
            <a:ext cx="1735137" cy="2157413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5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13"/>
          <p:cNvGrpSpPr>
            <a:grpSpLocks/>
          </p:cNvGrpSpPr>
          <p:nvPr/>
        </p:nvGrpSpPr>
        <p:grpSpPr bwMode="auto">
          <a:xfrm>
            <a:off x="0" y="2403475"/>
            <a:ext cx="9144000" cy="2151063"/>
            <a:chOff x="0" y="1755775"/>
            <a:chExt cx="9144000" cy="4094163"/>
          </a:xfrm>
        </p:grpSpPr>
        <p:sp>
          <p:nvSpPr>
            <p:cNvPr id="38918" name="Rectangle 3"/>
            <p:cNvSpPr>
              <a:spLocks noChangeArrowheads="1"/>
            </p:cNvSpPr>
            <p:nvPr/>
          </p:nvSpPr>
          <p:spPr bwMode="auto">
            <a:xfrm>
              <a:off x="0" y="1755775"/>
              <a:ext cx="9144000" cy="4025900"/>
            </a:xfrm>
            <a:prstGeom prst="rect">
              <a:avLst/>
            </a:prstGeom>
            <a:solidFill>
              <a:srgbClr val="000000">
                <a:alpha val="7490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i="1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0" y="5780442"/>
              <a:ext cx="9144000" cy="69496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5000"/>
                  </a:schemeClr>
                </a:gs>
                <a:gs pos="100000">
                  <a:schemeClr val="bg2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 i="1"/>
            </a:p>
          </p:txBody>
        </p:sp>
      </p:grpSp>
      <p:sp>
        <p:nvSpPr>
          <p:cNvPr id="231443" name="Rectangle 19"/>
          <p:cNvSpPr>
            <a:spLocks noChangeArrowheads="1"/>
          </p:cNvSpPr>
          <p:nvPr/>
        </p:nvSpPr>
        <p:spPr bwMode="auto">
          <a:xfrm>
            <a:off x="482600" y="3151188"/>
            <a:ext cx="812800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600" b="1">
                <a:solidFill>
                  <a:srgbClr val="EDD661"/>
                </a:solidFill>
              </a:rPr>
              <a:t>SWGDRUG Core Committee</a:t>
            </a:r>
            <a:endParaRPr lang="en-US" sz="2800" b="1" i="1">
              <a:solidFill>
                <a:srgbClr val="EDD661"/>
              </a:solidFill>
            </a:endParaRPr>
          </a:p>
        </p:txBody>
      </p:sp>
      <p:pic>
        <p:nvPicPr>
          <p:cNvPr id="38916" name="Picture 6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1905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7" descr="min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800" y="55499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2667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9890" name="Rectangle 2"/>
          <p:cNvSpPr>
            <a:spLocks noChangeArrowheads="1"/>
          </p:cNvSpPr>
          <p:nvPr/>
        </p:nvSpPr>
        <p:spPr bwMode="auto">
          <a:xfrm>
            <a:off x="212725" y="454025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 COMMITTEE</a:t>
            </a: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52388" y="1371600"/>
            <a:ext cx="8494712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>
              <a:buClr>
                <a:schemeClr val="folHlink"/>
              </a:buClr>
              <a:buFontTx/>
              <a:buChar char="•"/>
            </a:pPr>
            <a:r>
              <a:rPr lang="en-US" sz="4400" b="1">
                <a:solidFill>
                  <a:srgbClr val="FFFFFF"/>
                </a:solidFill>
                <a:latin typeface="Times New Roman" pitchFamily="18" charset="0"/>
              </a:rPr>
              <a:t>	 </a:t>
            </a:r>
            <a:r>
              <a:rPr lang="en-US">
                <a:solidFill>
                  <a:srgbClr val="FFFFFF"/>
                </a:solidFill>
                <a:latin typeface="Garamond" pitchFamily="18" charset="0"/>
              </a:rPr>
              <a:t>DEA – Scott Oulton (Chair)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 Secretariat – Sandra Rodriguez-Cruz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 FBI - Eileen Waninger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 ASCLD – Garth Glassburg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 NIST – Susan Ballou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 ASTM and NEAFS – Jack Mario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 Educator – Vacant (Eric Person)</a:t>
            </a:r>
            <a:r>
              <a:rPr lang="en-US" sz="32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latin typeface="Garamond" pitchFamily="18" charset="0"/>
                <a:cs typeface="Arial" charset="0"/>
              </a:rPr>
              <a:t>  </a:t>
            </a:r>
            <a:r>
              <a:rPr lang="en-US">
                <a:solidFill>
                  <a:srgbClr val="FFFFFF"/>
                </a:solidFill>
                <a:latin typeface="Garamond" pitchFamily="18" charset="0"/>
                <a:cs typeface="Arial" charset="0"/>
              </a:rPr>
              <a:t>Educator – Dr. Suzanne Bell</a:t>
            </a:r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0914" name="Rectangle 2"/>
          <p:cNvSpPr>
            <a:spLocks noChangeArrowheads="1"/>
          </p:cNvSpPr>
          <p:nvPr/>
        </p:nvSpPr>
        <p:spPr bwMode="auto">
          <a:xfrm>
            <a:off x="212725" y="441325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 COMMITTEE</a:t>
            </a:r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204788" y="1371600"/>
            <a:ext cx="89392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>
              <a:buClr>
                <a:schemeClr val="folHlink"/>
              </a:buClr>
              <a:buFontTx/>
              <a:buChar char="•"/>
            </a:pPr>
            <a:r>
              <a:rPr lang="en-US" sz="4400">
                <a:solidFill>
                  <a:srgbClr val="FFFFFF"/>
                </a:solidFill>
                <a:latin typeface="Garamond" pitchFamily="18" charset="0"/>
              </a:rPr>
              <a:t>	</a:t>
            </a:r>
            <a:r>
              <a:rPr lang="en-US">
                <a:solidFill>
                  <a:srgbClr val="FFFFFF"/>
                </a:solidFill>
                <a:latin typeface="Garamond" pitchFamily="18" charset="0"/>
              </a:rPr>
              <a:t>CAC &amp; NWAFS – Jerry Massetti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MAFS – Richard Paulas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MAAFS – Linda Jackson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SAFS – Christian Matchett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SWAFS – Scott Vajdos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Toxicology – Dr. Robert Powers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79400" y="2794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Title 1"/>
          <p:cNvSpPr>
            <a:spLocks noGrp="1"/>
          </p:cNvSpPr>
          <p:nvPr>
            <p:ph type="title" idx="4294967295"/>
          </p:nvPr>
        </p:nvSpPr>
        <p:spPr>
          <a:xfrm>
            <a:off x="355600" y="449263"/>
            <a:ext cx="8102600" cy="701675"/>
          </a:xfrm>
        </p:spPr>
        <p:txBody>
          <a:bodyPr anchor="ctr"/>
          <a:lstStyle/>
          <a:p>
            <a:pPr algn="ctr"/>
            <a:r>
              <a:rPr lang="en-US" smtClean="0">
                <a:solidFill>
                  <a:srgbClr val="FAFD00"/>
                </a:solidFill>
              </a:rPr>
              <a:t>SUPPLEMENTAL DOCUMENTS</a:t>
            </a:r>
          </a:p>
        </p:txBody>
      </p:sp>
      <p:sp>
        <p:nvSpPr>
          <p:cNvPr id="737284" name="Content Placeholder 2"/>
          <p:cNvSpPr>
            <a:spLocks noGrp="1"/>
          </p:cNvSpPr>
          <p:nvPr>
            <p:ph idx="4294967295"/>
          </p:nvPr>
        </p:nvSpPr>
        <p:spPr>
          <a:xfrm>
            <a:off x="520700" y="1473200"/>
            <a:ext cx="8153400" cy="4864100"/>
          </a:xfrm>
        </p:spPr>
        <p:txBody>
          <a:bodyPr/>
          <a:lstStyle/>
          <a:p>
            <a:pPr>
              <a:defRPr/>
            </a:pPr>
            <a:r>
              <a:rPr lang="en-US" sz="3600" b="0" smtClean="0"/>
              <a:t>Supplemental Documents</a:t>
            </a:r>
          </a:p>
          <a:p>
            <a:pPr lvl="1">
              <a:defRPr/>
            </a:pPr>
            <a:r>
              <a:rPr lang="en-US" sz="3200" b="0" smtClean="0"/>
              <a:t>Intended to be a resource for those implementing recommendations</a:t>
            </a:r>
          </a:p>
          <a:p>
            <a:pPr lvl="1">
              <a:defRPr/>
            </a:pPr>
            <a:r>
              <a:rPr lang="en-US" sz="3200" b="0" smtClean="0"/>
              <a:t>Not all inclusive, many ways to implement recommendations</a:t>
            </a:r>
          </a:p>
          <a:p>
            <a:pPr lvl="1">
              <a:defRPr/>
            </a:pPr>
            <a:r>
              <a:rPr lang="en-US" sz="3200" b="0" smtClean="0"/>
              <a:t>Purpose is to provide examples to be used in conjunction with SWGDRUG Recommendations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1938" name="Rectangle 2"/>
          <p:cNvSpPr>
            <a:spLocks noChangeArrowheads="1"/>
          </p:cNvSpPr>
          <p:nvPr/>
        </p:nvSpPr>
        <p:spPr bwMode="auto">
          <a:xfrm>
            <a:off x="212725" y="390525"/>
            <a:ext cx="893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 COMMITTEE</a:t>
            </a:r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203200" y="1371600"/>
            <a:ext cx="84836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>
              <a:buClr>
                <a:schemeClr val="folHlink"/>
              </a:buClr>
              <a:buFontTx/>
              <a:buChar char="•"/>
            </a:pPr>
            <a:r>
              <a:rPr lang="en-US" sz="4400" b="1">
                <a:solidFill>
                  <a:srgbClr val="FFFFFF"/>
                </a:solidFill>
                <a:latin typeface="Garamond" pitchFamily="18" charset="0"/>
              </a:rPr>
              <a:t>	</a:t>
            </a:r>
            <a:r>
              <a:rPr lang="en-US">
                <a:solidFill>
                  <a:srgbClr val="FFFFFF"/>
                </a:solidFill>
                <a:latin typeface="Garamond" pitchFamily="18" charset="0"/>
              </a:rPr>
              <a:t>Canada – Richard Laing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Japan – Osamu Ohtsuru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United Kingdom – Dr. Sylvia Burns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Australia – Catherine Quinn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Germany – Dr. Udo Zerell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ENFSI – Dr. Michael Bovens</a:t>
            </a:r>
          </a:p>
          <a:p>
            <a:pPr lvl="1">
              <a:buClr>
                <a:schemeClr val="folHlink"/>
              </a:buClr>
              <a:buFontTx/>
              <a:buChar char="•"/>
            </a:pPr>
            <a:r>
              <a:rPr lang="en-US">
                <a:solidFill>
                  <a:srgbClr val="FFFFFF"/>
                </a:solidFill>
                <a:latin typeface="Garamond" pitchFamily="18" charset="0"/>
              </a:rPr>
              <a:t> UNODC – Dr. Iphigenia Naidis</a:t>
            </a:r>
            <a:r>
              <a:rPr lang="en-US" sz="3200" b="1">
                <a:solidFill>
                  <a:srgbClr val="FFFFFF"/>
                </a:solidFill>
                <a:latin typeface="Times New Roman" pitchFamily="18" charset="0"/>
              </a:rPr>
              <a:t>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ChangeArrowheads="1"/>
          </p:cNvSpPr>
          <p:nvPr/>
        </p:nvSpPr>
        <p:spPr bwMode="auto">
          <a:xfrm>
            <a:off x="0" y="2273300"/>
            <a:ext cx="9144000" cy="2298700"/>
          </a:xfrm>
          <a:prstGeom prst="rect">
            <a:avLst/>
          </a:prstGeom>
          <a:solidFill>
            <a:schemeClr val="tx1">
              <a:alpha val="749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63" name="Rectangle 3"/>
          <p:cNvSpPr>
            <a:spLocks noChangeArrowheads="1"/>
          </p:cNvSpPr>
          <p:nvPr/>
        </p:nvSpPr>
        <p:spPr bwMode="auto">
          <a:xfrm>
            <a:off x="1663700" y="2698750"/>
            <a:ext cx="5473700" cy="15557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4800" b="1">
                <a:solidFill>
                  <a:srgbClr val="EDD661"/>
                </a:solidFill>
              </a:rPr>
              <a:t>Visit us at:</a:t>
            </a:r>
          </a:p>
          <a:p>
            <a:pPr algn="ctr" eaLnBrk="1" hangingPunct="1">
              <a:defRPr/>
            </a:pPr>
            <a:r>
              <a:rPr lang="en-US" sz="4800" b="1">
                <a:solidFill>
                  <a:srgbClr val="EDD661"/>
                </a:solidFill>
              </a:rPr>
              <a:t>www.swgdrug.org</a:t>
            </a:r>
            <a:endParaRPr lang="en-US" sz="48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charset="0"/>
            </a:endParaRPr>
          </a:p>
        </p:txBody>
      </p:sp>
      <p:pic>
        <p:nvPicPr>
          <p:cNvPr id="43012" name="Picture 7" descr="mini_logo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7325" y="176213"/>
            <a:ext cx="1111250" cy="1111250"/>
          </a:xfrm>
        </p:spPr>
      </p:pic>
      <p:pic>
        <p:nvPicPr>
          <p:cNvPr id="43013" name="Picture 9" descr="mini_logo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769225" y="5497513"/>
            <a:ext cx="1174750" cy="11747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7362" name="Content Placeholder 2"/>
          <p:cNvSpPr>
            <a:spLocks noGrp="1"/>
          </p:cNvSpPr>
          <p:nvPr>
            <p:ph idx="4294967295"/>
          </p:nvPr>
        </p:nvSpPr>
        <p:spPr>
          <a:xfrm>
            <a:off x="876300" y="1435100"/>
            <a:ext cx="7467600" cy="4394200"/>
          </a:xfrm>
        </p:spPr>
        <p:txBody>
          <a:bodyPr/>
          <a:lstStyle/>
          <a:p>
            <a:pPr>
              <a:defRPr/>
            </a:pPr>
            <a:r>
              <a:rPr lang="en-US" sz="2800" b="0" dirty="0" smtClean="0"/>
              <a:t>The draft supplemental document was posted for public comment in July 2009</a:t>
            </a:r>
          </a:p>
          <a:p>
            <a:pPr>
              <a:defRPr/>
            </a:pPr>
            <a:r>
              <a:rPr lang="en-US" sz="2800" b="0" dirty="0" smtClean="0"/>
              <a:t>Many comments were received</a:t>
            </a:r>
          </a:p>
          <a:p>
            <a:pPr>
              <a:defRPr/>
            </a:pPr>
            <a:r>
              <a:rPr lang="en-US" sz="2800" b="0" dirty="0" smtClean="0"/>
              <a:t>The document was vetted through professional </a:t>
            </a:r>
            <a:r>
              <a:rPr lang="en-US" sz="2800" b="0" dirty="0" err="1" smtClean="0"/>
              <a:t>metrologists</a:t>
            </a:r>
            <a:r>
              <a:rPr lang="en-US" sz="2800" b="0" dirty="0" smtClean="0"/>
              <a:t> and statisticians</a:t>
            </a:r>
          </a:p>
          <a:p>
            <a:pPr>
              <a:defRPr/>
            </a:pPr>
            <a:r>
              <a:rPr lang="en-US" sz="2800" b="0" dirty="0" smtClean="0"/>
              <a:t>Supplemental Document SD-3 was adopted January and posted in July 2010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0" y="4699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UNCERTAINTY SUBCOMMITTEE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27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27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27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7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540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9331" name="Content Placeholder 2"/>
          <p:cNvSpPr>
            <a:spLocks noGrp="1"/>
          </p:cNvSpPr>
          <p:nvPr>
            <p:ph idx="4294967295"/>
          </p:nvPr>
        </p:nvSpPr>
        <p:spPr>
          <a:xfrm>
            <a:off x="342900" y="1270000"/>
            <a:ext cx="8547100" cy="4876800"/>
          </a:xfrm>
        </p:spPr>
        <p:txBody>
          <a:bodyPr/>
          <a:lstStyle/>
          <a:p>
            <a:pPr>
              <a:defRPr/>
            </a:pPr>
            <a:r>
              <a:rPr lang="en-US" sz="2800" b="0" smtClean="0"/>
              <a:t>Type A – statistically determined from repetitive measurements (e.g., control chart)</a:t>
            </a:r>
          </a:p>
          <a:p>
            <a:pPr>
              <a:defRPr/>
            </a:pPr>
            <a:r>
              <a:rPr lang="en-US" sz="2800" b="0" smtClean="0"/>
              <a:t>Type B – everything else (e.g., calibration report)</a:t>
            </a:r>
          </a:p>
          <a:p>
            <a:pPr>
              <a:defRPr/>
            </a:pPr>
            <a:r>
              <a:rPr lang="en-US" sz="2800" b="0" smtClean="0"/>
              <a:t>Three examples were developed</a:t>
            </a:r>
          </a:p>
          <a:p>
            <a:pPr lvl="1">
              <a:defRPr/>
            </a:pPr>
            <a:r>
              <a:rPr lang="en-US" sz="2400" b="0" smtClean="0"/>
              <a:t>Example 1: 1 bag of powder (type B uncertainties)</a:t>
            </a:r>
          </a:p>
          <a:p>
            <a:pPr lvl="1">
              <a:defRPr/>
            </a:pPr>
            <a:r>
              <a:rPr lang="en-US" sz="2400" b="0" smtClean="0"/>
              <a:t>Example 2: 1 bag of powder (type A -B uncertainties)</a:t>
            </a:r>
          </a:p>
          <a:p>
            <a:pPr lvl="1">
              <a:defRPr/>
            </a:pPr>
            <a:r>
              <a:rPr lang="en-US" sz="2400" b="0" smtClean="0"/>
              <a:t>Example 3: 15 bags of powder (type A -B uncertainties)</a:t>
            </a:r>
          </a:p>
          <a:p>
            <a:pPr>
              <a:defRPr/>
            </a:pPr>
            <a:r>
              <a:rPr lang="en-US" sz="2800" b="0" smtClean="0"/>
              <a:t>In Example 1, five significant uncertainty sources were considered.  For example 2 &amp; 3, data from a well-established control chart captures three of these factors</a:t>
            </a:r>
          </a:p>
        </p:txBody>
      </p:sp>
      <p:sp>
        <p:nvSpPr>
          <p:cNvPr id="73933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685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900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SUPPLEMENTAL DOCUMENT SD-3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54000" y="2667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0355" name="Content Placeholder 2"/>
          <p:cNvSpPr>
            <a:spLocks noGrp="1"/>
          </p:cNvSpPr>
          <p:nvPr>
            <p:ph idx="4294967295"/>
          </p:nvPr>
        </p:nvSpPr>
        <p:spPr>
          <a:xfrm>
            <a:off x="584200" y="1384300"/>
            <a:ext cx="8013700" cy="4445000"/>
          </a:xfrm>
        </p:spPr>
        <p:txBody>
          <a:bodyPr/>
          <a:lstStyle/>
          <a:p>
            <a:pPr>
              <a:defRPr/>
            </a:pPr>
            <a:r>
              <a:rPr lang="en-US" sz="2800" b="0" smtClean="0"/>
              <a:t>Multiple approaches exist for estimating uncertainties</a:t>
            </a:r>
          </a:p>
          <a:p>
            <a:pPr lvl="1">
              <a:defRPr/>
            </a:pPr>
            <a:r>
              <a:rPr lang="en-US" sz="2400" b="0" smtClean="0"/>
              <a:t>Elements used contain correlated and uncorrelated sources</a:t>
            </a:r>
          </a:p>
          <a:p>
            <a:pPr>
              <a:defRPr/>
            </a:pPr>
            <a:r>
              <a:rPr lang="en-US" sz="2800" b="0" smtClean="0"/>
              <a:t>The illustrated methods in these examples represent a conservative approach in which the uncertainty is likely to be overestimated</a:t>
            </a:r>
          </a:p>
          <a:p>
            <a:pPr lvl="1">
              <a:defRPr/>
            </a:pPr>
            <a:r>
              <a:rPr lang="en-US" sz="2400" b="0" smtClean="0"/>
              <a:t>This is done to conservatively account for all correlations even those that for all practical purposes cannot be determined</a:t>
            </a:r>
          </a:p>
        </p:txBody>
      </p:sp>
      <p:sp>
        <p:nvSpPr>
          <p:cNvPr id="740356" name="Rectangle 4"/>
          <p:cNvSpPr>
            <a:spLocks noChangeArrowheads="1"/>
          </p:cNvSpPr>
          <p:nvPr/>
        </p:nvSpPr>
        <p:spPr bwMode="auto">
          <a:xfrm>
            <a:off x="0" y="444500"/>
            <a:ext cx="9144000" cy="685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900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SUPPLEMENTAL DOCUMENT SD-3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2413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0434" name="Content Placeholder 5"/>
          <p:cNvSpPr>
            <a:spLocks noGrp="1"/>
          </p:cNvSpPr>
          <p:nvPr>
            <p:ph idx="4294967295"/>
          </p:nvPr>
        </p:nvSpPr>
        <p:spPr>
          <a:xfrm>
            <a:off x="736600" y="1320800"/>
            <a:ext cx="7658100" cy="4297363"/>
          </a:xfrm>
        </p:spPr>
        <p:txBody>
          <a:bodyPr/>
          <a:lstStyle/>
          <a:p>
            <a:pPr>
              <a:defRPr/>
            </a:pPr>
            <a:r>
              <a:rPr lang="en-US" sz="2800" b="0" smtClean="0"/>
              <a:t>Readability</a:t>
            </a:r>
          </a:p>
          <a:p>
            <a:pPr>
              <a:defRPr/>
            </a:pPr>
            <a:r>
              <a:rPr lang="en-US" sz="2800" b="0" smtClean="0"/>
              <a:t>Repeatability</a:t>
            </a:r>
          </a:p>
          <a:p>
            <a:pPr>
              <a:defRPr/>
            </a:pPr>
            <a:r>
              <a:rPr lang="en-US" sz="2800" b="0" smtClean="0"/>
              <a:t>Linearity</a:t>
            </a:r>
          </a:p>
          <a:p>
            <a:pPr>
              <a:defRPr/>
            </a:pPr>
            <a:r>
              <a:rPr lang="en-US" sz="2800" b="0" smtClean="0"/>
              <a:t>Buoyancy </a:t>
            </a:r>
            <a:r>
              <a:rPr lang="en-US" sz="2800" b="0" smtClean="0">
                <a:solidFill>
                  <a:srgbClr val="FFFF00"/>
                </a:solidFill>
              </a:rPr>
              <a:t>(insignificant)</a:t>
            </a:r>
          </a:p>
          <a:p>
            <a:pPr>
              <a:defRPr/>
            </a:pPr>
            <a:r>
              <a:rPr lang="en-US" sz="2800" b="0" smtClean="0"/>
              <a:t>Sensitivity </a:t>
            </a:r>
            <a:r>
              <a:rPr lang="en-US" sz="2800" b="0" smtClean="0">
                <a:solidFill>
                  <a:srgbClr val="FFFF00"/>
                </a:solidFill>
              </a:rPr>
              <a:t>(insignificant)</a:t>
            </a:r>
          </a:p>
          <a:p>
            <a:pPr>
              <a:defRPr/>
            </a:pPr>
            <a:r>
              <a:rPr lang="en-US" sz="2800" b="0" smtClean="0"/>
              <a:t>Uncertainty from balance calibration</a:t>
            </a:r>
          </a:p>
          <a:p>
            <a:pPr>
              <a:defRPr/>
            </a:pPr>
            <a:r>
              <a:rPr lang="en-US" sz="2800" b="0" smtClean="0"/>
              <a:t>Number of weighing events</a:t>
            </a:r>
          </a:p>
          <a:p>
            <a:pPr>
              <a:defRPr/>
            </a:pPr>
            <a:r>
              <a:rPr lang="en-US" sz="2800" b="0" smtClean="0"/>
              <a:t>Sample loss in transfer: for practical purposes, this is considered </a:t>
            </a:r>
            <a:r>
              <a:rPr lang="en-US" sz="2800" b="0" smtClean="0">
                <a:solidFill>
                  <a:srgbClr val="FFFF00"/>
                </a:solidFill>
              </a:rPr>
              <a:t>indeterminate</a:t>
            </a:r>
            <a:r>
              <a:rPr lang="en-US" sz="2800" b="0" smtClean="0"/>
              <a:t> and irrelevant</a:t>
            </a:r>
            <a:endParaRPr lang="en-US" sz="2800" b="0" smtClean="0">
              <a:solidFill>
                <a:srgbClr val="FFFF00"/>
              </a:solidFill>
            </a:endParaRPr>
          </a:p>
        </p:txBody>
      </p:sp>
      <p:sp>
        <p:nvSpPr>
          <p:cNvPr id="530435" name="Rectangle 3"/>
          <p:cNvSpPr>
            <a:spLocks noChangeArrowheads="1"/>
          </p:cNvSpPr>
          <p:nvPr/>
        </p:nvSpPr>
        <p:spPr bwMode="auto">
          <a:xfrm>
            <a:off x="0" y="4699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FACTORS CONSIDERED</a:t>
            </a:r>
          </a:p>
        </p:txBody>
      </p:sp>
      <p:pic>
        <p:nvPicPr>
          <p:cNvPr id="10245" name="Picture 4" descr="j0283827"/>
          <p:cNvPicPr>
            <a:picLocks noChangeAspect="1" noChangeArrowheads="1" noCrop="1"/>
          </p:cNvPicPr>
          <p:nvPr/>
        </p:nvPicPr>
        <p:blipFill>
          <a:blip r:embed="rId2" cstate="print">
            <a:lum bright="28000"/>
          </a:blip>
          <a:srcRect/>
          <a:stretch>
            <a:fillRect/>
          </a:stretch>
        </p:blipFill>
        <p:spPr bwMode="auto">
          <a:xfrm>
            <a:off x="5753100" y="1308100"/>
            <a:ext cx="1558925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241300" y="254000"/>
            <a:ext cx="8597900" cy="6375400"/>
          </a:xfrm>
          <a:prstGeom prst="rect">
            <a:avLst/>
          </a:prstGeom>
          <a:solidFill>
            <a:schemeClr val="tx1">
              <a:alpha val="8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82600" y="1206500"/>
            <a:ext cx="7213600" cy="5029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b="0" smtClean="0"/>
              <a:t>Determine net weight of a white powder received in a plastic bag using a top loading balance.  The following conditions apply:</a:t>
            </a:r>
          </a:p>
          <a:p>
            <a:pPr lvl="1">
              <a:defRPr/>
            </a:pPr>
            <a:r>
              <a:rPr lang="en-US" sz="2400" b="0" smtClean="0"/>
              <a:t>The operator is competent on the use of the balance</a:t>
            </a:r>
          </a:p>
          <a:p>
            <a:pPr lvl="1">
              <a:defRPr/>
            </a:pPr>
            <a:r>
              <a:rPr lang="en-US" sz="2400" b="0" smtClean="0"/>
              <a:t>The balance is:</a:t>
            </a:r>
          </a:p>
          <a:p>
            <a:pPr lvl="2">
              <a:defRPr/>
            </a:pPr>
            <a:r>
              <a:rPr lang="en-US" b="0" smtClean="0"/>
              <a:t>calibrated and certified</a:t>
            </a:r>
          </a:p>
          <a:p>
            <a:pPr lvl="2">
              <a:defRPr/>
            </a:pPr>
            <a:r>
              <a:rPr lang="en-US" b="0" smtClean="0"/>
              <a:t>being used above the established minimum balance load</a:t>
            </a:r>
          </a:p>
          <a:p>
            <a:pPr lvl="2">
              <a:defRPr/>
            </a:pPr>
            <a:r>
              <a:rPr lang="en-US" b="0" smtClean="0"/>
              <a:t>performing within manufacturer specifications</a:t>
            </a:r>
          </a:p>
          <a:p>
            <a:pPr lvl="2">
              <a:defRPr/>
            </a:pPr>
            <a:r>
              <a:rPr lang="en-US" b="0" smtClean="0"/>
              <a:t>located in a temperature-controlled environment (±5 °C)</a:t>
            </a:r>
          </a:p>
        </p:txBody>
      </p:sp>
      <p:sp>
        <p:nvSpPr>
          <p:cNvPr id="529411" name="Rectangle 3"/>
          <p:cNvSpPr>
            <a:spLocks noChangeArrowheads="1"/>
          </p:cNvSpPr>
          <p:nvPr/>
        </p:nvSpPr>
        <p:spPr bwMode="auto">
          <a:xfrm>
            <a:off x="0" y="406400"/>
            <a:ext cx="9144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EXAMPLE SCENARIO</a:t>
            </a:r>
          </a:p>
        </p:txBody>
      </p:sp>
      <p:pic>
        <p:nvPicPr>
          <p:cNvPr id="11269" name="Picture 4" descr="j02153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1200" y="4711700"/>
            <a:ext cx="1562100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5590</TotalTime>
  <Words>1161</Words>
  <Application>Microsoft Office PowerPoint</Application>
  <PresentationFormat>On-screen Show (4:3)</PresentationFormat>
  <Paragraphs>267</Paragraphs>
  <Slides>41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Wingdings</vt:lpstr>
      <vt:lpstr>Times New Roman</vt:lpstr>
      <vt:lpstr>Garamond</vt:lpstr>
      <vt:lpstr>1_Default Design</vt:lpstr>
      <vt:lpstr>Microsoft Equation 3.0</vt:lpstr>
      <vt:lpstr>Slide 1</vt:lpstr>
      <vt:lpstr>OVERVIEW</vt:lpstr>
      <vt:lpstr>Slide 3</vt:lpstr>
      <vt:lpstr>SUPPLEMENTAL DOCUMENTS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Company>DEA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SWGDRUG and NAS Report</dc:title>
  <dc:creator>SRO</dc:creator>
  <cp:lastModifiedBy> </cp:lastModifiedBy>
  <cp:revision>250</cp:revision>
  <dcterms:created xsi:type="dcterms:W3CDTF">2008-04-19T03:37:02Z</dcterms:created>
  <dcterms:modified xsi:type="dcterms:W3CDTF">2012-07-11T17:48:28Z</dcterms:modified>
</cp:coreProperties>
</file>