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476" r:id="rId1"/>
  </p:sldMasterIdLst>
  <p:notesMasterIdLst>
    <p:notesMasterId r:id="rId25"/>
  </p:notesMasterIdLst>
  <p:handoutMasterIdLst>
    <p:handoutMasterId r:id="rId26"/>
  </p:handoutMasterIdLst>
  <p:sldIdLst>
    <p:sldId id="318" r:id="rId2"/>
    <p:sldId id="322" r:id="rId3"/>
    <p:sldId id="317" r:id="rId4"/>
    <p:sldId id="324" r:id="rId5"/>
    <p:sldId id="319" r:id="rId6"/>
    <p:sldId id="321" r:id="rId7"/>
    <p:sldId id="334" r:id="rId8"/>
    <p:sldId id="339" r:id="rId9"/>
    <p:sldId id="341" r:id="rId10"/>
    <p:sldId id="352" r:id="rId11"/>
    <p:sldId id="358" r:id="rId12"/>
    <p:sldId id="359" r:id="rId13"/>
    <p:sldId id="360" r:id="rId14"/>
    <p:sldId id="344" r:id="rId15"/>
    <p:sldId id="354" r:id="rId16"/>
    <p:sldId id="350" r:id="rId17"/>
    <p:sldId id="323" r:id="rId18"/>
    <p:sldId id="353" r:id="rId19"/>
    <p:sldId id="356" r:id="rId20"/>
    <p:sldId id="351" r:id="rId21"/>
    <p:sldId id="331" r:id="rId22"/>
    <p:sldId id="332" r:id="rId23"/>
    <p:sldId id="330" r:id="rId24"/>
  </p:sldIdLst>
  <p:sldSz cx="9144000" cy="6858000" type="letter"/>
  <p:notesSz cx="32918400" cy="5120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101600" indent="3556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204788" indent="709613"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306388" indent="1065213"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409575" indent="1419225"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FFFF00"/>
    <a:srgbClr val="0066FF"/>
    <a:srgbClr val="0000FF"/>
    <a:srgbClr val="000000"/>
    <a:srgbClr val="EAE9CC"/>
    <a:srgbClr val="99CCFF"/>
    <a:srgbClr val="ECEBFF"/>
    <a:srgbClr val="F1EFFB"/>
    <a:srgbClr val="FDE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04" autoAdjust="0"/>
    <p:restoredTop sz="99703" autoAdjust="0"/>
  </p:normalViewPr>
  <p:slideViewPr>
    <p:cSldViewPr snapToGrid="0">
      <p:cViewPr varScale="1">
        <p:scale>
          <a:sx n="127" d="100"/>
          <a:sy n="127" d="100"/>
        </p:scale>
        <p:origin x="-1080" y="-96"/>
      </p:cViewPr>
      <p:guideLst>
        <p:guide orient="horz" pos="149"/>
        <p:guide orient="horz" pos="4090"/>
        <p:guide orient="horz" pos="777"/>
        <p:guide orient="horz" pos="444"/>
        <p:guide pos="1328"/>
        <p:guide pos="1502"/>
        <p:guide pos="2734"/>
        <p:guide pos="4381"/>
        <p:guide pos="206"/>
        <p:guide pos="2916"/>
        <p:guide pos="4208"/>
        <p:guide pos="551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6246"/>
    </p:cViewPr>
  </p:sorterViewPr>
  <p:gridSpacing cx="914400" cy="9144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18646775" y="0"/>
            <a:ext cx="14263688" cy="2560638"/>
          </a:xfrm>
          <a:prstGeom prst="rect">
            <a:avLst/>
          </a:prstGeom>
        </p:spPr>
        <p:txBody>
          <a:bodyPr vert="horz" lIns="91440" tIns="45720" rIns="91440" bIns="45720" rtlCol="0"/>
          <a:lstStyle>
            <a:lvl1pPr algn="r">
              <a:defRPr sz="1200"/>
            </a:lvl1pPr>
          </a:lstStyle>
          <a:p>
            <a:fld id="{0422724D-D256-4574-8453-95726B4AAAC8}" type="datetimeFigureOut">
              <a:rPr lang="en-US" smtClean="0"/>
              <a:t>3/20/2018</a:t>
            </a:fld>
            <a:endParaRPr lang="en-US"/>
          </a:p>
        </p:txBody>
      </p:sp>
      <p:sp>
        <p:nvSpPr>
          <p:cNvPr id="4" name="Footer Placeholder 3"/>
          <p:cNvSpPr>
            <a:spLocks noGrp="1"/>
          </p:cNvSpPr>
          <p:nvPr>
            <p:ph type="ftr" sz="quarter" idx="2"/>
          </p:nvPr>
        </p:nvSpPr>
        <p:spPr>
          <a:xfrm>
            <a:off x="0" y="48637825"/>
            <a:ext cx="14265275" cy="25590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18646775" y="48637825"/>
            <a:ext cx="14263688" cy="2559050"/>
          </a:xfrm>
          <a:prstGeom prst="rect">
            <a:avLst/>
          </a:prstGeom>
        </p:spPr>
        <p:txBody>
          <a:bodyPr vert="horz" lIns="91440" tIns="45720" rIns="91440" bIns="45720" rtlCol="0" anchor="b"/>
          <a:lstStyle>
            <a:lvl1pPr algn="r">
              <a:defRPr sz="1200"/>
            </a:lvl1pPr>
          </a:lstStyle>
          <a:p>
            <a:fld id="{070893CD-B0AB-4E33-BCE4-687C94D71C54}" type="slidenum">
              <a:rPr lang="en-US" smtClean="0"/>
              <a:t>‹#›</a:t>
            </a:fld>
            <a:endParaRPr lang="en-US"/>
          </a:p>
        </p:txBody>
      </p:sp>
    </p:spTree>
    <p:extLst>
      <p:ext uri="{BB962C8B-B14F-4D97-AF65-F5344CB8AC3E}">
        <p14:creationId xmlns:p14="http://schemas.microsoft.com/office/powerpoint/2010/main" val="3631555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lIns="91440" tIns="45720" rIns="91440" bIns="45720" rtlCol="0"/>
          <a:lstStyle>
            <a:lvl1pPr algn="r">
              <a:defRPr sz="1200"/>
            </a:lvl1pPr>
          </a:lstStyle>
          <a:p>
            <a:fld id="{89D7EDA8-A995-4ED1-B8A4-ECA3B0779C9C}" type="datetimeFigureOut">
              <a:rPr lang="en-US" smtClean="0"/>
              <a:t>3/20/2018</a:t>
            </a:fld>
            <a:endParaRPr lang="en-US"/>
          </a:p>
        </p:txBody>
      </p:sp>
      <p:sp>
        <p:nvSpPr>
          <p:cNvPr id="4" name="Slide Image Placeholder 3"/>
          <p:cNvSpPr>
            <a:spLocks noGrp="1" noRot="1" noChangeAspect="1"/>
          </p:cNvSpPr>
          <p:nvPr>
            <p:ph type="sldImg" idx="2"/>
          </p:nvPr>
        </p:nvSpPr>
        <p:spPr>
          <a:xfrm>
            <a:off x="3657600" y="3840163"/>
            <a:ext cx="25603200" cy="19202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8637825"/>
            <a:ext cx="14265275" cy="25590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lIns="91440" tIns="45720" rIns="91440" bIns="45720" rtlCol="0" anchor="b"/>
          <a:lstStyle>
            <a:lvl1pPr algn="r">
              <a:defRPr sz="1200"/>
            </a:lvl1pPr>
          </a:lstStyle>
          <a:p>
            <a:fld id="{F9547E3A-F141-4DDC-BB50-1AC1A6536A3E}" type="slidenum">
              <a:rPr lang="en-US" smtClean="0"/>
              <a:t>‹#›</a:t>
            </a:fld>
            <a:endParaRPr lang="en-US"/>
          </a:p>
        </p:txBody>
      </p:sp>
    </p:spTree>
    <p:extLst>
      <p:ext uri="{BB962C8B-B14F-4D97-AF65-F5344CB8AC3E}">
        <p14:creationId xmlns:p14="http://schemas.microsoft.com/office/powerpoint/2010/main" val="1342560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a:t>
            </a:fld>
            <a:endParaRPr lang="en-US"/>
          </a:p>
        </p:txBody>
      </p:sp>
    </p:spTree>
    <p:extLst>
      <p:ext uri="{BB962C8B-B14F-4D97-AF65-F5344CB8AC3E}">
        <p14:creationId xmlns:p14="http://schemas.microsoft.com/office/powerpoint/2010/main" val="27458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14</a:t>
            </a:fld>
            <a:endParaRPr lang="en-US"/>
          </a:p>
        </p:txBody>
      </p:sp>
    </p:spTree>
    <p:extLst>
      <p:ext uri="{BB962C8B-B14F-4D97-AF65-F5344CB8AC3E}">
        <p14:creationId xmlns:p14="http://schemas.microsoft.com/office/powerpoint/2010/main" val="3263838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16</a:t>
            </a:fld>
            <a:endParaRPr lang="en-US"/>
          </a:p>
        </p:txBody>
      </p:sp>
    </p:spTree>
    <p:extLst>
      <p:ext uri="{BB962C8B-B14F-4D97-AF65-F5344CB8AC3E}">
        <p14:creationId xmlns:p14="http://schemas.microsoft.com/office/powerpoint/2010/main" val="1467331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17</a:t>
            </a:fld>
            <a:endParaRPr lang="en-US"/>
          </a:p>
        </p:txBody>
      </p:sp>
    </p:spTree>
    <p:extLst>
      <p:ext uri="{BB962C8B-B14F-4D97-AF65-F5344CB8AC3E}">
        <p14:creationId xmlns:p14="http://schemas.microsoft.com/office/powerpoint/2010/main" val="481575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20</a:t>
            </a:fld>
            <a:endParaRPr lang="en-US"/>
          </a:p>
        </p:txBody>
      </p:sp>
    </p:spTree>
    <p:extLst>
      <p:ext uri="{BB962C8B-B14F-4D97-AF65-F5344CB8AC3E}">
        <p14:creationId xmlns:p14="http://schemas.microsoft.com/office/powerpoint/2010/main" val="31931033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21</a:t>
            </a:fld>
            <a:endParaRPr lang="en-US"/>
          </a:p>
        </p:txBody>
      </p:sp>
    </p:spTree>
    <p:extLst>
      <p:ext uri="{BB962C8B-B14F-4D97-AF65-F5344CB8AC3E}">
        <p14:creationId xmlns:p14="http://schemas.microsoft.com/office/powerpoint/2010/main" val="18114164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22</a:t>
            </a:fld>
            <a:endParaRPr lang="en-US"/>
          </a:p>
        </p:txBody>
      </p:sp>
    </p:spTree>
    <p:extLst>
      <p:ext uri="{BB962C8B-B14F-4D97-AF65-F5344CB8AC3E}">
        <p14:creationId xmlns:p14="http://schemas.microsoft.com/office/powerpoint/2010/main" val="2160997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23</a:t>
            </a:fld>
            <a:endParaRPr lang="en-US"/>
          </a:p>
        </p:txBody>
      </p:sp>
    </p:spTree>
    <p:extLst>
      <p:ext uri="{BB962C8B-B14F-4D97-AF65-F5344CB8AC3E}">
        <p14:creationId xmlns:p14="http://schemas.microsoft.com/office/powerpoint/2010/main" val="2104189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a:t>
            </a:fld>
            <a:endParaRPr lang="en-US"/>
          </a:p>
        </p:txBody>
      </p:sp>
    </p:spTree>
    <p:extLst>
      <p:ext uri="{BB962C8B-B14F-4D97-AF65-F5344CB8AC3E}">
        <p14:creationId xmlns:p14="http://schemas.microsoft.com/office/powerpoint/2010/main" val="303738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3</a:t>
            </a:fld>
            <a:endParaRPr lang="en-US"/>
          </a:p>
        </p:txBody>
      </p:sp>
    </p:spTree>
    <p:extLst>
      <p:ext uri="{BB962C8B-B14F-4D97-AF65-F5344CB8AC3E}">
        <p14:creationId xmlns:p14="http://schemas.microsoft.com/office/powerpoint/2010/main" val="1032801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4</a:t>
            </a:fld>
            <a:endParaRPr lang="en-US"/>
          </a:p>
        </p:txBody>
      </p:sp>
    </p:spTree>
    <p:extLst>
      <p:ext uri="{BB962C8B-B14F-4D97-AF65-F5344CB8AC3E}">
        <p14:creationId xmlns:p14="http://schemas.microsoft.com/office/powerpoint/2010/main" val="2974869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5</a:t>
            </a:fld>
            <a:endParaRPr lang="en-US"/>
          </a:p>
        </p:txBody>
      </p:sp>
    </p:spTree>
    <p:extLst>
      <p:ext uri="{BB962C8B-B14F-4D97-AF65-F5344CB8AC3E}">
        <p14:creationId xmlns:p14="http://schemas.microsoft.com/office/powerpoint/2010/main" val="1989100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6</a:t>
            </a:fld>
            <a:endParaRPr lang="en-US"/>
          </a:p>
        </p:txBody>
      </p:sp>
    </p:spTree>
    <p:extLst>
      <p:ext uri="{BB962C8B-B14F-4D97-AF65-F5344CB8AC3E}">
        <p14:creationId xmlns:p14="http://schemas.microsoft.com/office/powerpoint/2010/main" val="936146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7</a:t>
            </a:fld>
            <a:endParaRPr lang="en-US"/>
          </a:p>
        </p:txBody>
      </p:sp>
    </p:spTree>
    <p:extLst>
      <p:ext uri="{BB962C8B-B14F-4D97-AF65-F5344CB8AC3E}">
        <p14:creationId xmlns:p14="http://schemas.microsoft.com/office/powerpoint/2010/main" val="3824089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8</a:t>
            </a:fld>
            <a:endParaRPr lang="en-US"/>
          </a:p>
        </p:txBody>
      </p:sp>
    </p:spTree>
    <p:extLst>
      <p:ext uri="{BB962C8B-B14F-4D97-AF65-F5344CB8AC3E}">
        <p14:creationId xmlns:p14="http://schemas.microsoft.com/office/powerpoint/2010/main" val="1762357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9</a:t>
            </a:fld>
            <a:endParaRPr lang="en-US"/>
          </a:p>
        </p:txBody>
      </p:sp>
    </p:spTree>
    <p:extLst>
      <p:ext uri="{BB962C8B-B14F-4D97-AF65-F5344CB8AC3E}">
        <p14:creationId xmlns:p14="http://schemas.microsoft.com/office/powerpoint/2010/main" val="289325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atin typeface="Calibri" panose="020F0502020204030204" pitchFamily="34" charset="0"/>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bwMode="auto">
          <a:xfrm rot="5400000">
            <a:off x="7764621" y="1174097"/>
            <a:ext cx="2286000" cy="381000"/>
          </a:xfrm>
        </p:spPr>
        <p:txBody>
          <a:bodyPr/>
          <a:lstStyle/>
          <a:p>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8D23C714-7B79-4FEE-AD87-87B938001C6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6" name="Title 1"/>
          <p:cNvSpPr>
            <a:spLocks noGrp="1"/>
          </p:cNvSpPr>
          <p:nvPr>
            <p:ph type="title"/>
          </p:nvPr>
        </p:nvSpPr>
        <p:spPr>
          <a:xfrm>
            <a:off x="1129229" y="1002532"/>
            <a:ext cx="6880034" cy="774119"/>
          </a:xfrm>
          <a:noFill/>
          <a:ln>
            <a:noFill/>
          </a:ln>
        </p:spPr>
        <p:txBody>
          <a:bodyPr wrap="square" anchor="b">
            <a:noAutofit/>
          </a:bodyPr>
          <a:lstStyle>
            <a:lvl1pPr algn="ctr">
              <a:buNone/>
              <a:defRPr lang="en-US" sz="4000" baseline="0" smtClean="0">
                <a:solidFill>
                  <a:srgbClr val="C00000"/>
                </a:solidFill>
                <a:latin typeface="+mn-lt"/>
              </a:defRPr>
            </a:lvl1pPr>
            <a:extLst/>
          </a:lstStyle>
          <a:p>
            <a:r>
              <a:rPr kumimoji="0" lang="en-US" dirty="0" smtClean="0"/>
              <a:t>Click to edit Master title style</a:t>
            </a:r>
            <a:endParaRPr kumimoji="0" lang="en-US" dirty="0"/>
          </a:p>
        </p:txBody>
      </p:sp>
      <p:sp>
        <p:nvSpPr>
          <p:cNvPr id="8" name="Content Placeholder 3"/>
          <p:cNvSpPr>
            <a:spLocks noGrp="1"/>
          </p:cNvSpPr>
          <p:nvPr>
            <p:ph sz="half" idx="1"/>
          </p:nvPr>
        </p:nvSpPr>
        <p:spPr>
          <a:xfrm>
            <a:off x="1134737" y="1891228"/>
            <a:ext cx="6874526" cy="3727374"/>
          </a:xfrm>
        </p:spPr>
        <p:txBody>
          <a:bodyPr/>
          <a:lstStyle>
            <a:lvl1pPr>
              <a:defRPr sz="2800" baseline="0">
                <a:solidFill>
                  <a:schemeClr val="tx2">
                    <a:lumMod val="75000"/>
                  </a:schemeClr>
                </a:solidFill>
              </a:defRPr>
            </a:lvl1pPr>
            <a:lvl2pPr marL="738188" indent="-273050">
              <a:defRPr sz="2400" baseline="0"/>
            </a:lvl2pPr>
            <a:lvl3pPr marL="1146175" indent="-228600">
              <a:defRPr sz="2400" baseline="0"/>
            </a:lvl3pPr>
            <a:lvl4pPr marL="1598613" indent="-228600">
              <a:defRPr sz="2400" baseline="0"/>
            </a:lvl4pPr>
            <a:lvl5pPr marL="2063750" indent="-228600">
              <a:defRPr sz="24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4000" b="1">
                <a:solidFill>
                  <a:schemeClr val="accent1"/>
                </a:solidFill>
                <a:latin typeface="Calibri" panose="020F0502020204030204" pitchFamily="34" charset="0"/>
              </a:defRPr>
            </a:lvl1pPr>
          </a:lstStyle>
          <a:p>
            <a:r>
              <a:rPr kumimoji="0" lang="en-US" dirty="0" smtClean="0"/>
              <a:t>Click to edit Master title style</a:t>
            </a:r>
            <a:endParaRPr kumimoji="0" lang="en-US" dirty="0"/>
          </a:p>
        </p:txBody>
      </p:sp>
      <p:sp>
        <p:nvSpPr>
          <p:cNvPr id="8" name="Content Placeholder 7"/>
          <p:cNvSpPr>
            <a:spLocks noGrp="1"/>
          </p:cNvSpPr>
          <p:nvPr>
            <p:ph sz="quarter" idx="1"/>
          </p:nvPr>
        </p:nvSpPr>
        <p:spPr>
          <a:xfrm>
            <a:off x="457200" y="1600200"/>
            <a:ext cx="7467600" cy="4873752"/>
          </a:xfrm>
        </p:spPr>
        <p:txBody>
          <a:bodyPr/>
          <a:lstStyle>
            <a:lvl1pPr marL="347663" indent="-347663">
              <a:defRPr sz="2800" b="1">
                <a:solidFill>
                  <a:schemeClr val="tx1"/>
                </a:solidFill>
                <a:latin typeface="Calibri" panose="020F0502020204030204" pitchFamily="34" charset="0"/>
              </a:defRPr>
            </a:lvl1pPr>
            <a:lvl2pPr marL="688975" indent="-342900">
              <a:defRPr sz="2400">
                <a:latin typeface="Calibri" panose="020F0502020204030204" pitchFamily="34" charset="0"/>
              </a:defRPr>
            </a:lvl2pPr>
            <a:lvl3pPr marL="1025525" indent="-333375">
              <a:defRPr sz="2200">
                <a:latin typeface="Calibri" panose="020F0502020204030204" pitchFamily="34" charset="0"/>
              </a:defRPr>
            </a:lvl3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7" name="Date Placeholder 6"/>
          <p:cNvSpPr>
            <a:spLocks noGrp="1"/>
          </p:cNvSpPr>
          <p:nvPr>
            <p:ph type="dt" sz="half" idx="14"/>
          </p:nvPr>
        </p:nvSpPr>
        <p:spPr/>
        <p:txBody>
          <a:bodyPr rtlCol="0"/>
          <a:lstStyle/>
          <a:p>
            <a:endParaRPr lang="en-US"/>
          </a:p>
        </p:txBody>
      </p:sp>
      <p:sp>
        <p:nvSpPr>
          <p:cNvPr id="9" name="Slide Number Placeholder 8"/>
          <p:cNvSpPr>
            <a:spLocks noGrp="1"/>
          </p:cNvSpPr>
          <p:nvPr>
            <p:ph type="sldNum" sz="quarter" idx="15"/>
          </p:nvPr>
        </p:nvSpPr>
        <p:spPr/>
        <p:txBody>
          <a:bodyPr rtlCol="0"/>
          <a:lstStyle>
            <a:lvl1pPr>
              <a:defRPr>
                <a:latin typeface="Calibri" panose="020F0502020204030204" pitchFamily="34" charset="0"/>
              </a:defRPr>
            </a:lvl1pPr>
          </a:lstStyle>
          <a:p>
            <a:fld id="{8D23C714-7B79-4FEE-AD87-87B938001C67}"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transition spd="slow">
    <p:pu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8D23C714-7B79-4FEE-AD87-87B938001C6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3C714-7B79-4FEE-AD87-87B938001C67}"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23C714-7B79-4FEE-AD87-87B938001C67}"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endParaRPr lang="en-US"/>
          </a:p>
        </p:txBody>
      </p:sp>
      <p:sp>
        <p:nvSpPr>
          <p:cNvPr id="7" name="Slide Number Placeholder 6"/>
          <p:cNvSpPr>
            <a:spLocks noGrp="1"/>
          </p:cNvSpPr>
          <p:nvPr>
            <p:ph type="sldNum" sz="quarter" idx="11"/>
          </p:nvPr>
        </p:nvSpPr>
        <p:spPr/>
        <p:txBody>
          <a:bodyPr rtlCol="0"/>
          <a:lstStyle/>
          <a:p>
            <a:fld id="{8D23C714-7B79-4FEE-AD87-87B938001C67}"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8D33402-B192-47F1-9B78-F18FF4897BEB}" type="datetimeFigureOut">
              <a:rPr lang="en-US" smtClean="0"/>
              <a:t>3/20/2018</a:t>
            </a:fld>
            <a:endParaRPr lang="en-US"/>
          </a:p>
        </p:txBody>
      </p:sp>
      <p:sp>
        <p:nvSpPr>
          <p:cNvPr id="22" name="Slide Number Placeholder 21"/>
          <p:cNvSpPr>
            <a:spLocks noGrp="1"/>
          </p:cNvSpPr>
          <p:nvPr>
            <p:ph type="sldNum" sz="quarter" idx="15"/>
          </p:nvPr>
        </p:nvSpPr>
        <p:spPr/>
        <p:txBody>
          <a:bodyPr rtlCol="0"/>
          <a:lstStyle/>
          <a:p>
            <a:fld id="{8D23C714-7B79-4FEE-AD87-87B938001C67}" type="slidenum">
              <a:rPr lang="en-US" smtClean="0"/>
              <a:pPr/>
              <a:t>‹#›</a:t>
            </a:fld>
            <a:endParaRPr lang="en-US" dirty="0"/>
          </a:p>
        </p:txBody>
      </p:sp>
      <p:sp>
        <p:nvSpPr>
          <p:cNvPr id="23" name="Footer Placeholder 22"/>
          <p:cNvSpPr>
            <a:spLocks noGrp="1"/>
          </p:cNvSpPr>
          <p:nvPr>
            <p:ph type="ftr" sz="quarter" idx="16"/>
          </p:nvPr>
        </p:nvSpPr>
        <p:spPr/>
        <p:txBody>
          <a:bodyPr rtlCol="0"/>
          <a:lstStyle/>
          <a:p>
            <a:pPr algn="l"/>
            <a:endParaRPr lang="en-US" dirty="0"/>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endParaRPr lang="en-US"/>
          </a:p>
        </p:txBody>
      </p:sp>
      <p:sp>
        <p:nvSpPr>
          <p:cNvPr id="18" name="Slide Number Placeholder 17"/>
          <p:cNvSpPr>
            <a:spLocks noGrp="1"/>
          </p:cNvSpPr>
          <p:nvPr>
            <p:ph type="sldNum" sz="quarter" idx="11"/>
          </p:nvPr>
        </p:nvSpPr>
        <p:spPr/>
        <p:txBody>
          <a:bodyPr rtlCol="0"/>
          <a:lstStyle/>
          <a:p>
            <a:fld id="{8D23C714-7B79-4FEE-AD87-87B938001C67}"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D23C714-7B79-4FEE-AD87-87B938001C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477" r:id="rId1"/>
    <p:sldLayoutId id="2147484478" r:id="rId2"/>
    <p:sldLayoutId id="2147484479" r:id="rId3"/>
    <p:sldLayoutId id="2147484480" r:id="rId4"/>
    <p:sldLayoutId id="2147484481" r:id="rId5"/>
    <p:sldLayoutId id="2147484482" r:id="rId6"/>
    <p:sldLayoutId id="2147484483" r:id="rId7"/>
    <p:sldLayoutId id="2147484484" r:id="rId8"/>
    <p:sldLayoutId id="2147484485" r:id="rId9"/>
    <p:sldLayoutId id="2147484486" r:id="rId10"/>
    <p:sldLayoutId id="2147484487" r:id="rId11"/>
    <p:sldLayoutId id="2147484488" r:id="rId12"/>
    <p:sldLayoutId id="2147484470" r:id="rId13"/>
    <p:sldLayoutId id="2147484471" r:id="rId14"/>
    <p:sldLayoutId id="2147484473" r:id="rId15"/>
  </p:sldLayoutIdLst>
  <p:transition spd="slow">
    <p:push/>
  </p:transition>
  <p:timing>
    <p:tnLst>
      <p:par>
        <p:cTn id="1" dur="indefinite" restart="never" nodeType="tmRoot"/>
      </p:par>
    </p:tnLst>
  </p:timing>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7370" y="614302"/>
            <a:ext cx="1763719" cy="1776357"/>
          </a:xfrm>
          <a:prstGeom prst="rect">
            <a:avLst/>
          </a:prstGeom>
        </p:spPr>
      </p:pic>
      <p:sp>
        <p:nvSpPr>
          <p:cNvPr id="6" name="Title 1"/>
          <p:cNvSpPr txBox="1">
            <a:spLocks/>
          </p:cNvSpPr>
          <p:nvPr/>
        </p:nvSpPr>
        <p:spPr>
          <a:xfrm>
            <a:off x="2307449" y="2463857"/>
            <a:ext cx="6172200" cy="1248825"/>
          </a:xfrm>
          <a:prstGeom prst="rect">
            <a:avLst/>
          </a:prstGeom>
        </p:spPr>
        <p:txBody>
          <a:bodyPr vert="horz" anchor="b">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fontAlgn="auto">
              <a:spcBef>
                <a:spcPts val="600"/>
              </a:spcBef>
              <a:spcAft>
                <a:spcPts val="0"/>
              </a:spcAft>
            </a:pPr>
            <a:r>
              <a:rPr lang="en-US" sz="4400" dirty="0">
                <a:solidFill>
                  <a:schemeClr val="accent1"/>
                </a:solidFill>
                <a:latin typeface="Calibri" panose="020F0502020204030204" pitchFamily="34" charset="0"/>
              </a:rPr>
              <a:t>SWGDRUG </a:t>
            </a:r>
            <a:r>
              <a:rPr lang="en-US" sz="4400" dirty="0" smtClean="0">
                <a:solidFill>
                  <a:schemeClr val="accent1"/>
                </a:solidFill>
                <a:latin typeface="Calibri" panose="020F0502020204030204" pitchFamily="34" charset="0"/>
              </a:rPr>
              <a:t>2018 Update</a:t>
            </a:r>
          </a:p>
        </p:txBody>
      </p:sp>
      <p:sp>
        <p:nvSpPr>
          <p:cNvPr id="7" name="Subtitle 2"/>
          <p:cNvSpPr>
            <a:spLocks noGrp="1"/>
          </p:cNvSpPr>
          <p:nvPr>
            <p:ph type="subTitle" idx="1"/>
          </p:nvPr>
        </p:nvSpPr>
        <p:spPr>
          <a:xfrm>
            <a:off x="2341085" y="3692299"/>
            <a:ext cx="6172200" cy="1371600"/>
          </a:xfrm>
        </p:spPr>
        <p:txBody>
          <a:bodyPr>
            <a:normAutofit/>
          </a:bodyPr>
          <a:lstStyle/>
          <a:p>
            <a:pPr>
              <a:spcBef>
                <a:spcPts val="0"/>
              </a:spcBef>
            </a:pPr>
            <a:r>
              <a:rPr lang="en-US" sz="2400" b="0" dirty="0" smtClean="0">
                <a:solidFill>
                  <a:schemeClr val="tx1"/>
                </a:solidFill>
                <a:cs typeface="Calibri" panose="020F0502020204030204" pitchFamily="34" charset="0"/>
              </a:rPr>
              <a:t>Sandra E. Rodriguez-Cruz, Ph.D., ABC-F</a:t>
            </a:r>
          </a:p>
          <a:p>
            <a:pPr>
              <a:spcBef>
                <a:spcPts val="0"/>
              </a:spcBef>
            </a:pPr>
            <a:r>
              <a:rPr lang="en-US" sz="2400" b="0" dirty="0" smtClean="0">
                <a:solidFill>
                  <a:schemeClr val="tx1"/>
                </a:solidFill>
                <a:cs typeface="Calibri" panose="020F0502020204030204" pitchFamily="34" charset="0"/>
              </a:rPr>
              <a:t>SWGDRUG </a:t>
            </a:r>
            <a:r>
              <a:rPr lang="en-US" sz="2400" b="0" i="1" dirty="0" smtClean="0">
                <a:solidFill>
                  <a:schemeClr val="tx1"/>
                </a:solidFill>
                <a:cs typeface="Calibri" panose="020F0502020204030204" pitchFamily="34" charset="0"/>
              </a:rPr>
              <a:t>Secretariat</a:t>
            </a:r>
          </a:p>
          <a:p>
            <a:pPr>
              <a:spcBef>
                <a:spcPts val="0"/>
              </a:spcBef>
            </a:pPr>
            <a:r>
              <a:rPr lang="en-US" sz="2400" b="0" dirty="0" smtClean="0">
                <a:solidFill>
                  <a:schemeClr val="tx1"/>
                </a:solidFill>
                <a:cs typeface="Calibri" panose="020F0502020204030204" pitchFamily="34" charset="0"/>
              </a:rPr>
              <a:t>AAFS - February 24, 2018</a:t>
            </a:r>
            <a:endParaRPr lang="en-US" sz="2400" b="0" dirty="0">
              <a:solidFill>
                <a:schemeClr val="tx1"/>
              </a:solidFill>
              <a:cs typeface="Calibri" panose="020F0502020204030204" pitchFamily="34" charset="0"/>
            </a:endParaRPr>
          </a:p>
        </p:txBody>
      </p:sp>
    </p:spTree>
    <p:extLst>
      <p:ext uri="{BB962C8B-B14F-4D97-AF65-F5344CB8AC3E}">
        <p14:creationId xmlns:p14="http://schemas.microsoft.com/office/powerpoint/2010/main" val="930162382"/>
      </p:ext>
    </p:extLst>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Analytical Scheme Examples:</a:t>
            </a:r>
            <a:endParaRPr lang="es-ES_tradnl"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288907931"/>
              </p:ext>
            </p:extLst>
          </p:nvPr>
        </p:nvGraphicFramePr>
        <p:xfrm>
          <a:off x="1359352" y="2081905"/>
          <a:ext cx="6155872" cy="2328336"/>
        </p:xfrm>
        <a:graphic>
          <a:graphicData uri="http://schemas.openxmlformats.org/drawingml/2006/table">
            <a:tbl>
              <a:tblPr firstRow="1" firstCol="1" bandRow="1">
                <a:tableStyleId>{5C22544A-7EE6-4342-B048-85BDC9FD1C3A}</a:tableStyleId>
              </a:tblPr>
              <a:tblGrid>
                <a:gridCol w="1200151"/>
                <a:gridCol w="2326822"/>
                <a:gridCol w="1363435"/>
                <a:gridCol w="1265464"/>
              </a:tblGrid>
              <a:tr h="483123">
                <a:tc>
                  <a:txBody>
                    <a:bodyPr/>
                    <a:lstStyle/>
                    <a:p>
                      <a:pPr marL="0" marR="0" algn="ctr">
                        <a:spcBef>
                          <a:spcPts val="0"/>
                        </a:spcBef>
                        <a:spcAft>
                          <a:spcPts val="0"/>
                        </a:spcAft>
                      </a:pPr>
                      <a:r>
                        <a:rPr lang="en-GB" sz="1600" dirty="0">
                          <a:effectLst/>
                          <a:latin typeface="Calibri" panose="020F0502020204030204" pitchFamily="34" charset="0"/>
                        </a:rPr>
                        <a:t>Technique</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Result</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Conclusion</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Category</a:t>
                      </a:r>
                      <a:r>
                        <a:rPr lang="en-US" sz="1600" dirty="0">
                          <a:effectLst/>
                          <a:latin typeface="Calibri" panose="020F0502020204030204" pitchFamily="34" charset="0"/>
                        </a:rPr>
                        <a:t> </a:t>
                      </a:r>
                      <a:endParaRPr lang="en-US" sz="1600" dirty="0">
                        <a:effectLst/>
                        <a:latin typeface="Calibri" panose="020F0502020204030204" pitchFamily="34" charset="0"/>
                        <a:ea typeface="Times New Roman"/>
                      </a:endParaRPr>
                    </a:p>
                  </a:txBody>
                  <a:tcPr marL="68580" marR="68580" marT="0" marB="0" anchor="ctr"/>
                </a:tc>
              </a:tr>
              <a:tr h="953779">
                <a:tc>
                  <a:txBody>
                    <a:bodyPr/>
                    <a:lstStyle/>
                    <a:p>
                      <a:pPr marL="0" marR="0" algn="ctr">
                        <a:spcBef>
                          <a:spcPts val="0"/>
                        </a:spcBef>
                        <a:spcAft>
                          <a:spcPts val="0"/>
                        </a:spcAft>
                      </a:pPr>
                      <a:r>
                        <a:rPr lang="en-GB" sz="1600" dirty="0">
                          <a:effectLst/>
                          <a:latin typeface="Calibri" panose="020F0502020204030204" pitchFamily="34" charset="0"/>
                        </a:rPr>
                        <a:t>GC</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Retention time (</a:t>
                      </a:r>
                      <a:r>
                        <a:rPr lang="en-GB" sz="1600" dirty="0" err="1">
                          <a:effectLst/>
                          <a:latin typeface="Calibri" panose="020F0502020204030204" pitchFamily="34" charset="0"/>
                        </a:rPr>
                        <a:t>t</a:t>
                      </a:r>
                      <a:r>
                        <a:rPr lang="en-GB" sz="1600" baseline="-25000" dirty="0" err="1">
                          <a:effectLst/>
                          <a:latin typeface="Calibri" panose="020F0502020204030204" pitchFamily="34" charset="0"/>
                        </a:rPr>
                        <a:t>R</a:t>
                      </a:r>
                      <a:r>
                        <a:rPr lang="en-GB" sz="1600" dirty="0">
                          <a:effectLst/>
                          <a:latin typeface="Calibri" panose="020F0502020204030204" pitchFamily="34" charset="0"/>
                        </a:rPr>
                        <a:t>) of analyte peak is consistent with </a:t>
                      </a:r>
                      <a:r>
                        <a:rPr lang="en-GB" sz="1600" dirty="0" smtClean="0">
                          <a:effectLst/>
                          <a:latin typeface="Calibri" panose="020F0502020204030204" pitchFamily="34" charset="0"/>
                        </a:rPr>
                        <a:t>heroin</a:t>
                      </a:r>
                      <a:r>
                        <a:rPr lang="en-GB" sz="1600" baseline="0" dirty="0" smtClean="0">
                          <a:effectLst/>
                          <a:latin typeface="Calibri" panose="020F0502020204030204" pitchFamily="34" charset="0"/>
                        </a:rPr>
                        <a:t> </a:t>
                      </a:r>
                      <a:r>
                        <a:rPr lang="en-GB" sz="1600" dirty="0" smtClean="0">
                          <a:effectLst/>
                          <a:latin typeface="Calibri" panose="020F0502020204030204" pitchFamily="34" charset="0"/>
                        </a:rPr>
                        <a:t>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Heroin</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a:effectLst/>
                          <a:latin typeface="Calibri" panose="020F0502020204030204" pitchFamily="34" charset="0"/>
                        </a:rPr>
                        <a:t>B</a:t>
                      </a:r>
                      <a:endParaRPr lang="en-US" sz="1600">
                        <a:effectLst/>
                        <a:latin typeface="Calibri" panose="020F0502020204030204" pitchFamily="34" charset="0"/>
                        <a:ea typeface="Times New Roman"/>
                      </a:endParaRPr>
                    </a:p>
                  </a:txBody>
                  <a:tcPr marL="68580" marR="68580" marT="0" marB="0" anchor="ctr"/>
                </a:tc>
              </a:tr>
              <a:tr h="891434">
                <a:tc>
                  <a:txBody>
                    <a:bodyPr/>
                    <a:lstStyle/>
                    <a:p>
                      <a:pPr marL="0" marR="0" algn="ctr">
                        <a:spcBef>
                          <a:spcPts val="0"/>
                        </a:spcBef>
                        <a:spcAft>
                          <a:spcPts val="0"/>
                        </a:spcAft>
                      </a:pPr>
                      <a:r>
                        <a:rPr lang="en-GB" sz="1600">
                          <a:effectLst/>
                          <a:latin typeface="Calibri" panose="020F0502020204030204" pitchFamily="34" charset="0"/>
                        </a:rPr>
                        <a:t>MS (EI)</a:t>
                      </a:r>
                      <a:endParaRPr lang="en-US" sz="160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Mass spectrum of analyte is consistent with heroin </a:t>
                      </a:r>
                      <a:r>
                        <a:rPr lang="en-GB" sz="1600" dirty="0" smtClean="0">
                          <a:effectLst/>
                          <a:latin typeface="Calibri" panose="020F0502020204030204" pitchFamily="34" charset="0"/>
                        </a:rPr>
                        <a:t>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Heroin</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A</a:t>
                      </a:r>
                      <a:endParaRPr lang="en-US" sz="1600" dirty="0">
                        <a:effectLst/>
                        <a:latin typeface="Calibri" panose="020F0502020204030204" pitchFamily="34" charset="0"/>
                        <a:ea typeface="Times New Roman"/>
                      </a:endParaRPr>
                    </a:p>
                  </a:txBody>
                  <a:tcPr marL="68580" marR="68580" marT="0" marB="0" anchor="ctr"/>
                </a:tc>
              </a:tr>
            </a:tbl>
          </a:graphicData>
        </a:graphic>
      </p:graphicFrame>
      <p:sp>
        <p:nvSpPr>
          <p:cNvPr id="4" name="Slide Number Placeholder 3"/>
          <p:cNvSpPr>
            <a:spLocks noGrp="1"/>
          </p:cNvSpPr>
          <p:nvPr>
            <p:ph type="sldNum" sz="quarter" idx="15"/>
          </p:nvPr>
        </p:nvSpPr>
        <p:spPr/>
        <p:txBody>
          <a:bodyPr/>
          <a:lstStyle/>
          <a:p>
            <a:fld id="{8D23C714-7B79-4FEE-AD87-87B938001C67}" type="slidenum">
              <a:rPr lang="en-US" smtClean="0"/>
              <a:pPr/>
              <a:t>10</a:t>
            </a:fld>
            <a:endParaRPr lang="en-US" dirty="0"/>
          </a:p>
        </p:txBody>
      </p:sp>
      <p:sp>
        <p:nvSpPr>
          <p:cNvPr id="6" name="Rectangle 1"/>
          <p:cNvSpPr>
            <a:spLocks noChangeArrowheads="1"/>
          </p:cNvSpPr>
          <p:nvPr/>
        </p:nvSpPr>
        <p:spPr bwMode="auto">
          <a:xfrm>
            <a:off x="636813" y="1373065"/>
            <a:ext cx="7772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b="1" dirty="0" smtClean="0">
                <a:latin typeface="Arial" pitchFamily="34" charset="0"/>
                <a:ea typeface="Times New Roman" pitchFamily="18" charset="0"/>
                <a:cs typeface="Arial" pitchFamily="34" charset="0"/>
              </a:rPr>
              <a:t>Example</a:t>
            </a: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  Scheme to identify heroin</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636813" y="5054325"/>
            <a:ext cx="760095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Outcome:</a:t>
            </a:r>
            <a:endParaRPr lang="en-US" altLang="en-US" dirty="0">
              <a:latin typeface="Arial" pitchFamily="34" charset="0"/>
              <a:ea typeface="Times New Roman" pitchFamily="18" charset="0"/>
              <a:cs typeface="Arial" pitchFamily="34" charset="0"/>
            </a:endParaRPr>
          </a:p>
          <a:p>
            <a:pPr marL="0" marR="0" lvl="0" indent="0" algn="l" defTabSz="457200" rtl="0" eaLnBrk="0" fontAlgn="base" latinLnBrk="0" hangingPunct="0">
              <a:lnSpc>
                <a:spcPct val="100000"/>
              </a:lnSpc>
              <a:spcBef>
                <a:spcPct val="0"/>
              </a:spcBef>
              <a:spcAft>
                <a:spcPct val="0"/>
              </a:spcAft>
              <a:buClrTx/>
              <a:buSzTx/>
              <a:buFontTx/>
              <a:buNone/>
              <a:tabLst/>
            </a:pPr>
            <a:r>
              <a:rPr kumimoji="0" lang="en-US" altLang="en-US" sz="2200" i="1"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Heroin</a:t>
            </a:r>
            <a:r>
              <a:rPr kumimoji="0" lang="en-US" altLang="en-US" sz="2200" b="0" i="0"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a:t>
            </a:r>
            <a:r>
              <a:rPr kumimoji="0" lang="en-US" alt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identified based on results from 2 techniques</a:t>
            </a:r>
          </a:p>
        </p:txBody>
      </p:sp>
    </p:spTree>
    <p:extLst>
      <p:ext uri="{BB962C8B-B14F-4D97-AF65-F5344CB8AC3E}">
        <p14:creationId xmlns:p14="http://schemas.microsoft.com/office/powerpoint/2010/main" val="4176611096"/>
      </p:ext>
    </p:extLst>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13761"/>
          </a:xfrm>
        </p:spPr>
        <p:txBody>
          <a:bodyPr/>
          <a:lstStyle/>
          <a:p>
            <a:r>
              <a:rPr lang="en-US" dirty="0" smtClean="0"/>
              <a:t>Analytical Scheme Examples:</a:t>
            </a:r>
            <a:endParaRPr lang="es-ES_tradnl"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326126787"/>
              </p:ext>
            </p:extLst>
          </p:nvPr>
        </p:nvGraphicFramePr>
        <p:xfrm>
          <a:off x="853153" y="2310508"/>
          <a:ext cx="7168269" cy="2442154"/>
        </p:xfrm>
        <a:graphic>
          <a:graphicData uri="http://schemas.openxmlformats.org/drawingml/2006/table">
            <a:tbl>
              <a:tblPr firstRow="1" firstCol="1" bandRow="1">
                <a:tableStyleId>{5C22544A-7EE6-4342-B048-85BDC9FD1C3A}</a:tableStyleId>
              </a:tblPr>
              <a:tblGrid>
                <a:gridCol w="1397528"/>
                <a:gridCol w="2570324"/>
                <a:gridCol w="1926790"/>
                <a:gridCol w="1273627"/>
              </a:tblGrid>
              <a:tr h="468072">
                <a:tc>
                  <a:txBody>
                    <a:bodyPr/>
                    <a:lstStyle/>
                    <a:p>
                      <a:pPr marL="0" marR="0" algn="ctr">
                        <a:spcBef>
                          <a:spcPts val="0"/>
                        </a:spcBef>
                        <a:spcAft>
                          <a:spcPts val="0"/>
                        </a:spcAft>
                      </a:pPr>
                      <a:r>
                        <a:rPr lang="en-GB" sz="1600" dirty="0">
                          <a:effectLst/>
                          <a:latin typeface="Calibri" panose="020F0502020204030204" pitchFamily="34" charset="0"/>
                        </a:rPr>
                        <a:t>Technique</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Result</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Conclusion</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Category</a:t>
                      </a:r>
                      <a:r>
                        <a:rPr lang="en-US" sz="1600" dirty="0">
                          <a:effectLst/>
                          <a:latin typeface="Calibri" panose="020F0502020204030204" pitchFamily="34" charset="0"/>
                        </a:rPr>
                        <a:t> </a:t>
                      </a:r>
                      <a:endParaRPr lang="en-US" sz="1600" dirty="0">
                        <a:effectLst/>
                        <a:latin typeface="Calibri" panose="020F0502020204030204" pitchFamily="34" charset="0"/>
                        <a:ea typeface="Times New Roman"/>
                      </a:endParaRPr>
                    </a:p>
                  </a:txBody>
                  <a:tcPr marL="68580" marR="68580" marT="0" marB="0" anchor="ctr"/>
                </a:tc>
              </a:tr>
              <a:tr h="985156">
                <a:tc>
                  <a:txBody>
                    <a:bodyPr/>
                    <a:lstStyle/>
                    <a:p>
                      <a:pPr marL="0" marR="0" algn="ctr">
                        <a:spcBef>
                          <a:spcPts val="0"/>
                        </a:spcBef>
                        <a:spcAft>
                          <a:spcPts val="0"/>
                        </a:spcAft>
                      </a:pPr>
                      <a:r>
                        <a:rPr lang="en-GB" sz="1600" dirty="0">
                          <a:effectLst/>
                          <a:latin typeface="Calibri" panose="020F0502020204030204" pitchFamily="34" charset="0"/>
                        </a:rPr>
                        <a:t>GC</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err="1" smtClean="0">
                          <a:effectLst/>
                          <a:latin typeface="Calibri" panose="020F0502020204030204" pitchFamily="34" charset="0"/>
                        </a:rPr>
                        <a:t>t</a:t>
                      </a:r>
                      <a:r>
                        <a:rPr lang="en-GB" sz="1600" baseline="-25000" dirty="0" err="1" smtClean="0">
                          <a:effectLst/>
                          <a:latin typeface="Calibri" panose="020F0502020204030204" pitchFamily="34" charset="0"/>
                        </a:rPr>
                        <a:t>R</a:t>
                      </a:r>
                      <a:r>
                        <a:rPr lang="en-GB" sz="1600" dirty="0" smtClean="0">
                          <a:effectLst/>
                          <a:latin typeface="Calibri" panose="020F0502020204030204" pitchFamily="34" charset="0"/>
                        </a:rPr>
                        <a:t> </a:t>
                      </a:r>
                      <a:r>
                        <a:rPr lang="en-GB" sz="1600" dirty="0">
                          <a:effectLst/>
                          <a:latin typeface="Calibri" panose="020F0502020204030204" pitchFamily="34" charset="0"/>
                        </a:rPr>
                        <a:t>of analyte peak is consistent with </a:t>
                      </a:r>
                      <a:r>
                        <a:rPr lang="en-GB" sz="1600" dirty="0" smtClean="0">
                          <a:effectLst/>
                          <a:latin typeface="Calibri" panose="020F0502020204030204" pitchFamily="34" charset="0"/>
                        </a:rPr>
                        <a:t>(pseudo)ephedrine</a:t>
                      </a:r>
                      <a:r>
                        <a:rPr lang="en-GB" sz="1600" baseline="0" dirty="0" smtClean="0">
                          <a:effectLst/>
                          <a:latin typeface="Calibri" panose="020F0502020204030204" pitchFamily="34" charset="0"/>
                        </a:rPr>
                        <a:t> </a:t>
                      </a:r>
                      <a:r>
                        <a:rPr lang="en-GB" sz="1600" dirty="0" smtClean="0">
                          <a:effectLst/>
                          <a:latin typeface="Calibri" panose="020F0502020204030204" pitchFamily="34" charset="0"/>
                        </a:rPr>
                        <a:t>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Ephedrine, pseudoephedrine, or a mixture of both</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a:effectLst/>
                          <a:latin typeface="Calibri" panose="020F0502020204030204" pitchFamily="34" charset="0"/>
                        </a:rPr>
                        <a:t>B</a:t>
                      </a:r>
                      <a:endParaRPr lang="en-US" sz="1600">
                        <a:effectLst/>
                        <a:latin typeface="Calibri" panose="020F0502020204030204" pitchFamily="34" charset="0"/>
                        <a:ea typeface="Times New Roman"/>
                      </a:endParaRPr>
                    </a:p>
                  </a:txBody>
                  <a:tcPr marL="68580" marR="68580" marT="0" marB="0" anchor="ctr"/>
                </a:tc>
              </a:tr>
              <a:tr h="988926">
                <a:tc>
                  <a:txBody>
                    <a:bodyPr/>
                    <a:lstStyle/>
                    <a:p>
                      <a:pPr marL="0" marR="0" algn="ctr">
                        <a:spcBef>
                          <a:spcPts val="0"/>
                        </a:spcBef>
                        <a:spcAft>
                          <a:spcPts val="0"/>
                        </a:spcAft>
                      </a:pPr>
                      <a:r>
                        <a:rPr lang="en-GB" sz="1600">
                          <a:effectLst/>
                          <a:latin typeface="Calibri" panose="020F0502020204030204" pitchFamily="34" charset="0"/>
                        </a:rPr>
                        <a:t>MS (EI)</a:t>
                      </a:r>
                      <a:endParaRPr lang="en-US" sz="160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Mass spectrum of analyte is consistent with </a:t>
                      </a:r>
                      <a:r>
                        <a:rPr lang="en-GB" sz="1600" dirty="0" smtClean="0">
                          <a:effectLst/>
                          <a:latin typeface="Calibri" panose="020F0502020204030204" pitchFamily="34" charset="0"/>
                        </a:rPr>
                        <a:t>(pseudo)ephedrine</a:t>
                      </a:r>
                      <a:r>
                        <a:rPr lang="en-GB" sz="1600" baseline="0" dirty="0" smtClean="0">
                          <a:effectLst/>
                          <a:latin typeface="Calibri" panose="020F0502020204030204" pitchFamily="34" charset="0"/>
                        </a:rPr>
                        <a:t> </a:t>
                      </a:r>
                      <a:r>
                        <a:rPr lang="en-GB" sz="1600" dirty="0" smtClean="0">
                          <a:effectLst/>
                          <a:latin typeface="Calibri" panose="020F0502020204030204" pitchFamily="34" charset="0"/>
                        </a:rPr>
                        <a:t>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Ephedrine, pseudoephedrine, or a mixture of both</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A</a:t>
                      </a:r>
                      <a:endParaRPr lang="en-US" sz="1600" dirty="0">
                        <a:effectLst/>
                        <a:latin typeface="Calibri" panose="020F0502020204030204" pitchFamily="34" charset="0"/>
                        <a:ea typeface="Times New Roman"/>
                      </a:endParaRPr>
                    </a:p>
                  </a:txBody>
                  <a:tcPr marL="68580" marR="68580" marT="0" marB="0" anchor="ctr"/>
                </a:tc>
              </a:tr>
            </a:tbl>
          </a:graphicData>
        </a:graphic>
      </p:graphicFrame>
      <p:sp>
        <p:nvSpPr>
          <p:cNvPr id="4" name="Slide Number Placeholder 3"/>
          <p:cNvSpPr>
            <a:spLocks noGrp="1"/>
          </p:cNvSpPr>
          <p:nvPr>
            <p:ph type="sldNum" sz="quarter" idx="15"/>
          </p:nvPr>
        </p:nvSpPr>
        <p:spPr/>
        <p:txBody>
          <a:bodyPr/>
          <a:lstStyle/>
          <a:p>
            <a:fld id="{8D23C714-7B79-4FEE-AD87-87B938001C67}" type="slidenum">
              <a:rPr lang="en-US" smtClean="0"/>
              <a:pPr/>
              <a:t>11</a:t>
            </a:fld>
            <a:endParaRPr lang="en-US" dirty="0"/>
          </a:p>
        </p:txBody>
      </p:sp>
      <p:sp>
        <p:nvSpPr>
          <p:cNvPr id="6" name="Rectangle 1"/>
          <p:cNvSpPr>
            <a:spLocks noChangeArrowheads="1"/>
          </p:cNvSpPr>
          <p:nvPr/>
        </p:nvSpPr>
        <p:spPr bwMode="auto">
          <a:xfrm>
            <a:off x="636813" y="1188399"/>
            <a:ext cx="7772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b="1" dirty="0" smtClean="0">
                <a:latin typeface="Arial" pitchFamily="34" charset="0"/>
                <a:ea typeface="Times New Roman" pitchFamily="18" charset="0"/>
                <a:cs typeface="Arial" pitchFamily="34" charset="0"/>
              </a:rPr>
              <a:t>Example</a:t>
            </a: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  Scheme to identify pseudoephedrine/ ephedrine</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636813" y="5080984"/>
            <a:ext cx="7600951"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Outcome:</a:t>
            </a:r>
            <a:endParaRPr lang="en-US" altLang="en-US" dirty="0">
              <a:latin typeface="Arial" pitchFamily="34" charset="0"/>
              <a:ea typeface="Times New Roman" pitchFamily="18" charset="0"/>
              <a:cs typeface="Arial" pitchFamily="34" charset="0"/>
            </a:endParaRPr>
          </a:p>
          <a:p>
            <a:pPr marL="457200" marR="0" lvl="0" algn="l" defTabSz="457200" rtl="0" eaLnBrk="0" fontAlgn="base" latinLnBrk="0" hangingPunct="0">
              <a:lnSpc>
                <a:spcPct val="100000"/>
              </a:lnSpc>
              <a:spcBef>
                <a:spcPct val="0"/>
              </a:spcBef>
              <a:spcAft>
                <a:spcPct val="0"/>
              </a:spcAft>
              <a:buClrTx/>
              <a:buSzTx/>
              <a:buFontTx/>
              <a:buNone/>
              <a:tabLst/>
            </a:pPr>
            <a:r>
              <a:rPr kumimoji="0" lang="en-US" altLang="en-US" sz="2200" i="1"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Ephedrine/</a:t>
            </a:r>
            <a:r>
              <a:rPr lang="en-US" altLang="en-US" sz="2200" i="1" dirty="0" smtClean="0">
                <a:solidFill>
                  <a:schemeClr val="accent1"/>
                </a:solidFill>
                <a:latin typeface="Arial" pitchFamily="34" charset="0"/>
                <a:ea typeface="Times New Roman" pitchFamily="18" charset="0"/>
                <a:cs typeface="Arial" pitchFamily="34" charset="0"/>
              </a:rPr>
              <a:t>pseudoephedrine </a:t>
            </a:r>
            <a:r>
              <a:rPr kumimoji="0" lang="en-US" alt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identified based on results from 2 techniques</a:t>
            </a:r>
          </a:p>
        </p:txBody>
      </p:sp>
    </p:spTree>
    <p:extLst>
      <p:ext uri="{BB962C8B-B14F-4D97-AF65-F5344CB8AC3E}">
        <p14:creationId xmlns:p14="http://schemas.microsoft.com/office/powerpoint/2010/main" val="3184452617"/>
      </p:ext>
    </p:extLst>
  </p:cSld>
  <p:clrMapOvr>
    <a:masterClrMapping/>
  </p:clrMapOvr>
  <p:transition spd="slow">
    <p:pu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Analytical Scheme Examples:</a:t>
            </a:r>
            <a:endParaRPr lang="es-ES_tradnl"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240553801"/>
              </p:ext>
            </p:extLst>
          </p:nvPr>
        </p:nvGraphicFramePr>
        <p:xfrm>
          <a:off x="979687" y="2237028"/>
          <a:ext cx="6768221" cy="2432941"/>
        </p:xfrm>
        <a:graphic>
          <a:graphicData uri="http://schemas.openxmlformats.org/drawingml/2006/table">
            <a:tbl>
              <a:tblPr firstRow="1" firstCol="1" bandRow="1">
                <a:tableStyleId>{5C22544A-7EE6-4342-B048-85BDC9FD1C3A}</a:tableStyleId>
              </a:tblPr>
              <a:tblGrid>
                <a:gridCol w="1319535"/>
                <a:gridCol w="2558280"/>
                <a:gridCol w="1992793"/>
                <a:gridCol w="897613"/>
              </a:tblGrid>
              <a:tr h="440871">
                <a:tc>
                  <a:txBody>
                    <a:bodyPr/>
                    <a:lstStyle/>
                    <a:p>
                      <a:pPr marL="0" marR="0" algn="ctr">
                        <a:spcBef>
                          <a:spcPts val="0"/>
                        </a:spcBef>
                        <a:spcAft>
                          <a:spcPts val="0"/>
                        </a:spcAft>
                      </a:pPr>
                      <a:r>
                        <a:rPr lang="en-GB" sz="1600" dirty="0">
                          <a:effectLst/>
                          <a:latin typeface="Calibri" panose="020F0502020204030204" pitchFamily="34" charset="0"/>
                        </a:rPr>
                        <a:t>Technique</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Result</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Conclusion</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Category</a:t>
                      </a:r>
                      <a:endParaRPr lang="en-US" sz="1600" dirty="0">
                        <a:effectLst/>
                        <a:latin typeface="Calibri" panose="020F0502020204030204" pitchFamily="34" charset="0"/>
                        <a:ea typeface="Times New Roman"/>
                      </a:endParaRPr>
                    </a:p>
                  </a:txBody>
                  <a:tcPr marL="68580" marR="68580" marT="0" marB="0" anchor="ctr"/>
                </a:tc>
              </a:tr>
              <a:tr h="987865">
                <a:tc>
                  <a:txBody>
                    <a:bodyPr/>
                    <a:lstStyle/>
                    <a:p>
                      <a:pPr marL="0" marR="0" algn="ctr">
                        <a:spcBef>
                          <a:spcPts val="0"/>
                        </a:spcBef>
                        <a:spcAft>
                          <a:spcPts val="0"/>
                        </a:spcAft>
                      </a:pPr>
                      <a:r>
                        <a:rPr lang="en-GB" sz="1600" dirty="0" smtClean="0">
                          <a:effectLst/>
                          <a:latin typeface="Calibri" panose="020F0502020204030204" pitchFamily="34" charset="0"/>
                        </a:rPr>
                        <a:t>ATR-FTIR</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Clean, full spectrum consistent </a:t>
                      </a:r>
                      <a:r>
                        <a:rPr lang="en-GB" sz="1600" dirty="0">
                          <a:effectLst/>
                          <a:latin typeface="Calibri" panose="020F0502020204030204" pitchFamily="34" charset="0"/>
                        </a:rPr>
                        <a:t>with </a:t>
                      </a:r>
                      <a:r>
                        <a:rPr lang="en-GB" sz="1600" dirty="0" smtClean="0">
                          <a:effectLst/>
                          <a:latin typeface="Calibri" panose="020F0502020204030204" pitchFamily="34" charset="0"/>
                        </a:rPr>
                        <a:t>methamphetamine </a:t>
                      </a:r>
                      <a:r>
                        <a:rPr lang="en-GB" sz="1600" dirty="0" err="1" smtClean="0">
                          <a:effectLst/>
                          <a:latin typeface="Calibri" panose="020F0502020204030204" pitchFamily="34" charset="0"/>
                        </a:rPr>
                        <a:t>HCl</a:t>
                      </a:r>
                      <a:r>
                        <a:rPr lang="en-GB" sz="1600" dirty="0" smtClean="0">
                          <a:effectLst/>
                          <a:latin typeface="Calibri" panose="020F0502020204030204" pitchFamily="34" charset="0"/>
                        </a:rPr>
                        <a:t> 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Methamphetamine </a:t>
                      </a:r>
                      <a:r>
                        <a:rPr lang="en-GB" sz="1600" dirty="0" err="1" smtClean="0">
                          <a:effectLst/>
                          <a:latin typeface="Calibri" panose="020F0502020204030204" pitchFamily="34" charset="0"/>
                        </a:rPr>
                        <a:t>HCl</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A</a:t>
                      </a:r>
                      <a:endParaRPr lang="en-US" sz="1600" dirty="0">
                        <a:effectLst/>
                        <a:latin typeface="Calibri" panose="020F0502020204030204" pitchFamily="34" charset="0"/>
                        <a:ea typeface="Times New Roman"/>
                      </a:endParaRPr>
                    </a:p>
                  </a:txBody>
                  <a:tcPr marL="68580" marR="68580" marT="0" marB="0" anchor="ctr"/>
                </a:tc>
              </a:tr>
              <a:tr h="1004205">
                <a:tc>
                  <a:txBody>
                    <a:bodyPr/>
                    <a:lstStyle/>
                    <a:p>
                      <a:pPr marL="0" marR="0" algn="ctr">
                        <a:spcBef>
                          <a:spcPts val="0"/>
                        </a:spcBef>
                        <a:spcAft>
                          <a:spcPts val="0"/>
                        </a:spcAft>
                      </a:pPr>
                      <a:r>
                        <a:rPr lang="en-GB" sz="1600" dirty="0" err="1" smtClean="0">
                          <a:effectLst/>
                          <a:latin typeface="Calibri" panose="020F0502020204030204" pitchFamily="34" charset="0"/>
                        </a:rPr>
                        <a:t>Color</a:t>
                      </a:r>
                      <a:r>
                        <a:rPr lang="en-GB" sz="1600" dirty="0" smtClean="0">
                          <a:effectLst/>
                          <a:latin typeface="Calibri" panose="020F0502020204030204" pitchFamily="34" charset="0"/>
                        </a:rPr>
                        <a:t> Test</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Positive </a:t>
                      </a:r>
                      <a:r>
                        <a:rPr lang="en-GB" sz="1600" dirty="0" err="1" smtClean="0">
                          <a:effectLst/>
                          <a:latin typeface="Calibri" panose="020F0502020204030204" pitchFamily="34" charset="0"/>
                        </a:rPr>
                        <a:t>color</a:t>
                      </a:r>
                      <a:r>
                        <a:rPr lang="en-GB" sz="1600" dirty="0" smtClean="0">
                          <a:effectLst/>
                          <a:latin typeface="Calibri" panose="020F0502020204030204" pitchFamily="34" charset="0"/>
                        </a:rPr>
                        <a:t> change consistent </a:t>
                      </a:r>
                      <a:r>
                        <a:rPr lang="en-GB" sz="1600" dirty="0">
                          <a:effectLst/>
                          <a:latin typeface="Calibri" panose="020F0502020204030204" pitchFamily="34" charset="0"/>
                        </a:rPr>
                        <a:t>with </a:t>
                      </a:r>
                      <a:r>
                        <a:rPr lang="en-GB" sz="1600" dirty="0" smtClean="0">
                          <a:effectLst/>
                          <a:latin typeface="Calibri" panose="020F0502020204030204" pitchFamily="34" charset="0"/>
                        </a:rPr>
                        <a:t>methamphetamine </a:t>
                      </a:r>
                      <a:r>
                        <a:rPr lang="en-GB" sz="1600" dirty="0" err="1" smtClean="0">
                          <a:effectLst/>
                          <a:latin typeface="Calibri" panose="020F0502020204030204" pitchFamily="34" charset="0"/>
                        </a:rPr>
                        <a:t>HCl</a:t>
                      </a:r>
                      <a:r>
                        <a:rPr lang="en-GB" sz="1600" dirty="0" smtClean="0">
                          <a:effectLst/>
                          <a:latin typeface="Calibri" panose="020F0502020204030204" pitchFamily="34" charset="0"/>
                        </a:rPr>
                        <a:t> 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effectLst/>
                          <a:latin typeface="Calibri" panose="020F0502020204030204" pitchFamily="34" charset="0"/>
                        </a:rPr>
                        <a:t>Methamphetamine </a:t>
                      </a:r>
                      <a:r>
                        <a:rPr lang="en-GB" sz="1600" dirty="0" err="1" smtClean="0">
                          <a:effectLst/>
                          <a:latin typeface="Calibri" panose="020F0502020204030204" pitchFamily="34" charset="0"/>
                        </a:rPr>
                        <a:t>HCl</a:t>
                      </a:r>
                      <a:endParaRPr lang="en-US" sz="1600" dirty="0" smtClean="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C</a:t>
                      </a:r>
                      <a:endParaRPr lang="en-US" sz="1600" dirty="0">
                        <a:effectLst/>
                        <a:latin typeface="Calibri" panose="020F0502020204030204" pitchFamily="34" charset="0"/>
                        <a:ea typeface="Times New Roman"/>
                      </a:endParaRPr>
                    </a:p>
                  </a:txBody>
                  <a:tcPr marL="68580" marR="68580" marT="0" marB="0" anchor="ctr"/>
                </a:tc>
              </a:tr>
            </a:tbl>
          </a:graphicData>
        </a:graphic>
      </p:graphicFrame>
      <p:sp>
        <p:nvSpPr>
          <p:cNvPr id="4" name="Slide Number Placeholder 3"/>
          <p:cNvSpPr>
            <a:spLocks noGrp="1"/>
          </p:cNvSpPr>
          <p:nvPr>
            <p:ph type="sldNum" sz="quarter" idx="15"/>
          </p:nvPr>
        </p:nvSpPr>
        <p:spPr/>
        <p:txBody>
          <a:bodyPr/>
          <a:lstStyle/>
          <a:p>
            <a:fld id="{8D23C714-7B79-4FEE-AD87-87B938001C67}" type="slidenum">
              <a:rPr lang="en-US" smtClean="0"/>
              <a:pPr/>
              <a:t>12</a:t>
            </a:fld>
            <a:endParaRPr lang="en-US" dirty="0"/>
          </a:p>
        </p:txBody>
      </p:sp>
      <p:sp>
        <p:nvSpPr>
          <p:cNvPr id="6" name="Rectangle 1"/>
          <p:cNvSpPr>
            <a:spLocks noChangeArrowheads="1"/>
          </p:cNvSpPr>
          <p:nvPr/>
        </p:nvSpPr>
        <p:spPr bwMode="auto">
          <a:xfrm>
            <a:off x="449041" y="1373065"/>
            <a:ext cx="81642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b="1" dirty="0" smtClean="0">
                <a:latin typeface="Arial" pitchFamily="34" charset="0"/>
                <a:ea typeface="Times New Roman" pitchFamily="18" charset="0"/>
                <a:cs typeface="Arial" pitchFamily="34" charset="0"/>
              </a:rPr>
              <a:t>Example</a:t>
            </a: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3:  Scheme to identify methamphetamine </a:t>
            </a:r>
            <a:r>
              <a:rPr kumimoji="0" lang="en-US" altLang="en-US"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HCl</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636813" y="4885048"/>
            <a:ext cx="7600951"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Outcome:</a:t>
            </a:r>
            <a:endParaRPr lang="en-US" altLang="en-US" dirty="0">
              <a:latin typeface="Arial" pitchFamily="34" charset="0"/>
              <a:ea typeface="Times New Roman" pitchFamily="18" charset="0"/>
              <a:cs typeface="Arial" pitchFamily="34" charset="0"/>
            </a:endParaRPr>
          </a:p>
          <a:p>
            <a:pPr marL="457200" marR="0" lvl="0" algn="l" defTabSz="457200" rtl="0" eaLnBrk="0" fontAlgn="base" latinLnBrk="0" hangingPunct="0">
              <a:lnSpc>
                <a:spcPct val="100000"/>
              </a:lnSpc>
              <a:spcBef>
                <a:spcPct val="0"/>
              </a:spcBef>
              <a:spcAft>
                <a:spcPct val="0"/>
              </a:spcAft>
              <a:buClrTx/>
              <a:buSzTx/>
              <a:buFontTx/>
              <a:buNone/>
              <a:tabLst/>
            </a:pPr>
            <a:r>
              <a:rPr kumimoji="0" lang="en-US" altLang="en-US" sz="2200" i="1"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Methamphetamine </a:t>
            </a:r>
            <a:r>
              <a:rPr kumimoji="0" lang="en-US" altLang="en-US" sz="2200" i="1"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HCl</a:t>
            </a:r>
            <a:r>
              <a:rPr kumimoji="0" lang="en-US" altLang="en-US" sz="2200" i="1"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a:t>
            </a:r>
            <a:r>
              <a:rPr kumimoji="0" lang="en-US" alt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identified based on results from 2 techniques</a:t>
            </a:r>
          </a:p>
        </p:txBody>
      </p:sp>
    </p:spTree>
    <p:extLst>
      <p:ext uri="{BB962C8B-B14F-4D97-AF65-F5344CB8AC3E}">
        <p14:creationId xmlns:p14="http://schemas.microsoft.com/office/powerpoint/2010/main" val="3184452617"/>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Analytical Scheme Examples:</a:t>
            </a:r>
            <a:endParaRPr lang="es-ES_tradnl"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147089576"/>
              </p:ext>
            </p:extLst>
          </p:nvPr>
        </p:nvGraphicFramePr>
        <p:xfrm>
          <a:off x="971522" y="2122728"/>
          <a:ext cx="6768221" cy="3184049"/>
        </p:xfrm>
        <a:graphic>
          <a:graphicData uri="http://schemas.openxmlformats.org/drawingml/2006/table">
            <a:tbl>
              <a:tblPr firstRow="1" firstCol="1" bandRow="1">
                <a:tableStyleId>{5C22544A-7EE6-4342-B048-85BDC9FD1C3A}</a:tableStyleId>
              </a:tblPr>
              <a:tblGrid>
                <a:gridCol w="1319535"/>
                <a:gridCol w="2558280"/>
                <a:gridCol w="1992793"/>
                <a:gridCol w="897613"/>
              </a:tblGrid>
              <a:tr h="440871">
                <a:tc>
                  <a:txBody>
                    <a:bodyPr/>
                    <a:lstStyle/>
                    <a:p>
                      <a:pPr marL="0" marR="0" algn="ctr">
                        <a:spcBef>
                          <a:spcPts val="0"/>
                        </a:spcBef>
                        <a:spcAft>
                          <a:spcPts val="0"/>
                        </a:spcAft>
                      </a:pPr>
                      <a:r>
                        <a:rPr lang="en-GB" sz="1600" dirty="0">
                          <a:effectLst/>
                          <a:latin typeface="Calibri" panose="020F0502020204030204" pitchFamily="34" charset="0"/>
                        </a:rPr>
                        <a:t>Technique</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Result</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a:effectLst/>
                          <a:latin typeface="Calibri" panose="020F0502020204030204" pitchFamily="34" charset="0"/>
                        </a:rPr>
                        <a:t>Conclusion</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Category</a:t>
                      </a:r>
                      <a:endParaRPr lang="en-US" sz="1600" dirty="0">
                        <a:effectLst/>
                        <a:latin typeface="Calibri" panose="020F0502020204030204" pitchFamily="34" charset="0"/>
                        <a:ea typeface="Times New Roman"/>
                      </a:endParaRPr>
                    </a:p>
                  </a:txBody>
                  <a:tcPr marL="68580" marR="68580" marT="0" marB="0" anchor="ctr"/>
                </a:tc>
              </a:tr>
              <a:tr h="898060">
                <a:tc>
                  <a:txBody>
                    <a:bodyPr/>
                    <a:lstStyle/>
                    <a:p>
                      <a:pPr marL="0" marR="0" algn="ctr">
                        <a:spcBef>
                          <a:spcPts val="0"/>
                        </a:spcBef>
                        <a:spcAft>
                          <a:spcPts val="0"/>
                        </a:spcAft>
                      </a:pPr>
                      <a:r>
                        <a:rPr lang="en-US" sz="1600" dirty="0" smtClean="0">
                          <a:effectLst/>
                          <a:latin typeface="Calibri" panose="020F0502020204030204" pitchFamily="34" charset="0"/>
                          <a:ea typeface="Times New Roman"/>
                        </a:rPr>
                        <a:t>ESI-MS-TOF</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US" sz="1600" dirty="0" smtClean="0">
                          <a:effectLst/>
                          <a:latin typeface="Calibri" panose="020F0502020204030204" pitchFamily="34" charset="0"/>
                          <a:ea typeface="Times New Roman"/>
                        </a:rPr>
                        <a:t>Molecular mass and elemental formula consistent with </a:t>
                      </a:r>
                      <a:r>
                        <a:rPr lang="en-US" sz="1600" dirty="0" err="1" smtClean="0">
                          <a:effectLst/>
                          <a:latin typeface="Calibri" panose="020F0502020204030204" pitchFamily="34" charset="0"/>
                          <a:ea typeface="Times New Roman"/>
                        </a:rPr>
                        <a:t>methcathinone</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kumimoji="0" lang="en-US" sz="1800" kern="1200" dirty="0" smtClean="0">
                          <a:solidFill>
                            <a:schemeClr val="dk1"/>
                          </a:solidFill>
                          <a:effectLst/>
                          <a:latin typeface="Calibri" panose="020F0502020204030204" pitchFamily="34" charset="0"/>
                          <a:ea typeface="+mn-ea"/>
                          <a:cs typeface="+mn-cs"/>
                        </a:rPr>
                        <a:t>Mass: 163.2256</a:t>
                      </a:r>
                    </a:p>
                    <a:p>
                      <a:pPr marL="0" marR="0" algn="ctr">
                        <a:spcBef>
                          <a:spcPts val="0"/>
                        </a:spcBef>
                        <a:spcAft>
                          <a:spcPts val="0"/>
                        </a:spcAft>
                      </a:pPr>
                      <a:r>
                        <a:rPr kumimoji="0" lang="en-US" sz="1800" kern="1200" dirty="0" smtClean="0">
                          <a:solidFill>
                            <a:schemeClr val="dk1"/>
                          </a:solidFill>
                          <a:effectLst/>
                          <a:latin typeface="Calibri" panose="020F0502020204030204" pitchFamily="34" charset="0"/>
                          <a:ea typeface="+mn-ea"/>
                          <a:cs typeface="+mn-cs"/>
                        </a:rPr>
                        <a:t>C</a:t>
                      </a:r>
                      <a:r>
                        <a:rPr kumimoji="0" lang="en-US" sz="1800" kern="1200" baseline="-25000" dirty="0" smtClean="0">
                          <a:solidFill>
                            <a:schemeClr val="dk1"/>
                          </a:solidFill>
                          <a:effectLst/>
                          <a:latin typeface="Calibri" panose="020F0502020204030204" pitchFamily="34" charset="0"/>
                          <a:ea typeface="+mn-ea"/>
                          <a:cs typeface="+mn-cs"/>
                        </a:rPr>
                        <a:t>10</a:t>
                      </a:r>
                      <a:r>
                        <a:rPr kumimoji="0" lang="en-US" sz="1800" kern="1200" dirty="0" smtClean="0">
                          <a:solidFill>
                            <a:schemeClr val="dk1"/>
                          </a:solidFill>
                          <a:effectLst/>
                          <a:latin typeface="Calibri" panose="020F0502020204030204" pitchFamily="34" charset="0"/>
                          <a:ea typeface="+mn-ea"/>
                          <a:cs typeface="+mn-cs"/>
                        </a:rPr>
                        <a:t>H</a:t>
                      </a:r>
                      <a:r>
                        <a:rPr kumimoji="0" lang="en-US" sz="1800" kern="1200" baseline="-25000" dirty="0" smtClean="0">
                          <a:solidFill>
                            <a:schemeClr val="dk1"/>
                          </a:solidFill>
                          <a:effectLst/>
                          <a:latin typeface="Calibri" panose="020F0502020204030204" pitchFamily="34" charset="0"/>
                          <a:ea typeface="+mn-ea"/>
                          <a:cs typeface="+mn-cs"/>
                        </a:rPr>
                        <a:t>13</a:t>
                      </a:r>
                      <a:r>
                        <a:rPr kumimoji="0" lang="en-US" sz="1800" kern="1200" dirty="0" smtClean="0">
                          <a:solidFill>
                            <a:schemeClr val="dk1"/>
                          </a:solidFill>
                          <a:effectLst/>
                          <a:latin typeface="Calibri" panose="020F0502020204030204" pitchFamily="34" charset="0"/>
                          <a:ea typeface="+mn-ea"/>
                          <a:cs typeface="+mn-cs"/>
                        </a:rPr>
                        <a:t>NO</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US" sz="1600" dirty="0" smtClean="0">
                          <a:effectLst/>
                          <a:latin typeface="Calibri" panose="020F0502020204030204" pitchFamily="34" charset="0"/>
                          <a:ea typeface="Times New Roman"/>
                        </a:rPr>
                        <a:t>A</a:t>
                      </a:r>
                      <a:endParaRPr lang="en-US" sz="1600" dirty="0">
                        <a:effectLst/>
                        <a:latin typeface="Calibri" panose="020F0502020204030204" pitchFamily="34" charset="0"/>
                        <a:ea typeface="Times New Roman"/>
                      </a:endParaRPr>
                    </a:p>
                  </a:txBody>
                  <a:tcPr marL="68580" marR="68580" marT="0" marB="0" anchor="ctr"/>
                </a:tc>
              </a:tr>
              <a:tr h="898060">
                <a:tc>
                  <a:txBody>
                    <a:bodyPr/>
                    <a:lstStyle/>
                    <a:p>
                      <a:pPr marL="0" marR="0" algn="ctr">
                        <a:spcBef>
                          <a:spcPts val="0"/>
                        </a:spcBef>
                        <a:spcAft>
                          <a:spcPts val="0"/>
                        </a:spcAft>
                      </a:pPr>
                      <a:r>
                        <a:rPr lang="en-GB" sz="1600" dirty="0" smtClean="0">
                          <a:effectLst/>
                          <a:latin typeface="Calibri" panose="020F0502020204030204" pitchFamily="34" charset="0"/>
                        </a:rPr>
                        <a:t>GC-FID</a:t>
                      </a:r>
                      <a:endParaRPr lang="en-US" sz="1600" dirty="0">
                        <a:effectLst/>
                        <a:latin typeface="Calibri" panose="020F0502020204030204" pitchFamily="34" charset="0"/>
                        <a:ea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effectLst/>
                          <a:latin typeface="Calibri" panose="020F0502020204030204" pitchFamily="34" charset="0"/>
                        </a:rPr>
                        <a:t>t</a:t>
                      </a:r>
                      <a:r>
                        <a:rPr lang="en-GB" sz="1600" baseline="-25000" dirty="0" err="1" smtClean="0">
                          <a:effectLst/>
                          <a:latin typeface="Calibri" panose="020F0502020204030204" pitchFamily="34" charset="0"/>
                        </a:rPr>
                        <a:t>R</a:t>
                      </a:r>
                      <a:r>
                        <a:rPr lang="en-GB" sz="1600" dirty="0" smtClean="0">
                          <a:effectLst/>
                          <a:latin typeface="Calibri" panose="020F0502020204030204" pitchFamily="34" charset="0"/>
                        </a:rPr>
                        <a:t> of analyte peak is consistent with</a:t>
                      </a:r>
                      <a:r>
                        <a:rPr lang="en-GB" sz="1600" baseline="0" dirty="0" smtClean="0">
                          <a:effectLst/>
                          <a:latin typeface="Calibri" panose="020F0502020204030204" pitchFamily="34" charset="0"/>
                        </a:rPr>
                        <a:t> </a:t>
                      </a:r>
                      <a:r>
                        <a:rPr lang="en-GB" sz="1600" baseline="0" dirty="0" err="1" smtClean="0">
                          <a:effectLst/>
                          <a:latin typeface="Calibri" panose="020F0502020204030204" pitchFamily="34" charset="0"/>
                        </a:rPr>
                        <a:t>me</a:t>
                      </a:r>
                      <a:r>
                        <a:rPr lang="en-GB" sz="1600" dirty="0" err="1" smtClean="0">
                          <a:effectLst/>
                          <a:latin typeface="Calibri" panose="020F0502020204030204" pitchFamily="34" charset="0"/>
                        </a:rPr>
                        <a:t>thcathinone</a:t>
                      </a:r>
                      <a:r>
                        <a:rPr lang="en-GB" sz="1600" dirty="0" smtClean="0">
                          <a:effectLst/>
                          <a:latin typeface="Calibri" panose="020F0502020204030204" pitchFamily="34" charset="0"/>
                        </a:rPr>
                        <a:t> 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err="1" smtClean="0">
                          <a:effectLst/>
                          <a:latin typeface="Calibri" panose="020F0502020204030204" pitchFamily="34" charset="0"/>
                        </a:rPr>
                        <a:t>Methcathinone</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ea typeface="+mn-ea"/>
                        </a:rPr>
                        <a:t>B</a:t>
                      </a:r>
                      <a:endParaRPr lang="en-US" sz="1600" dirty="0">
                        <a:effectLst/>
                        <a:latin typeface="Calibri" panose="020F0502020204030204" pitchFamily="34" charset="0"/>
                        <a:ea typeface="Times New Roman"/>
                      </a:endParaRPr>
                    </a:p>
                  </a:txBody>
                  <a:tcPr marL="68580" marR="68580" marT="0" marB="0" anchor="ctr"/>
                </a:tc>
              </a:tr>
              <a:tr h="947058">
                <a:tc>
                  <a:txBody>
                    <a:bodyPr/>
                    <a:lstStyle/>
                    <a:p>
                      <a:pPr marL="0" marR="0" algn="ctr">
                        <a:spcBef>
                          <a:spcPts val="0"/>
                        </a:spcBef>
                        <a:spcAft>
                          <a:spcPts val="0"/>
                        </a:spcAft>
                      </a:pPr>
                      <a:r>
                        <a:rPr lang="en-GB" sz="1600" dirty="0" smtClean="0">
                          <a:effectLst/>
                          <a:latin typeface="Calibri" panose="020F0502020204030204" pitchFamily="34" charset="0"/>
                          <a:ea typeface="+mn-ea"/>
                        </a:rPr>
                        <a:t>GC-EI-MS</a:t>
                      </a:r>
                      <a:endParaRPr lang="en-US" sz="1600" dirty="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Mass spectrum of analyte with </a:t>
                      </a:r>
                      <a:r>
                        <a:rPr lang="en-GB" sz="1600" dirty="0" err="1" smtClean="0">
                          <a:effectLst/>
                          <a:latin typeface="Calibri" panose="020F0502020204030204" pitchFamily="34" charset="0"/>
                        </a:rPr>
                        <a:t>methcathinone</a:t>
                      </a:r>
                      <a:r>
                        <a:rPr lang="en-GB" sz="1600" baseline="0" dirty="0" smtClean="0">
                          <a:effectLst/>
                          <a:latin typeface="Calibri" panose="020F0502020204030204" pitchFamily="34" charset="0"/>
                        </a:rPr>
                        <a:t> RM</a:t>
                      </a:r>
                      <a:endParaRPr lang="en-US" sz="1600" dirty="0">
                        <a:effectLst/>
                        <a:latin typeface="Calibri" panose="020F0502020204030204" pitchFamily="34" charset="0"/>
                        <a:ea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effectLst/>
                          <a:latin typeface="Calibri" panose="020F0502020204030204" pitchFamily="34" charset="0"/>
                        </a:rPr>
                        <a:t>Methcathinone</a:t>
                      </a:r>
                      <a:endParaRPr lang="en-US" sz="1600" dirty="0" smtClean="0">
                        <a:effectLst/>
                        <a:latin typeface="Calibri" panose="020F0502020204030204" pitchFamily="34" charset="0"/>
                        <a:ea typeface="Times New Roman"/>
                      </a:endParaRPr>
                    </a:p>
                  </a:txBody>
                  <a:tcPr marL="68580" marR="68580" marT="0" marB="0" anchor="ctr"/>
                </a:tc>
                <a:tc>
                  <a:txBody>
                    <a:bodyPr/>
                    <a:lstStyle/>
                    <a:p>
                      <a:pPr marL="0" marR="0" algn="ctr">
                        <a:spcBef>
                          <a:spcPts val="0"/>
                        </a:spcBef>
                        <a:spcAft>
                          <a:spcPts val="0"/>
                        </a:spcAft>
                      </a:pPr>
                      <a:r>
                        <a:rPr lang="en-GB" sz="1600" dirty="0" smtClean="0">
                          <a:effectLst/>
                          <a:latin typeface="Calibri" panose="020F0502020204030204" pitchFamily="34" charset="0"/>
                        </a:rPr>
                        <a:t>A</a:t>
                      </a:r>
                      <a:endParaRPr lang="en-US" sz="1600" dirty="0">
                        <a:effectLst/>
                        <a:latin typeface="Calibri" panose="020F0502020204030204" pitchFamily="34" charset="0"/>
                        <a:ea typeface="Times New Roman"/>
                      </a:endParaRPr>
                    </a:p>
                  </a:txBody>
                  <a:tcPr marL="68580" marR="68580" marT="0" marB="0" anchor="ctr"/>
                </a:tc>
              </a:tr>
            </a:tbl>
          </a:graphicData>
        </a:graphic>
      </p:graphicFrame>
      <p:sp>
        <p:nvSpPr>
          <p:cNvPr id="4" name="Slide Number Placeholder 3"/>
          <p:cNvSpPr>
            <a:spLocks noGrp="1"/>
          </p:cNvSpPr>
          <p:nvPr>
            <p:ph type="sldNum" sz="quarter" idx="15"/>
          </p:nvPr>
        </p:nvSpPr>
        <p:spPr/>
        <p:txBody>
          <a:bodyPr/>
          <a:lstStyle/>
          <a:p>
            <a:fld id="{8D23C714-7B79-4FEE-AD87-87B938001C67}" type="slidenum">
              <a:rPr lang="en-US" smtClean="0"/>
              <a:pPr/>
              <a:t>13</a:t>
            </a:fld>
            <a:endParaRPr lang="en-US" dirty="0"/>
          </a:p>
        </p:txBody>
      </p:sp>
      <p:sp>
        <p:nvSpPr>
          <p:cNvPr id="6" name="Rectangle 1"/>
          <p:cNvSpPr>
            <a:spLocks noChangeArrowheads="1"/>
          </p:cNvSpPr>
          <p:nvPr/>
        </p:nvSpPr>
        <p:spPr bwMode="auto">
          <a:xfrm>
            <a:off x="636813" y="1373065"/>
            <a:ext cx="7772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b="1" dirty="0" smtClean="0">
                <a:latin typeface="Arial" pitchFamily="34" charset="0"/>
                <a:ea typeface="Times New Roman" pitchFamily="18" charset="0"/>
                <a:cs typeface="Arial" pitchFamily="34" charset="0"/>
              </a:rPr>
              <a:t>Example</a:t>
            </a: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  Scheme to identify </a:t>
            </a:r>
            <a:r>
              <a:rPr kumimoji="0" lang="en-US" altLang="en-US"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methcathinone</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1"/>
          <p:cNvSpPr>
            <a:spLocks noChangeArrowheads="1"/>
          </p:cNvSpPr>
          <p:nvPr/>
        </p:nvSpPr>
        <p:spPr bwMode="auto">
          <a:xfrm>
            <a:off x="808262" y="5497386"/>
            <a:ext cx="6890659"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Outcome:</a:t>
            </a:r>
            <a:endParaRPr lang="en-US" altLang="en-US" dirty="0">
              <a:latin typeface="Arial" pitchFamily="34" charset="0"/>
              <a:ea typeface="Times New Roman" pitchFamily="18" charset="0"/>
              <a:cs typeface="Arial" pitchFamily="34" charset="0"/>
            </a:endParaRPr>
          </a:p>
          <a:p>
            <a:pPr marL="457200" marR="0" lvl="0" algn="l" defTabSz="457200" rtl="0" eaLnBrk="0" fontAlgn="base" latinLnBrk="0" hangingPunct="0">
              <a:lnSpc>
                <a:spcPct val="100000"/>
              </a:lnSpc>
              <a:spcBef>
                <a:spcPct val="0"/>
              </a:spcBef>
              <a:spcAft>
                <a:spcPct val="0"/>
              </a:spcAft>
              <a:buClrTx/>
              <a:buSzTx/>
              <a:buFontTx/>
              <a:buNone/>
              <a:tabLst/>
            </a:pPr>
            <a:r>
              <a:rPr kumimoji="0" lang="en-US" altLang="en-US" sz="2200" i="1" u="none" strike="noStrike" cap="none" normalizeH="0" baseline="0" dirty="0" err="1" smtClean="0">
                <a:ln>
                  <a:noFill/>
                </a:ln>
                <a:solidFill>
                  <a:schemeClr val="accent1"/>
                </a:solidFill>
                <a:effectLst/>
                <a:latin typeface="Arial" pitchFamily="34" charset="0"/>
                <a:ea typeface="Times New Roman" pitchFamily="18" charset="0"/>
                <a:cs typeface="Arial" pitchFamily="34" charset="0"/>
              </a:rPr>
              <a:t>Methcathinone</a:t>
            </a:r>
            <a:r>
              <a:rPr kumimoji="0" lang="en-US" altLang="en-US" sz="2200" i="1" u="none" strike="noStrike" cap="none" normalizeH="0" baseline="0" dirty="0" smtClean="0">
                <a:ln>
                  <a:noFill/>
                </a:ln>
                <a:solidFill>
                  <a:schemeClr val="accent1"/>
                </a:solidFill>
                <a:effectLst/>
                <a:latin typeface="Arial" pitchFamily="34" charset="0"/>
                <a:ea typeface="Times New Roman" pitchFamily="18" charset="0"/>
                <a:cs typeface="Arial" pitchFamily="34" charset="0"/>
              </a:rPr>
              <a:t> </a:t>
            </a:r>
            <a:r>
              <a:rPr kumimoji="0" lang="en-US" alt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identified based on results from 2 techniques</a:t>
            </a:r>
            <a:endParaRPr kumimoji="0" lang="en-US" altLang="en-US" sz="2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 name="Straight Connector 6"/>
          <p:cNvCxnSpPr/>
          <p:nvPr/>
        </p:nvCxnSpPr>
        <p:spPr>
          <a:xfrm flipV="1">
            <a:off x="7078436" y="2784022"/>
            <a:ext cx="408214" cy="44903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1898018"/>
      </p:ext>
    </p:extLst>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499513" cy="1143000"/>
          </a:xfrm>
        </p:spPr>
        <p:txBody>
          <a:bodyPr>
            <a:normAutofit/>
          </a:bodyPr>
          <a:lstStyle/>
          <a:p>
            <a:r>
              <a:rPr lang="en-US" sz="3600" dirty="0"/>
              <a:t>SWGDRUG Part </a:t>
            </a:r>
            <a:r>
              <a:rPr lang="en-US" sz="3600" dirty="0" smtClean="0"/>
              <a:t>IVB – Method Validation</a:t>
            </a:r>
            <a:endParaRPr lang="en-US" sz="3600" dirty="0"/>
          </a:p>
        </p:txBody>
      </p:sp>
      <p:sp>
        <p:nvSpPr>
          <p:cNvPr id="3" name="Content Placeholder 2"/>
          <p:cNvSpPr>
            <a:spLocks noGrp="1"/>
          </p:cNvSpPr>
          <p:nvPr>
            <p:ph sz="quarter" idx="1"/>
          </p:nvPr>
        </p:nvSpPr>
        <p:spPr>
          <a:xfrm>
            <a:off x="457199" y="1600200"/>
            <a:ext cx="7913077" cy="4873752"/>
          </a:xfrm>
        </p:spPr>
        <p:txBody>
          <a:bodyPr>
            <a:noAutofit/>
          </a:bodyPr>
          <a:lstStyle/>
          <a:p>
            <a:r>
              <a:rPr lang="en-US" dirty="0" smtClean="0"/>
              <a:t>Qualitative Method Validation</a:t>
            </a:r>
          </a:p>
          <a:p>
            <a:pPr lvl="1"/>
            <a:r>
              <a:rPr lang="en-US" dirty="0" smtClean="0"/>
              <a:t>Limited information available</a:t>
            </a:r>
          </a:p>
          <a:p>
            <a:pPr marL="0" indent="0">
              <a:buNone/>
            </a:pPr>
            <a:endParaRPr lang="en-US" dirty="0" smtClean="0"/>
          </a:p>
          <a:p>
            <a:r>
              <a:rPr lang="en-US" dirty="0" smtClean="0"/>
              <a:t>Part IVB – Validation of Analytical Methods</a:t>
            </a:r>
          </a:p>
          <a:p>
            <a:pPr lvl="1" indent="-350838"/>
            <a:r>
              <a:rPr lang="en-US" dirty="0" smtClean="0"/>
              <a:t>Components of validation:</a:t>
            </a:r>
          </a:p>
          <a:p>
            <a:pPr lvl="2" indent="-350838">
              <a:buClr>
                <a:schemeClr val="tx1"/>
              </a:buClr>
            </a:pPr>
            <a:r>
              <a:rPr lang="en-US" b="1" dirty="0" smtClean="0">
                <a:solidFill>
                  <a:schemeClr val="accent1"/>
                </a:solidFill>
              </a:rPr>
              <a:t>Scope/purpose</a:t>
            </a:r>
          </a:p>
          <a:p>
            <a:pPr lvl="2" indent="-350838">
              <a:buClr>
                <a:schemeClr val="tx1"/>
              </a:buClr>
            </a:pPr>
            <a:r>
              <a:rPr lang="en-US" b="1" dirty="0" smtClean="0">
                <a:solidFill>
                  <a:schemeClr val="accent1"/>
                </a:solidFill>
              </a:rPr>
              <a:t>Validation plan</a:t>
            </a:r>
          </a:p>
          <a:p>
            <a:pPr lvl="2" indent="-350838">
              <a:buClr>
                <a:schemeClr val="tx1"/>
              </a:buClr>
            </a:pPr>
            <a:r>
              <a:rPr lang="en-US" b="1" dirty="0" smtClean="0">
                <a:solidFill>
                  <a:schemeClr val="accent1"/>
                </a:solidFill>
              </a:rPr>
              <a:t>Assessment of data</a:t>
            </a:r>
          </a:p>
          <a:p>
            <a:pPr lvl="2" indent="-350838">
              <a:buClr>
                <a:schemeClr val="tx1"/>
              </a:buClr>
            </a:pPr>
            <a:r>
              <a:rPr lang="en-US" b="1" dirty="0">
                <a:solidFill>
                  <a:schemeClr val="accent1"/>
                </a:solidFill>
              </a:rPr>
              <a:t>L</a:t>
            </a:r>
            <a:r>
              <a:rPr lang="en-US" b="1" dirty="0" smtClean="0">
                <a:solidFill>
                  <a:schemeClr val="accent1"/>
                </a:solidFill>
              </a:rPr>
              <a:t>imitations</a:t>
            </a:r>
          </a:p>
          <a:p>
            <a:pPr lvl="2" indent="-350838">
              <a:buClr>
                <a:schemeClr val="tx1"/>
              </a:buClr>
            </a:pPr>
            <a:r>
              <a:rPr lang="en-US" b="1" dirty="0">
                <a:solidFill>
                  <a:schemeClr val="accent1"/>
                </a:solidFill>
              </a:rPr>
              <a:t>C</a:t>
            </a:r>
            <a:r>
              <a:rPr lang="en-US" b="1" dirty="0" smtClean="0">
                <a:solidFill>
                  <a:schemeClr val="accent1"/>
                </a:solidFill>
              </a:rPr>
              <a:t>onclusions</a:t>
            </a:r>
          </a:p>
          <a:p>
            <a:pPr marL="346075" lvl="1" indent="0">
              <a:buNone/>
            </a:pPr>
            <a:endParaRPr lang="en-US" dirty="0">
              <a:solidFill>
                <a:srgbClr val="0066FF"/>
              </a:solidFill>
            </a:endParaRPr>
          </a:p>
        </p:txBody>
      </p:sp>
      <p:sp>
        <p:nvSpPr>
          <p:cNvPr id="4" name="Slide Number Placeholder 3"/>
          <p:cNvSpPr>
            <a:spLocks noGrp="1"/>
          </p:cNvSpPr>
          <p:nvPr>
            <p:ph type="sldNum" sz="quarter" idx="15"/>
          </p:nvPr>
        </p:nvSpPr>
        <p:spPr/>
        <p:txBody>
          <a:bodyPr/>
          <a:lstStyle/>
          <a:p>
            <a:fld id="{8D23C714-7B79-4FEE-AD87-87B938001C67}" type="slidenum">
              <a:rPr lang="en-US" smtClean="0"/>
              <a:pPr/>
              <a:t>14</a:t>
            </a:fld>
            <a:endParaRPr lang="en-US" dirty="0"/>
          </a:p>
        </p:txBody>
      </p:sp>
    </p:spTree>
    <p:extLst>
      <p:ext uri="{BB962C8B-B14F-4D97-AF65-F5344CB8AC3E}">
        <p14:creationId xmlns:p14="http://schemas.microsoft.com/office/powerpoint/2010/main" val="2790661085"/>
      </p:ext>
    </p:extLst>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Validation Examples</a:t>
            </a:r>
            <a:r>
              <a:rPr lang="en-US" dirty="0"/>
              <a:t>:</a:t>
            </a:r>
            <a:endParaRPr lang="es-ES_tradnl" dirty="0"/>
          </a:p>
        </p:txBody>
      </p:sp>
      <p:sp>
        <p:nvSpPr>
          <p:cNvPr id="3" name="Content Placeholder 2"/>
          <p:cNvSpPr>
            <a:spLocks noGrp="1"/>
          </p:cNvSpPr>
          <p:nvPr>
            <p:ph sz="quarter" idx="1"/>
          </p:nvPr>
        </p:nvSpPr>
        <p:spPr>
          <a:xfrm>
            <a:off x="457200" y="1402080"/>
            <a:ext cx="7825740" cy="5071872"/>
          </a:xfrm>
        </p:spPr>
        <p:txBody>
          <a:bodyPr>
            <a:noAutofit/>
          </a:bodyPr>
          <a:lstStyle/>
          <a:p>
            <a:r>
              <a:rPr lang="en-US" dirty="0"/>
              <a:t>Part IVB – Validation of Analytical Methods</a:t>
            </a:r>
          </a:p>
          <a:p>
            <a:pPr lvl="1" indent="-350838"/>
            <a:r>
              <a:rPr lang="en-US" dirty="0" smtClean="0"/>
              <a:t>Validation criteria &amp; definitions:</a:t>
            </a:r>
            <a:endParaRPr lang="en-US" dirty="0"/>
          </a:p>
          <a:p>
            <a:pPr lvl="2" indent="-350838">
              <a:buClr>
                <a:schemeClr val="tx1"/>
              </a:buClr>
            </a:pPr>
            <a:r>
              <a:rPr lang="en-US" b="1" dirty="0" smtClean="0">
                <a:solidFill>
                  <a:schemeClr val="accent1"/>
                </a:solidFill>
              </a:rPr>
              <a:t>Selectivity</a:t>
            </a:r>
            <a:r>
              <a:rPr lang="en-US" b="1" dirty="0" smtClean="0"/>
              <a:t>, </a:t>
            </a:r>
            <a:r>
              <a:rPr lang="en-US" b="1" dirty="0" smtClean="0">
                <a:solidFill>
                  <a:schemeClr val="accent1"/>
                </a:solidFill>
              </a:rPr>
              <a:t>reliability</a:t>
            </a:r>
            <a:r>
              <a:rPr lang="en-US" b="1" dirty="0" smtClean="0"/>
              <a:t> </a:t>
            </a:r>
            <a:r>
              <a:rPr lang="en-US" dirty="0" smtClean="0"/>
              <a:t>(repeatability/reproducibility), and </a:t>
            </a:r>
            <a:r>
              <a:rPr lang="en-US" b="1" dirty="0" smtClean="0">
                <a:solidFill>
                  <a:schemeClr val="accent1"/>
                </a:solidFill>
              </a:rPr>
              <a:t>accuracy</a:t>
            </a:r>
          </a:p>
          <a:p>
            <a:pPr lvl="2" indent="-350838">
              <a:buClr>
                <a:schemeClr val="tx1"/>
              </a:buClr>
            </a:pPr>
            <a:r>
              <a:rPr lang="en-US" b="1" dirty="0" smtClean="0">
                <a:solidFill>
                  <a:schemeClr val="accent1"/>
                </a:solidFill>
              </a:rPr>
              <a:t>Qualitative uncertainty </a:t>
            </a:r>
            <a:r>
              <a:rPr lang="en-US" dirty="0" smtClean="0"/>
              <a:t>(sensitivity, specificity, false positives, false negatives)</a:t>
            </a:r>
          </a:p>
          <a:p>
            <a:pPr lvl="1" indent="-350838"/>
            <a:r>
              <a:rPr lang="en-US" dirty="0" smtClean="0"/>
              <a:t>Validation documentation (incl. retrospective validation)</a:t>
            </a:r>
          </a:p>
          <a:p>
            <a:pPr lvl="1" indent="-350838"/>
            <a:r>
              <a:rPr lang="en-US" dirty="0" smtClean="0"/>
              <a:t>Examples </a:t>
            </a:r>
            <a:r>
              <a:rPr lang="en-US" dirty="0"/>
              <a:t>(</a:t>
            </a:r>
            <a:r>
              <a:rPr lang="en-US" dirty="0">
                <a:solidFill>
                  <a:schemeClr val="accent1"/>
                </a:solidFill>
              </a:rPr>
              <a:t>supplemental document</a:t>
            </a:r>
            <a:r>
              <a:rPr lang="en-US" dirty="0"/>
              <a:t>):</a:t>
            </a:r>
          </a:p>
          <a:p>
            <a:pPr lvl="2">
              <a:buClr>
                <a:schemeClr val="tx1"/>
              </a:buClr>
            </a:pPr>
            <a:r>
              <a:rPr lang="en-US" b="1" dirty="0">
                <a:solidFill>
                  <a:schemeClr val="accent1"/>
                </a:solidFill>
              </a:rPr>
              <a:t>General purpose GC-MS method</a:t>
            </a:r>
          </a:p>
          <a:p>
            <a:pPr lvl="2">
              <a:buClr>
                <a:schemeClr val="tx1"/>
              </a:buClr>
            </a:pPr>
            <a:r>
              <a:rPr lang="en-US" b="1" dirty="0">
                <a:solidFill>
                  <a:schemeClr val="accent1"/>
                </a:solidFill>
              </a:rPr>
              <a:t>IR method</a:t>
            </a:r>
          </a:p>
          <a:p>
            <a:pPr lvl="2">
              <a:buClr>
                <a:schemeClr val="tx1"/>
              </a:buClr>
            </a:pPr>
            <a:r>
              <a:rPr lang="en-US" b="1" dirty="0">
                <a:solidFill>
                  <a:schemeClr val="accent1"/>
                </a:solidFill>
              </a:rPr>
              <a:t>Color test</a:t>
            </a:r>
            <a:endParaRPr lang="es-ES_tradnl" b="1" dirty="0"/>
          </a:p>
        </p:txBody>
      </p:sp>
      <p:sp>
        <p:nvSpPr>
          <p:cNvPr id="4" name="Slide Number Placeholder 3"/>
          <p:cNvSpPr>
            <a:spLocks noGrp="1"/>
          </p:cNvSpPr>
          <p:nvPr>
            <p:ph type="sldNum" sz="quarter" idx="15"/>
          </p:nvPr>
        </p:nvSpPr>
        <p:spPr/>
        <p:txBody>
          <a:bodyPr/>
          <a:lstStyle/>
          <a:p>
            <a:fld id="{8D23C714-7B79-4FEE-AD87-87B938001C67}" type="slidenum">
              <a:rPr lang="en-US" smtClean="0"/>
              <a:pPr/>
              <a:t>15</a:t>
            </a:fld>
            <a:endParaRPr lang="en-US" dirty="0"/>
          </a:p>
        </p:txBody>
      </p:sp>
    </p:spTree>
    <p:extLst>
      <p:ext uri="{BB962C8B-B14F-4D97-AF65-F5344CB8AC3E}">
        <p14:creationId xmlns:p14="http://schemas.microsoft.com/office/powerpoint/2010/main" val="973019788"/>
      </p:ext>
    </p:extLst>
  </p:cSld>
  <p:clrMapOvr>
    <a:masterClrMapping/>
  </p:clrMapOvr>
  <p:transition spd="slow">
    <p:pu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SWGDRUG Future Directions</a:t>
            </a:r>
            <a:endParaRPr lang="en-US" dirty="0"/>
          </a:p>
        </p:txBody>
      </p:sp>
      <p:sp>
        <p:nvSpPr>
          <p:cNvPr id="3" name="Content Placeholder 2"/>
          <p:cNvSpPr>
            <a:spLocks noGrp="1"/>
          </p:cNvSpPr>
          <p:nvPr>
            <p:ph sz="quarter" idx="1"/>
          </p:nvPr>
        </p:nvSpPr>
        <p:spPr>
          <a:xfrm>
            <a:off x="523302" y="1313758"/>
            <a:ext cx="7772400" cy="4873752"/>
          </a:xfrm>
        </p:spPr>
        <p:txBody>
          <a:bodyPr>
            <a:noAutofit/>
          </a:bodyPr>
          <a:lstStyle/>
          <a:p>
            <a:r>
              <a:rPr lang="en-US" sz="2400" dirty="0" smtClean="0"/>
              <a:t>SWGDRUG meetings:</a:t>
            </a:r>
          </a:p>
          <a:p>
            <a:pPr lvl="1"/>
            <a:r>
              <a:rPr lang="en-US" dirty="0" smtClean="0"/>
              <a:t>Core committee (national &amp; international)</a:t>
            </a:r>
          </a:p>
          <a:p>
            <a:pPr lvl="1"/>
            <a:r>
              <a:rPr lang="en-US" dirty="0" smtClean="0"/>
              <a:t>DEA – financial support</a:t>
            </a:r>
          </a:p>
          <a:p>
            <a:r>
              <a:rPr lang="en-US" sz="2400" dirty="0" smtClean="0"/>
              <a:t>Provide resources:</a:t>
            </a:r>
          </a:p>
          <a:p>
            <a:pPr lvl="1"/>
            <a:r>
              <a:rPr lang="en-US" dirty="0" smtClean="0"/>
              <a:t>Recommendations and supplemental documents</a:t>
            </a:r>
          </a:p>
          <a:p>
            <a:pPr lvl="1"/>
            <a:r>
              <a:rPr lang="en-US" dirty="0" smtClean="0"/>
              <a:t>Libraries and monographs</a:t>
            </a:r>
            <a:endParaRPr lang="en-US" dirty="0" smtClean="0">
              <a:solidFill>
                <a:srgbClr val="0066FF"/>
              </a:solidFill>
            </a:endParaRPr>
          </a:p>
          <a:p>
            <a:r>
              <a:rPr lang="en-US" sz="2400" dirty="0"/>
              <a:t>Dissemination</a:t>
            </a:r>
          </a:p>
          <a:p>
            <a:pPr lvl="1"/>
            <a:r>
              <a:rPr lang="en-US" dirty="0"/>
              <a:t>www.swgdrug.org</a:t>
            </a:r>
          </a:p>
          <a:p>
            <a:r>
              <a:rPr lang="en-US" sz="2400" dirty="0" smtClean="0"/>
              <a:t>Support the development of internationally accepted minimum standards for the analysis of seized drugs (OSAC)</a:t>
            </a:r>
          </a:p>
        </p:txBody>
      </p:sp>
      <p:sp>
        <p:nvSpPr>
          <p:cNvPr id="4" name="Slide Number Placeholder 3"/>
          <p:cNvSpPr>
            <a:spLocks noGrp="1"/>
          </p:cNvSpPr>
          <p:nvPr>
            <p:ph type="sldNum" sz="quarter" idx="15"/>
          </p:nvPr>
        </p:nvSpPr>
        <p:spPr/>
        <p:txBody>
          <a:bodyPr/>
          <a:lstStyle/>
          <a:p>
            <a:fld id="{8D23C714-7B79-4FEE-AD87-87B938001C67}" type="slidenum">
              <a:rPr lang="en-US" smtClean="0"/>
              <a:pPr/>
              <a:t>16</a:t>
            </a:fld>
            <a:endParaRPr lang="en-US" dirty="0"/>
          </a:p>
        </p:txBody>
      </p:sp>
    </p:spTree>
    <p:extLst>
      <p:ext uri="{BB962C8B-B14F-4D97-AF65-F5344CB8AC3E}">
        <p14:creationId xmlns:p14="http://schemas.microsoft.com/office/powerpoint/2010/main" val="3707552170"/>
      </p:ext>
    </p:extLst>
  </p:cSld>
  <p:clrMapOvr>
    <a:masterClrMapping/>
  </p:clrMapOvr>
  <p:transition spd="slow">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SWGDRUG-Developed Documents</a:t>
            </a:r>
            <a:endParaRPr lang="en-US" dirty="0"/>
          </a:p>
        </p:txBody>
      </p:sp>
      <p:sp>
        <p:nvSpPr>
          <p:cNvPr id="7" name="Content Placeholder 6"/>
          <p:cNvSpPr>
            <a:spLocks noGrp="1"/>
          </p:cNvSpPr>
          <p:nvPr>
            <p:ph sz="quarter" idx="1"/>
          </p:nvPr>
        </p:nvSpPr>
        <p:spPr>
          <a:xfrm>
            <a:off x="523301" y="1291724"/>
            <a:ext cx="7871551" cy="5337676"/>
          </a:xfrm>
        </p:spPr>
        <p:txBody>
          <a:bodyPr>
            <a:noAutofit/>
          </a:bodyPr>
          <a:lstStyle/>
          <a:p>
            <a:endParaRPr lang="en-US" sz="800" dirty="0" smtClean="0">
              <a:solidFill>
                <a:srgbClr val="0066FF"/>
              </a:solidFill>
            </a:endParaRPr>
          </a:p>
          <a:p>
            <a:pPr lvl="1"/>
            <a:r>
              <a:rPr lang="en-US" b="1" dirty="0">
                <a:cs typeface="Arial" charset="0"/>
              </a:rPr>
              <a:t>E2329:	</a:t>
            </a:r>
            <a:r>
              <a:rPr lang="en-US" dirty="0">
                <a:cs typeface="Arial" charset="0"/>
              </a:rPr>
              <a:t>Identification of Seized </a:t>
            </a:r>
            <a:r>
              <a:rPr lang="en-US" dirty="0" smtClean="0">
                <a:cs typeface="Arial" charset="0"/>
              </a:rPr>
              <a:t>Drugs</a:t>
            </a:r>
          </a:p>
          <a:p>
            <a:pPr lvl="1"/>
            <a:endParaRPr lang="en-US" sz="400" dirty="0" smtClean="0">
              <a:cs typeface="Arial" charset="0"/>
            </a:endParaRPr>
          </a:p>
          <a:p>
            <a:pPr lvl="1"/>
            <a:r>
              <a:rPr lang="en-US" b="1" dirty="0" smtClean="0">
                <a:cs typeface="Arial" charset="0"/>
              </a:rPr>
              <a:t>E2548</a:t>
            </a:r>
            <a:r>
              <a:rPr lang="en-US" b="1" dirty="0">
                <a:cs typeface="Arial" charset="0"/>
              </a:rPr>
              <a:t>:	</a:t>
            </a:r>
            <a:r>
              <a:rPr lang="en-US" dirty="0">
                <a:cs typeface="Arial" charset="0"/>
              </a:rPr>
              <a:t>Sampling Seized Drugs for Qualitative </a:t>
            </a:r>
            <a:r>
              <a:rPr lang="en-US" dirty="0" smtClean="0">
                <a:cs typeface="Arial" charset="0"/>
              </a:rPr>
              <a:t>and 			Quantitative Analysis</a:t>
            </a:r>
          </a:p>
          <a:p>
            <a:pPr lvl="1"/>
            <a:endParaRPr lang="en-US" sz="400" dirty="0" smtClean="0">
              <a:cs typeface="Arial" charset="0"/>
            </a:endParaRPr>
          </a:p>
          <a:p>
            <a:pPr lvl="1"/>
            <a:r>
              <a:rPr lang="en-US" b="1" dirty="0">
                <a:cs typeface="Arial" charset="0"/>
              </a:rPr>
              <a:t>E2764:	</a:t>
            </a:r>
            <a:r>
              <a:rPr lang="en-US" dirty="0">
                <a:cs typeface="Arial" charset="0"/>
              </a:rPr>
              <a:t>Uncertainty Assessment in the Context 		</a:t>
            </a:r>
            <a:r>
              <a:rPr lang="en-US" dirty="0" smtClean="0">
                <a:cs typeface="Arial" charset="0"/>
              </a:rPr>
              <a:t>	of </a:t>
            </a:r>
            <a:r>
              <a:rPr lang="en-US" dirty="0">
                <a:cs typeface="Arial" charset="0"/>
              </a:rPr>
              <a:t>Seized Drug Analysis </a:t>
            </a:r>
            <a:r>
              <a:rPr lang="en-US" i="1" dirty="0">
                <a:solidFill>
                  <a:srgbClr val="FF0000"/>
                </a:solidFill>
                <a:cs typeface="Arial" charset="0"/>
              </a:rPr>
              <a:t>–</a:t>
            </a:r>
            <a:r>
              <a:rPr lang="en-US" i="1" dirty="0">
                <a:cs typeface="Arial" charset="0"/>
              </a:rPr>
              <a:t> </a:t>
            </a:r>
            <a:r>
              <a:rPr lang="en-US" i="1" dirty="0">
                <a:solidFill>
                  <a:srgbClr val="C00000"/>
                </a:solidFill>
                <a:cs typeface="Arial" charset="0"/>
              </a:rPr>
              <a:t>in </a:t>
            </a:r>
            <a:r>
              <a:rPr lang="en-US" i="1" dirty="0" smtClean="0">
                <a:solidFill>
                  <a:srgbClr val="C00000"/>
                </a:solidFill>
                <a:cs typeface="Arial" charset="0"/>
              </a:rPr>
              <a:t>ASTM revision</a:t>
            </a:r>
            <a:endParaRPr lang="en-US" i="1" dirty="0">
              <a:solidFill>
                <a:srgbClr val="C00000"/>
              </a:solidFill>
              <a:cs typeface="Arial" charset="0"/>
            </a:endParaRPr>
          </a:p>
          <a:p>
            <a:pPr lvl="1"/>
            <a:endParaRPr lang="en-US" sz="400" dirty="0" smtClean="0">
              <a:cs typeface="Arial" charset="0"/>
            </a:endParaRPr>
          </a:p>
          <a:p>
            <a:pPr marL="346075" lvl="1" indent="0">
              <a:buNone/>
            </a:pPr>
            <a:endParaRPr lang="en-US" sz="400" dirty="0" smtClean="0">
              <a:cs typeface="Arial" charset="0"/>
            </a:endParaRPr>
          </a:p>
          <a:p>
            <a:pPr lvl="1"/>
            <a:r>
              <a:rPr lang="en-US" b="1" dirty="0">
                <a:cs typeface="Arial" charset="0"/>
              </a:rPr>
              <a:t>E2882:	</a:t>
            </a:r>
            <a:r>
              <a:rPr lang="en-US" dirty="0">
                <a:cs typeface="Arial" charset="0"/>
              </a:rPr>
              <a:t>Analysis of Clandestine Laboratory </a:t>
            </a:r>
            <a:r>
              <a:rPr lang="en-US" dirty="0" smtClean="0">
                <a:cs typeface="Arial" charset="0"/>
              </a:rPr>
              <a:t>				Evidence </a:t>
            </a:r>
            <a:r>
              <a:rPr lang="en-US" i="1" dirty="0">
                <a:solidFill>
                  <a:srgbClr val="C00000"/>
                </a:solidFill>
                <a:cs typeface="Arial" charset="0"/>
              </a:rPr>
              <a:t>– in </a:t>
            </a:r>
            <a:r>
              <a:rPr lang="en-US" i="1" dirty="0" smtClean="0">
                <a:solidFill>
                  <a:srgbClr val="C00000"/>
                </a:solidFill>
                <a:cs typeface="Arial" charset="0"/>
              </a:rPr>
              <a:t>ASTM revision</a:t>
            </a:r>
            <a:endParaRPr lang="en-US" dirty="0">
              <a:cs typeface="Arial" charset="0"/>
            </a:endParaRPr>
          </a:p>
          <a:p>
            <a:pPr lvl="1"/>
            <a:endParaRPr lang="en-US" sz="2000" dirty="0">
              <a:cs typeface="Arial" charset="0"/>
            </a:endParaRPr>
          </a:p>
          <a:p>
            <a:pPr lvl="1"/>
            <a:endParaRPr lang="en-US" dirty="0">
              <a:latin typeface="Arial" charset="0"/>
              <a:cs typeface="Arial" charset="0"/>
            </a:endParaRPr>
          </a:p>
          <a:p>
            <a:pPr lvl="1"/>
            <a:endParaRPr lang="en-US" dirty="0">
              <a:latin typeface="Arial" charset="0"/>
              <a:cs typeface="Arial" charset="0"/>
            </a:endParaRPr>
          </a:p>
          <a:p>
            <a:pPr lvl="1"/>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17</a:t>
            </a:fld>
            <a:endParaRPr lang="en-US" dirty="0"/>
          </a:p>
        </p:txBody>
      </p:sp>
      <p:sp>
        <p:nvSpPr>
          <p:cNvPr id="2" name="7-Point Star 1"/>
          <p:cNvSpPr/>
          <p:nvPr/>
        </p:nvSpPr>
        <p:spPr>
          <a:xfrm>
            <a:off x="789543" y="2032596"/>
            <a:ext cx="462708" cy="429658"/>
          </a:xfrm>
          <a:prstGeom prst="star7">
            <a:avLst>
              <a:gd name="adj" fmla="val 15104"/>
              <a:gd name="hf" fmla="val 102572"/>
              <a:gd name="vf" fmla="val 10521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7-Point Star 7"/>
          <p:cNvSpPr/>
          <p:nvPr/>
        </p:nvSpPr>
        <p:spPr>
          <a:xfrm>
            <a:off x="789543" y="1511133"/>
            <a:ext cx="462708" cy="429658"/>
          </a:xfrm>
          <a:prstGeom prst="star7">
            <a:avLst>
              <a:gd name="adj" fmla="val 15104"/>
              <a:gd name="hf" fmla="val 102572"/>
              <a:gd name="vf" fmla="val 10521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708363"/>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OSAC-Developed </a:t>
            </a:r>
            <a:r>
              <a:rPr lang="en-US" dirty="0"/>
              <a:t>Documents</a:t>
            </a:r>
            <a:endParaRPr lang="es-ES_tradnl" dirty="0"/>
          </a:p>
        </p:txBody>
      </p:sp>
      <p:sp>
        <p:nvSpPr>
          <p:cNvPr id="3" name="Content Placeholder 2"/>
          <p:cNvSpPr>
            <a:spLocks noGrp="1"/>
          </p:cNvSpPr>
          <p:nvPr>
            <p:ph sz="quarter" idx="1"/>
          </p:nvPr>
        </p:nvSpPr>
        <p:spPr>
          <a:xfrm>
            <a:off x="457200" y="1600200"/>
            <a:ext cx="7827484" cy="4873752"/>
          </a:xfrm>
        </p:spPr>
        <p:txBody>
          <a:bodyPr/>
          <a:lstStyle/>
          <a:p>
            <a:r>
              <a:rPr lang="en-US" dirty="0" smtClean="0"/>
              <a:t>Seized Drugs Subcommittee</a:t>
            </a:r>
          </a:p>
          <a:p>
            <a:r>
              <a:rPr lang="en-US" dirty="0" smtClean="0"/>
              <a:t>DRAFT:</a:t>
            </a:r>
          </a:p>
          <a:p>
            <a:pPr marL="396875" indent="0">
              <a:spcAft>
                <a:spcPts val="600"/>
              </a:spcAft>
              <a:buNone/>
            </a:pPr>
            <a:r>
              <a:rPr lang="en-US" b="0" dirty="0" smtClean="0"/>
              <a:t>Standard Practice for: </a:t>
            </a:r>
          </a:p>
          <a:p>
            <a:pPr marL="396875" indent="0">
              <a:spcAft>
                <a:spcPts val="600"/>
              </a:spcAft>
              <a:buNone/>
            </a:pPr>
            <a:r>
              <a:rPr lang="en-US" i="1" dirty="0" smtClean="0">
                <a:solidFill>
                  <a:schemeClr val="accent1"/>
                </a:solidFill>
              </a:rPr>
              <a:t>Assessment of GC-EI-MS Data for the Qualitative Analysis of Seized Drugs</a:t>
            </a:r>
          </a:p>
          <a:p>
            <a:pPr marL="336550" indent="-336550"/>
            <a:r>
              <a:rPr lang="en-US" dirty="0" smtClean="0"/>
              <a:t>Public comments:</a:t>
            </a:r>
          </a:p>
          <a:p>
            <a:pPr marL="677862" lvl="1" indent="-336550"/>
            <a:r>
              <a:rPr lang="en-US" dirty="0" smtClean="0"/>
              <a:t>OSAC Seized Drugs webpage </a:t>
            </a:r>
          </a:p>
          <a:p>
            <a:pPr marL="677862" lvl="1" indent="-336550"/>
            <a:r>
              <a:rPr lang="en-US" dirty="0" smtClean="0"/>
              <a:t>SWGDRUG link</a:t>
            </a:r>
            <a:endParaRPr lang="en-US" dirty="0"/>
          </a:p>
        </p:txBody>
      </p:sp>
      <p:sp>
        <p:nvSpPr>
          <p:cNvPr id="4" name="Slide Number Placeholder 3"/>
          <p:cNvSpPr>
            <a:spLocks noGrp="1"/>
          </p:cNvSpPr>
          <p:nvPr>
            <p:ph type="sldNum" sz="quarter" idx="15"/>
          </p:nvPr>
        </p:nvSpPr>
        <p:spPr/>
        <p:txBody>
          <a:bodyPr/>
          <a:lstStyle/>
          <a:p>
            <a:fld id="{8D23C714-7B79-4FEE-AD87-87B938001C67}" type="slidenum">
              <a:rPr lang="en-US" smtClean="0"/>
              <a:pPr/>
              <a:t>18</a:t>
            </a:fld>
            <a:endParaRPr lang="en-US" dirty="0"/>
          </a:p>
        </p:txBody>
      </p:sp>
    </p:spTree>
    <p:extLst>
      <p:ext uri="{BB962C8B-B14F-4D97-AF65-F5344CB8AC3E}">
        <p14:creationId xmlns:p14="http://schemas.microsoft.com/office/powerpoint/2010/main" val="1530801524"/>
      </p:ext>
    </p:extLst>
  </p:cSld>
  <p:clrMapOvr>
    <a:masterClrMapping/>
  </p:clrMapOvr>
  <p:transition spd="slow">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CTS Survey – 17-501 Drug Analysis</a:t>
            </a:r>
            <a:endParaRPr lang="es-ES_tradnl" dirty="0"/>
          </a:p>
        </p:txBody>
      </p:sp>
      <p:sp>
        <p:nvSpPr>
          <p:cNvPr id="3" name="Content Placeholder 2"/>
          <p:cNvSpPr>
            <a:spLocks noGrp="1"/>
          </p:cNvSpPr>
          <p:nvPr>
            <p:ph sz="quarter" idx="1"/>
          </p:nvPr>
        </p:nvSpPr>
        <p:spPr/>
        <p:txBody>
          <a:bodyPr/>
          <a:lstStyle/>
          <a:p>
            <a:r>
              <a:rPr lang="en-US" dirty="0" smtClean="0"/>
              <a:t>762 participants </a:t>
            </a:r>
          </a:p>
          <a:p>
            <a:r>
              <a:rPr lang="en-US" dirty="0" smtClean="0"/>
              <a:t>468 </a:t>
            </a:r>
            <a:r>
              <a:rPr lang="en-US" b="0" dirty="0" smtClean="0"/>
              <a:t>(61%) </a:t>
            </a:r>
            <a:r>
              <a:rPr lang="en-US" dirty="0" smtClean="0"/>
              <a:t>filled-out “</a:t>
            </a:r>
            <a:r>
              <a:rPr lang="en-US" i="1" dirty="0" smtClean="0"/>
              <a:t>some portion</a:t>
            </a:r>
            <a:r>
              <a:rPr lang="en-US" dirty="0" smtClean="0"/>
              <a:t>” of survey</a:t>
            </a:r>
          </a:p>
          <a:p>
            <a:r>
              <a:rPr lang="en-US" dirty="0" smtClean="0"/>
              <a:t>449 responses:</a:t>
            </a:r>
          </a:p>
          <a:p>
            <a:pPr lvl="1"/>
            <a:r>
              <a:rPr lang="en-US" dirty="0" smtClean="0"/>
              <a:t>384 (85%) follow SWGDRUG Recommendations</a:t>
            </a:r>
          </a:p>
          <a:p>
            <a:pPr lvl="1"/>
            <a:r>
              <a:rPr lang="en-US" dirty="0" smtClean="0"/>
              <a:t>34 (8%) follow </a:t>
            </a:r>
            <a:r>
              <a:rPr lang="en-US" u="sng" dirty="0" smtClean="0"/>
              <a:t>some</a:t>
            </a:r>
            <a:r>
              <a:rPr lang="en-US" dirty="0" smtClean="0"/>
              <a:t> but not all SWGDRUG </a:t>
            </a:r>
          </a:p>
          <a:p>
            <a:pPr lvl="1"/>
            <a:r>
              <a:rPr lang="en-US" dirty="0" smtClean="0"/>
              <a:t>31 (7%) do </a:t>
            </a:r>
            <a:r>
              <a:rPr lang="en-US" u="sng" dirty="0" smtClean="0"/>
              <a:t>not</a:t>
            </a:r>
            <a:r>
              <a:rPr lang="en-US" dirty="0" smtClean="0"/>
              <a:t> follow SWGDRUG</a:t>
            </a:r>
          </a:p>
        </p:txBody>
      </p:sp>
      <p:sp>
        <p:nvSpPr>
          <p:cNvPr id="4" name="Slide Number Placeholder 3"/>
          <p:cNvSpPr>
            <a:spLocks noGrp="1"/>
          </p:cNvSpPr>
          <p:nvPr>
            <p:ph type="sldNum" sz="quarter" idx="15"/>
          </p:nvPr>
        </p:nvSpPr>
        <p:spPr/>
        <p:txBody>
          <a:bodyPr/>
          <a:lstStyle/>
          <a:p>
            <a:fld id="{8D23C714-7B79-4FEE-AD87-87B938001C67}" type="slidenum">
              <a:rPr lang="en-US" smtClean="0"/>
              <a:pPr/>
              <a:t>19</a:t>
            </a:fld>
            <a:endParaRPr lang="en-US" dirty="0"/>
          </a:p>
        </p:txBody>
      </p:sp>
    </p:spTree>
    <p:extLst>
      <p:ext uri="{BB962C8B-B14F-4D97-AF65-F5344CB8AC3E}">
        <p14:creationId xmlns:p14="http://schemas.microsoft.com/office/powerpoint/2010/main" val="3302883825"/>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History</a:t>
            </a:r>
            <a:endParaRPr lang="en-US" sz="4000" dirty="0"/>
          </a:p>
        </p:txBody>
      </p:sp>
      <p:sp>
        <p:nvSpPr>
          <p:cNvPr id="4" name="Content Placeholder 3"/>
          <p:cNvSpPr>
            <a:spLocks noGrp="1"/>
          </p:cNvSpPr>
          <p:nvPr>
            <p:ph sz="quarter" idx="1"/>
          </p:nvPr>
        </p:nvSpPr>
        <p:spPr>
          <a:xfrm>
            <a:off x="523302" y="1311007"/>
            <a:ext cx="7827484" cy="4902505"/>
          </a:xfrm>
        </p:spPr>
        <p:txBody>
          <a:bodyPr>
            <a:noAutofit/>
          </a:bodyPr>
          <a:lstStyle/>
          <a:p>
            <a:pPr marL="341313" indent="-341313" defTabSz="1311275">
              <a:lnSpc>
                <a:spcPts val="2600"/>
              </a:lnSpc>
              <a:spcBef>
                <a:spcPts val="0"/>
              </a:spcBef>
            </a:pPr>
            <a:r>
              <a:rPr lang="en-US" sz="2400" dirty="0" smtClean="0">
                <a:latin typeface="Arial" charset="0"/>
                <a:cs typeface="Arial" charset="0"/>
              </a:rPr>
              <a:t>1997</a:t>
            </a:r>
            <a:r>
              <a:rPr lang="en-US" sz="2400" b="0" dirty="0" smtClean="0">
                <a:latin typeface="Arial" charset="0"/>
                <a:cs typeface="Arial" charset="0"/>
              </a:rPr>
              <a:t>	DEA  &amp; </a:t>
            </a:r>
            <a:r>
              <a:rPr lang="en-US" sz="2400" b="0" dirty="0">
                <a:latin typeface="Arial" charset="0"/>
                <a:cs typeface="Arial" charset="0"/>
              </a:rPr>
              <a:t>ONDCP co-sponsored </a:t>
            </a:r>
            <a:r>
              <a:rPr lang="en-US" sz="2400" b="0" dirty="0" smtClean="0">
                <a:latin typeface="Arial" charset="0"/>
                <a:cs typeface="Arial" charset="0"/>
              </a:rPr>
              <a:t>TWGDRUG</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1999  </a:t>
            </a:r>
            <a:r>
              <a:rPr lang="en-US" sz="2400" dirty="0">
                <a:latin typeface="Arial" charset="0"/>
                <a:cs typeface="Arial" charset="0"/>
              </a:rPr>
              <a:t>	</a:t>
            </a:r>
            <a:r>
              <a:rPr lang="en-US" sz="2400" b="0" dirty="0" smtClean="0">
                <a:latin typeface="Arial" charset="0"/>
                <a:cs typeface="Arial" charset="0"/>
              </a:rPr>
              <a:t>First meeting in Washington</a:t>
            </a:r>
            <a:r>
              <a:rPr lang="en-US" sz="2400" b="0" dirty="0">
                <a:latin typeface="Arial" charset="0"/>
                <a:cs typeface="Arial" charset="0"/>
              </a:rPr>
              <a:t>, </a:t>
            </a:r>
            <a:r>
              <a:rPr lang="en-US" sz="2400" b="0" dirty="0" smtClean="0">
                <a:latin typeface="Arial" charset="0"/>
                <a:cs typeface="Arial" charset="0"/>
              </a:rPr>
              <a:t>DC</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1999</a:t>
            </a:r>
            <a:r>
              <a:rPr lang="en-US" sz="2400" b="0" dirty="0">
                <a:latin typeface="Arial" charset="0"/>
                <a:cs typeface="Arial" charset="0"/>
              </a:rPr>
              <a:t>	</a:t>
            </a:r>
            <a:r>
              <a:rPr lang="en-US" sz="2400" b="0" dirty="0" smtClean="0">
                <a:latin typeface="Arial" charset="0"/>
                <a:cs typeface="Arial" charset="0"/>
              </a:rPr>
              <a:t>SWGDRUG </a:t>
            </a:r>
            <a:r>
              <a:rPr lang="en-US" sz="2400" b="0" dirty="0">
                <a:latin typeface="Arial" charset="0"/>
                <a:cs typeface="Arial" charset="0"/>
              </a:rPr>
              <a:t>name </a:t>
            </a:r>
            <a:r>
              <a:rPr lang="en-US" sz="2400" b="0" dirty="0" smtClean="0">
                <a:latin typeface="Arial" charset="0"/>
                <a:cs typeface="Arial" charset="0"/>
              </a:rPr>
              <a:t>adopted</a:t>
            </a:r>
          </a:p>
          <a:p>
            <a:pPr marL="341313" indent="-341313" defTabSz="1311275">
              <a:lnSpc>
                <a:spcPts val="2600"/>
              </a:lnSpc>
              <a:spcBef>
                <a:spcPts val="0"/>
              </a:spcBef>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2001</a:t>
            </a:r>
            <a:r>
              <a:rPr lang="en-US" sz="2400" b="0" dirty="0">
                <a:latin typeface="Arial" charset="0"/>
                <a:cs typeface="Arial" charset="0"/>
              </a:rPr>
              <a:t>	</a:t>
            </a:r>
            <a:r>
              <a:rPr lang="en-US" sz="2400" b="0" dirty="0" smtClean="0">
                <a:latin typeface="Arial" charset="0"/>
                <a:cs typeface="Arial" charset="0"/>
              </a:rPr>
              <a:t>1</a:t>
            </a:r>
            <a:r>
              <a:rPr lang="en-US" sz="2400" b="0" baseline="30000" dirty="0" smtClean="0">
                <a:latin typeface="Arial" charset="0"/>
                <a:cs typeface="Arial" charset="0"/>
              </a:rPr>
              <a:t>st</a:t>
            </a:r>
            <a:r>
              <a:rPr lang="en-US" sz="2400" b="0" dirty="0" smtClean="0">
                <a:latin typeface="Arial" charset="0"/>
                <a:cs typeface="Arial" charset="0"/>
              </a:rPr>
              <a:t> Edition of Recommendations</a:t>
            </a:r>
          </a:p>
          <a:p>
            <a:pPr marL="0" indent="0" defTabSz="1311275">
              <a:lnSpc>
                <a:spcPts val="2600"/>
              </a:lnSpc>
              <a:spcBef>
                <a:spcPts val="0"/>
              </a:spcBef>
              <a:buNone/>
            </a:pPr>
            <a:endParaRPr lang="en-US" sz="400" b="0" dirty="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2016</a:t>
            </a:r>
            <a:r>
              <a:rPr lang="en-US" sz="2400" b="0" dirty="0">
                <a:latin typeface="Arial" charset="0"/>
                <a:cs typeface="Arial" charset="0"/>
              </a:rPr>
              <a:t>	</a:t>
            </a:r>
            <a:r>
              <a:rPr lang="en-US" sz="2400" b="0" dirty="0" smtClean="0">
                <a:latin typeface="Arial" charset="0"/>
                <a:cs typeface="Arial" charset="0"/>
              </a:rPr>
              <a:t>Version </a:t>
            </a:r>
            <a:r>
              <a:rPr lang="en-US" sz="2400" b="0" dirty="0">
                <a:latin typeface="Arial" charset="0"/>
                <a:cs typeface="Arial" charset="0"/>
              </a:rPr>
              <a:t>7.1 </a:t>
            </a:r>
            <a:r>
              <a:rPr lang="en-US" sz="2400" b="0" dirty="0" smtClean="0">
                <a:latin typeface="Arial" charset="0"/>
                <a:cs typeface="Arial" charset="0"/>
              </a:rPr>
              <a:t>of Recommendations</a:t>
            </a:r>
          </a:p>
          <a:p>
            <a:pPr marL="341313" indent="-341313" defTabSz="1311275">
              <a:lnSpc>
                <a:spcPts val="2600"/>
              </a:lnSpc>
              <a:spcBef>
                <a:spcPts val="0"/>
              </a:spcBef>
            </a:pPr>
            <a:endParaRPr lang="en-US" sz="2400" b="0" dirty="0" smtClean="0">
              <a:latin typeface="Arial" charset="0"/>
              <a:cs typeface="Arial" charset="0"/>
            </a:endParaRPr>
          </a:p>
          <a:p>
            <a:pPr marL="341313" indent="-341313" defTabSz="1311275">
              <a:lnSpc>
                <a:spcPts val="2600"/>
              </a:lnSpc>
              <a:spcBef>
                <a:spcPts val="0"/>
              </a:spcBef>
            </a:pPr>
            <a:r>
              <a:rPr lang="en-US" sz="2400" dirty="0" smtClean="0">
                <a:latin typeface="Arial" charset="0"/>
                <a:cs typeface="Arial" charset="0"/>
              </a:rPr>
              <a:t>2017</a:t>
            </a:r>
            <a:r>
              <a:rPr lang="en-US" sz="2400" b="0" dirty="0" smtClean="0">
                <a:latin typeface="Arial" charset="0"/>
                <a:cs typeface="Arial" charset="0"/>
              </a:rPr>
              <a:t>	</a:t>
            </a:r>
            <a:r>
              <a:rPr lang="en-US" sz="2400" dirty="0" smtClean="0">
                <a:solidFill>
                  <a:schemeClr val="accent1"/>
                </a:solidFill>
                <a:latin typeface="Arial" charset="0"/>
                <a:cs typeface="Arial" charset="0"/>
              </a:rPr>
              <a:t>20</a:t>
            </a:r>
            <a:r>
              <a:rPr lang="en-US" sz="2400" baseline="30000" dirty="0" smtClean="0">
                <a:solidFill>
                  <a:schemeClr val="accent1"/>
                </a:solidFill>
                <a:latin typeface="Arial" charset="0"/>
                <a:cs typeface="Arial" charset="0"/>
              </a:rPr>
              <a:t>th</a:t>
            </a:r>
            <a:r>
              <a:rPr lang="en-US" sz="2400" dirty="0" smtClean="0">
                <a:solidFill>
                  <a:schemeClr val="accent1"/>
                </a:solidFill>
                <a:latin typeface="Arial" charset="0"/>
                <a:cs typeface="Arial" charset="0"/>
              </a:rPr>
              <a:t> Anniversary</a:t>
            </a:r>
          </a:p>
          <a:p>
            <a:pPr marL="677862" lvl="2" indent="0" defTabSz="1311275">
              <a:lnSpc>
                <a:spcPts val="2600"/>
              </a:lnSpc>
              <a:spcBef>
                <a:spcPts val="0"/>
              </a:spcBef>
              <a:buNone/>
            </a:pPr>
            <a:r>
              <a:rPr lang="en-US" sz="1800" dirty="0">
                <a:solidFill>
                  <a:schemeClr val="accent1"/>
                </a:solidFill>
                <a:latin typeface="Arial" charset="0"/>
                <a:cs typeface="Arial" charset="0"/>
              </a:rPr>
              <a:t>	</a:t>
            </a:r>
            <a:r>
              <a:rPr lang="en-US" sz="2400" dirty="0" smtClean="0">
                <a:solidFill>
                  <a:schemeClr val="accent1"/>
                </a:solidFill>
                <a:latin typeface="Arial" charset="0"/>
                <a:cs typeface="Arial" charset="0"/>
              </a:rPr>
              <a:t>Annual Meeting (June; St. Louis, MO)</a:t>
            </a:r>
            <a:endParaRPr lang="en-US" sz="2400" dirty="0">
              <a:solidFill>
                <a:schemeClr val="accent1"/>
              </a:solidFill>
              <a:latin typeface="Arial" charset="0"/>
              <a:cs typeface="Arial" charset="0"/>
            </a:endParaRPr>
          </a:p>
        </p:txBody>
      </p:sp>
      <p:sp>
        <p:nvSpPr>
          <p:cNvPr id="5" name="Slide Number Placeholder 4"/>
          <p:cNvSpPr>
            <a:spLocks noGrp="1"/>
          </p:cNvSpPr>
          <p:nvPr>
            <p:ph type="sldNum" sz="quarter" idx="15"/>
          </p:nvPr>
        </p:nvSpPr>
        <p:spPr/>
        <p:txBody>
          <a:bodyPr/>
          <a:lstStyle/>
          <a:p>
            <a:fld id="{8D23C714-7B79-4FEE-AD87-87B938001C67}" type="slidenum">
              <a:rPr lang="en-US" smtClean="0"/>
              <a:pPr/>
              <a:t>2</a:t>
            </a:fld>
            <a:endParaRPr lang="en-US" dirty="0"/>
          </a:p>
        </p:txBody>
      </p:sp>
    </p:spTree>
    <p:extLst>
      <p:ext uri="{BB962C8B-B14F-4D97-AF65-F5344CB8AC3E}">
        <p14:creationId xmlns:p14="http://schemas.microsoft.com/office/powerpoint/2010/main" val="283883163"/>
      </p:ext>
    </p:extLst>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www.SWGDRUG.org</a:t>
            </a:r>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20</a:t>
            </a:fld>
            <a:endParaRPr lang="en-US" dirty="0"/>
          </a:p>
        </p:txBody>
      </p:sp>
      <p:sp>
        <p:nvSpPr>
          <p:cNvPr id="6" name="AutoShape 2" descr="http://statcounter.com/p740809/summary/yearly-p-axis-bar-2005_2015.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2" descr="https://statcounter.com/p740809/summary/yearly-p-labels-bar-2005_2016.png"/>
          <p:cNvSpPr>
            <a:spLocks noChangeAspect="1" noChangeArrowheads="1"/>
          </p:cNvSpPr>
          <p:nvPr/>
        </p:nvSpPr>
        <p:spPr bwMode="auto">
          <a:xfrm>
            <a:off x="21590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https://statcounter.com/p740809/summary/yearly-p-labels-bar-2005_2016.png"/>
          <p:cNvSpPr>
            <a:spLocks noChangeAspect="1" noChangeArrowheads="1"/>
          </p:cNvSpPr>
          <p:nvPr/>
        </p:nvSpPr>
        <p:spPr bwMode="auto">
          <a:xfrm>
            <a:off x="368300" y="1682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3" name="Group 12"/>
          <p:cNvGrpSpPr/>
          <p:nvPr/>
        </p:nvGrpSpPr>
        <p:grpSpPr>
          <a:xfrm>
            <a:off x="3538889" y="5785756"/>
            <a:ext cx="1895228" cy="571500"/>
            <a:chOff x="3538889" y="5785756"/>
            <a:chExt cx="1895228" cy="571500"/>
          </a:xfrm>
        </p:grpSpPr>
        <p:sp>
          <p:nvSpPr>
            <p:cNvPr id="8" name="Rectangle 7"/>
            <p:cNvSpPr/>
            <p:nvPr/>
          </p:nvSpPr>
          <p:spPr>
            <a:xfrm>
              <a:off x="3582432" y="5984418"/>
              <a:ext cx="244927" cy="178569"/>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6"/>
            <p:cNvSpPr txBox="1">
              <a:spLocks/>
            </p:cNvSpPr>
            <p:nvPr/>
          </p:nvSpPr>
          <p:spPr>
            <a:xfrm>
              <a:off x="3538889" y="5785756"/>
              <a:ext cx="1895228" cy="571500"/>
            </a:xfrm>
            <a:prstGeom prst="rect">
              <a:avLst/>
            </a:prstGeom>
          </p:spPr>
          <p:txBody>
            <a:bodyPr vert="horz" anchor="ctr">
              <a:normAutofit/>
            </a:bodyPr>
            <a:lstStyle>
              <a:lvl1pPr algn="l" rtl="0" eaLnBrk="1" latinLnBrk="0" hangingPunct="1">
                <a:spcBef>
                  <a:spcPct val="0"/>
                </a:spcBef>
                <a:buNone/>
                <a:defRPr kumimoji="0" sz="3600" b="1" kern="1200" cap="small" baseline="0">
                  <a:solidFill>
                    <a:schemeClr val="accent1"/>
                  </a:solidFill>
                  <a:latin typeface="+mj-lt"/>
                  <a:ea typeface="+mj-ea"/>
                  <a:cs typeface="+mj-cs"/>
                </a:defRPr>
              </a:lvl1pPr>
            </a:lstStyle>
            <a:p>
              <a:pPr algn="ctr" fontAlgn="auto">
                <a:spcAft>
                  <a:spcPts val="0"/>
                </a:spcAft>
              </a:pPr>
              <a:r>
                <a:rPr lang="en-US" sz="2000" dirty="0" smtClean="0">
                  <a:latin typeface="Calibri" panose="020F0502020204030204" pitchFamily="34" charset="0"/>
                </a:rPr>
                <a:t>Visitors</a:t>
              </a:r>
              <a:endParaRPr lang="en-US" sz="2000" dirty="0">
                <a:latin typeface="Calibri" panose="020F0502020204030204" pitchFamily="34" charset="0"/>
              </a:endParaRPr>
            </a:p>
          </p:txBody>
        </p:sp>
      </p:grpSp>
      <p:sp>
        <p:nvSpPr>
          <p:cNvPr id="9" name="AutoShape 2" descr="https://statcounter.com/p740809/summary/yearly-p-labels-bar-2005_2017.png"/>
          <p:cNvSpPr>
            <a:spLocks noChangeAspect="1" noChangeArrowheads="1"/>
          </p:cNvSpPr>
          <p:nvPr/>
        </p:nvSpPr>
        <p:spPr bwMode="auto">
          <a:xfrm>
            <a:off x="520700" y="3206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4690" r="2950" b="9063"/>
          <a:stretch/>
        </p:blipFill>
        <p:spPr bwMode="auto">
          <a:xfrm>
            <a:off x="747712" y="1600201"/>
            <a:ext cx="7275058" cy="4185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99886" y="1796143"/>
            <a:ext cx="1625640" cy="1637288"/>
          </a:xfrm>
          <a:prstGeom prst="rect">
            <a:avLst/>
          </a:prstGeom>
        </p:spPr>
      </p:pic>
    </p:spTree>
    <p:extLst>
      <p:ext uri="{BB962C8B-B14F-4D97-AF65-F5344CB8AC3E}">
        <p14:creationId xmlns:p14="http://schemas.microsoft.com/office/powerpoint/2010/main" val="1503631478"/>
      </p:ext>
    </p:extLst>
  </p:cSld>
  <p:clrMapOvr>
    <a:masterClrMapping/>
  </p:clrMapOvr>
  <p:transition spd="slow">
    <p:pu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 Core Committee</a:t>
            </a:r>
            <a:endParaRPr lang="en-US" dirty="0"/>
          </a:p>
        </p:txBody>
      </p:sp>
      <p:sp>
        <p:nvSpPr>
          <p:cNvPr id="7" name="Content Placeholder 6"/>
          <p:cNvSpPr>
            <a:spLocks noGrp="1"/>
          </p:cNvSpPr>
          <p:nvPr>
            <p:ph sz="quarter" idx="1"/>
          </p:nvPr>
        </p:nvSpPr>
        <p:spPr>
          <a:xfrm>
            <a:off x="545123" y="1303016"/>
            <a:ext cx="7744263" cy="5170266"/>
          </a:xfrm>
        </p:spPr>
        <p:txBody>
          <a:bodyPr>
            <a:noAutofit/>
          </a:bodyPr>
          <a:lstStyle/>
          <a:p>
            <a:pPr>
              <a:spcBef>
                <a:spcPts val="1200"/>
              </a:spcBef>
            </a:pPr>
            <a:r>
              <a:rPr lang="en-US" sz="2400" dirty="0" smtClean="0"/>
              <a:t>DEA </a:t>
            </a:r>
            <a:r>
              <a:rPr lang="en-US" sz="2400" dirty="0"/>
              <a:t>– </a:t>
            </a:r>
            <a:r>
              <a:rPr lang="en-US" sz="2400" b="0" dirty="0"/>
              <a:t>Scott R. Oulton (Chair</a:t>
            </a:r>
            <a:r>
              <a:rPr lang="en-US" sz="2400" b="0" dirty="0" smtClean="0"/>
              <a:t>)</a:t>
            </a:r>
          </a:p>
          <a:p>
            <a:pPr>
              <a:spcBef>
                <a:spcPts val="1200"/>
              </a:spcBef>
            </a:pPr>
            <a:r>
              <a:rPr lang="en-US" sz="2400" dirty="0" smtClean="0"/>
              <a:t>SAFS </a:t>
            </a:r>
            <a:r>
              <a:rPr lang="en-US" sz="2400" dirty="0"/>
              <a:t>– </a:t>
            </a:r>
            <a:r>
              <a:rPr lang="en-US" sz="2400" b="0" dirty="0"/>
              <a:t>Christian </a:t>
            </a:r>
            <a:r>
              <a:rPr lang="en-US" sz="2400" b="0" dirty="0" err="1"/>
              <a:t>Matchett</a:t>
            </a:r>
            <a:r>
              <a:rPr lang="en-US" sz="2400" b="0" dirty="0"/>
              <a:t> (Vice Chair</a:t>
            </a:r>
            <a:r>
              <a:rPr lang="en-US" sz="2400" b="0" dirty="0" smtClean="0"/>
              <a:t>)</a:t>
            </a:r>
          </a:p>
          <a:p>
            <a:pPr>
              <a:spcBef>
                <a:spcPts val="1200"/>
              </a:spcBef>
            </a:pPr>
            <a:r>
              <a:rPr lang="en-US" sz="2400" dirty="0" smtClean="0"/>
              <a:t>DEA </a:t>
            </a:r>
            <a:r>
              <a:rPr lang="en-US" sz="2400" dirty="0"/>
              <a:t>&amp; AAFS – </a:t>
            </a:r>
            <a:r>
              <a:rPr lang="en-US" sz="2400" b="0" dirty="0"/>
              <a:t>Dr. Sandra </a:t>
            </a:r>
            <a:r>
              <a:rPr lang="en-US" sz="2400" b="0" dirty="0" smtClean="0"/>
              <a:t>Rodriguez-Cruz</a:t>
            </a:r>
            <a:r>
              <a:rPr lang="en-US" sz="2400" b="0" baseline="30000" dirty="0" smtClean="0"/>
              <a:t>1</a:t>
            </a:r>
            <a:endParaRPr lang="en-US" sz="2400" b="0" dirty="0" smtClean="0"/>
          </a:p>
          <a:p>
            <a:pPr>
              <a:spcBef>
                <a:spcPts val="1200"/>
              </a:spcBef>
            </a:pPr>
            <a:r>
              <a:rPr lang="en-US" sz="2400" dirty="0"/>
              <a:t>MAFS – </a:t>
            </a:r>
            <a:r>
              <a:rPr lang="en-US" sz="2400" b="0" i="1" dirty="0" smtClean="0"/>
              <a:t>Karen Bowen</a:t>
            </a:r>
            <a:endParaRPr lang="en-US" sz="2400" b="0" baseline="30000" dirty="0"/>
          </a:p>
          <a:p>
            <a:pPr>
              <a:spcBef>
                <a:spcPts val="1200"/>
              </a:spcBef>
            </a:pPr>
            <a:r>
              <a:rPr lang="en-US" sz="2400" dirty="0"/>
              <a:t>MAAFS – </a:t>
            </a:r>
            <a:r>
              <a:rPr lang="en-US" sz="2400" b="0" dirty="0" err="1" smtClean="0"/>
              <a:t>Juli</a:t>
            </a:r>
            <a:r>
              <a:rPr lang="en-US" sz="2400" b="0" dirty="0" smtClean="0"/>
              <a:t> </a:t>
            </a:r>
            <a:r>
              <a:rPr lang="en-US" sz="2400" b="0" dirty="0" err="1" smtClean="0"/>
              <a:t>Cruciotti</a:t>
            </a:r>
            <a:endParaRPr lang="en-US" sz="2400" b="0" dirty="0"/>
          </a:p>
          <a:p>
            <a:pPr>
              <a:spcBef>
                <a:spcPts val="1200"/>
              </a:spcBef>
            </a:pPr>
            <a:r>
              <a:rPr lang="en-US" sz="2400" dirty="0" smtClean="0"/>
              <a:t>NEAFS </a:t>
            </a:r>
            <a:r>
              <a:rPr lang="en-US" sz="2400" dirty="0"/>
              <a:t>– </a:t>
            </a:r>
            <a:r>
              <a:rPr lang="en-US" sz="2400" b="0" dirty="0"/>
              <a:t>Tiffany </a:t>
            </a:r>
            <a:r>
              <a:rPr lang="en-US" sz="2400" b="0" dirty="0" err="1" smtClean="0"/>
              <a:t>Ribadeneyra</a:t>
            </a:r>
            <a:endParaRPr lang="en-US" sz="2400" b="0" dirty="0" smtClean="0"/>
          </a:p>
          <a:p>
            <a:pPr>
              <a:spcBef>
                <a:spcPts val="1200"/>
              </a:spcBef>
            </a:pPr>
            <a:r>
              <a:rPr lang="en-US" sz="2400" dirty="0" smtClean="0"/>
              <a:t>NWAFS &amp; CAC – </a:t>
            </a:r>
            <a:r>
              <a:rPr lang="en-US" sz="2400" b="0" dirty="0" smtClean="0"/>
              <a:t>Dr. Sandra Sachs</a:t>
            </a:r>
          </a:p>
          <a:p>
            <a:pPr>
              <a:spcBef>
                <a:spcPts val="1200"/>
              </a:spcBef>
            </a:pPr>
            <a:r>
              <a:rPr lang="en-US" sz="2400" dirty="0"/>
              <a:t>SWAFS – </a:t>
            </a:r>
            <a:r>
              <a:rPr lang="en-US" sz="2400" b="0" dirty="0"/>
              <a:t>Roger Schneider</a:t>
            </a:r>
          </a:p>
          <a:p>
            <a:pPr>
              <a:spcBef>
                <a:spcPts val="1200"/>
              </a:spcBef>
            </a:pPr>
            <a:r>
              <a:rPr lang="en-US" sz="2400" dirty="0" smtClean="0"/>
              <a:t>Educators </a:t>
            </a:r>
            <a:r>
              <a:rPr lang="en-US" sz="2400" dirty="0"/>
              <a:t>– </a:t>
            </a:r>
            <a:r>
              <a:rPr lang="en-US" sz="2400" b="0" dirty="0">
                <a:cs typeface="Arial" charset="0"/>
              </a:rPr>
              <a:t>Dr. Eric </a:t>
            </a:r>
            <a:r>
              <a:rPr lang="en-US" sz="2400" b="0" dirty="0" smtClean="0"/>
              <a:t>Person and </a:t>
            </a:r>
            <a:r>
              <a:rPr lang="en-US" sz="2400" b="0" i="1" dirty="0" smtClean="0">
                <a:cs typeface="Arial" charset="0"/>
              </a:rPr>
              <a:t>Dr. Ruth Smith</a:t>
            </a:r>
            <a:endParaRPr lang="en-US" sz="2400" b="0" baseline="30000" dirty="0"/>
          </a:p>
          <a:p>
            <a:pPr>
              <a:spcBef>
                <a:spcPts val="1200"/>
              </a:spcBef>
            </a:pPr>
            <a:endParaRPr lang="en-US" sz="2400" dirty="0"/>
          </a:p>
          <a:p>
            <a:pPr>
              <a:spcBef>
                <a:spcPts val="1200"/>
              </a:spcBef>
            </a:pPr>
            <a:endParaRPr lang="en-US" sz="2400" dirty="0" smtClean="0">
              <a:solidFill>
                <a:srgbClr val="FF0000"/>
              </a:solidFill>
            </a:endParaRPr>
          </a:p>
        </p:txBody>
      </p:sp>
      <p:sp>
        <p:nvSpPr>
          <p:cNvPr id="5" name="Slide Number Placeholder 4"/>
          <p:cNvSpPr>
            <a:spLocks noGrp="1"/>
          </p:cNvSpPr>
          <p:nvPr>
            <p:ph type="sldNum" sz="quarter" idx="15"/>
          </p:nvPr>
        </p:nvSpPr>
        <p:spPr/>
        <p:txBody>
          <a:bodyPr/>
          <a:lstStyle/>
          <a:p>
            <a:fld id="{8D23C714-7B79-4FEE-AD87-87B938001C67}" type="slidenum">
              <a:rPr lang="en-US" smtClean="0"/>
              <a:pPr/>
              <a:t>21</a:t>
            </a:fld>
            <a:endParaRPr lang="en-US" dirty="0"/>
          </a:p>
        </p:txBody>
      </p:sp>
      <p:sp>
        <p:nvSpPr>
          <p:cNvPr id="2" name="TextBox 1"/>
          <p:cNvSpPr txBox="1"/>
          <p:nvPr/>
        </p:nvSpPr>
        <p:spPr>
          <a:xfrm>
            <a:off x="6905296" y="6209465"/>
            <a:ext cx="1075166" cy="307777"/>
          </a:xfrm>
          <a:prstGeom prst="rect">
            <a:avLst/>
          </a:prstGeom>
          <a:noFill/>
        </p:spPr>
        <p:txBody>
          <a:bodyPr wrap="none" rtlCol="0">
            <a:spAutoFit/>
          </a:bodyPr>
          <a:lstStyle/>
          <a:p>
            <a:r>
              <a:rPr lang="en-US" sz="1400" baseline="30000" dirty="0" smtClean="0">
                <a:latin typeface="+mn-lt"/>
              </a:rPr>
              <a:t>1</a:t>
            </a:r>
            <a:r>
              <a:rPr lang="en-US" sz="1400" dirty="0" smtClean="0">
                <a:latin typeface="+mn-lt"/>
              </a:rPr>
              <a:t>non-voting</a:t>
            </a:r>
            <a:endParaRPr lang="en-US" sz="1400" dirty="0">
              <a:latin typeface="+mn-lt"/>
            </a:endParaRPr>
          </a:p>
        </p:txBody>
      </p:sp>
    </p:spTree>
    <p:extLst>
      <p:ext uri="{BB962C8B-B14F-4D97-AF65-F5344CB8AC3E}">
        <p14:creationId xmlns:p14="http://schemas.microsoft.com/office/powerpoint/2010/main" val="1981879724"/>
      </p:ext>
    </p:extLst>
  </p:cSld>
  <p:clrMapOvr>
    <a:masterClrMapping/>
  </p:clrMapOvr>
  <p:transition spd="slow">
    <p:pu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 Core Committee</a:t>
            </a:r>
            <a:endParaRPr lang="en-US" dirty="0"/>
          </a:p>
        </p:txBody>
      </p:sp>
      <p:sp>
        <p:nvSpPr>
          <p:cNvPr id="7" name="Content Placeholder 6"/>
          <p:cNvSpPr>
            <a:spLocks noGrp="1"/>
          </p:cNvSpPr>
          <p:nvPr>
            <p:ph sz="quarter" idx="1"/>
          </p:nvPr>
        </p:nvSpPr>
        <p:spPr>
          <a:xfrm>
            <a:off x="541608" y="1290704"/>
            <a:ext cx="7467600" cy="4873752"/>
          </a:xfrm>
        </p:spPr>
        <p:txBody>
          <a:bodyPr>
            <a:noAutofit/>
          </a:bodyPr>
          <a:lstStyle/>
          <a:p>
            <a:pPr>
              <a:spcBef>
                <a:spcPts val="1000"/>
              </a:spcBef>
            </a:pPr>
            <a:r>
              <a:rPr lang="en-US" sz="2400" dirty="0" smtClean="0"/>
              <a:t>ASCLD </a:t>
            </a:r>
            <a:r>
              <a:rPr lang="en-US" sz="2400" dirty="0"/>
              <a:t>– </a:t>
            </a:r>
            <a:r>
              <a:rPr lang="en-US" sz="2400" b="0" dirty="0" smtClean="0"/>
              <a:t>Linda Jackson</a:t>
            </a:r>
          </a:p>
          <a:p>
            <a:pPr>
              <a:spcBef>
                <a:spcPts val="1000"/>
              </a:spcBef>
            </a:pPr>
            <a:r>
              <a:rPr lang="en-US" sz="2400" dirty="0" smtClean="0"/>
              <a:t>ASTM</a:t>
            </a:r>
            <a:r>
              <a:rPr lang="en-US" sz="2400" b="0" dirty="0" smtClean="0"/>
              <a:t> </a:t>
            </a:r>
            <a:r>
              <a:rPr lang="en-US" sz="2400" dirty="0"/>
              <a:t>– </a:t>
            </a:r>
            <a:r>
              <a:rPr lang="en-US" sz="2400" b="0" dirty="0" smtClean="0"/>
              <a:t>Agnes </a:t>
            </a:r>
            <a:r>
              <a:rPr lang="en-US" sz="2400" b="0" dirty="0" err="1" smtClean="0"/>
              <a:t>Winokur</a:t>
            </a:r>
            <a:endParaRPr lang="en-US" sz="2400" b="0" dirty="0"/>
          </a:p>
          <a:p>
            <a:pPr>
              <a:spcBef>
                <a:spcPts val="1000"/>
              </a:spcBef>
            </a:pPr>
            <a:r>
              <a:rPr lang="en-US" sz="2400" dirty="0" smtClean="0"/>
              <a:t>FBI – </a:t>
            </a:r>
            <a:r>
              <a:rPr lang="en-US" sz="2400" b="0" dirty="0" smtClean="0">
                <a:solidFill>
                  <a:srgbClr val="FF0000"/>
                </a:solidFill>
              </a:rPr>
              <a:t>vacant</a:t>
            </a:r>
          </a:p>
          <a:p>
            <a:pPr>
              <a:spcBef>
                <a:spcPts val="1000"/>
              </a:spcBef>
            </a:pPr>
            <a:r>
              <a:rPr lang="en-US" sz="2400" dirty="0" smtClean="0"/>
              <a:t>NIST </a:t>
            </a:r>
            <a:r>
              <a:rPr lang="en-US" sz="2400" dirty="0"/>
              <a:t>– </a:t>
            </a:r>
            <a:r>
              <a:rPr lang="en-US" sz="2400" b="0" dirty="0" smtClean="0"/>
              <a:t>Dr. William Wallace</a:t>
            </a:r>
            <a:endParaRPr lang="en-US" sz="2400" b="0" dirty="0"/>
          </a:p>
          <a:p>
            <a:pPr>
              <a:spcBef>
                <a:spcPts val="1000"/>
              </a:spcBef>
            </a:pPr>
            <a:r>
              <a:rPr lang="en-US" sz="2400" dirty="0"/>
              <a:t>AFSN/IDWG – </a:t>
            </a:r>
            <a:r>
              <a:rPr lang="en-US" sz="2400" b="0" dirty="0"/>
              <a:t>Dr. Angeline Yap </a:t>
            </a:r>
            <a:r>
              <a:rPr lang="en-US" sz="2400" b="0" dirty="0" err="1"/>
              <a:t>Tiong</a:t>
            </a:r>
            <a:r>
              <a:rPr lang="en-US" sz="2400" b="0" dirty="0"/>
              <a:t> </a:t>
            </a:r>
            <a:r>
              <a:rPr lang="en-US" sz="2400" b="0" dirty="0" err="1"/>
              <a:t>Whei</a:t>
            </a:r>
            <a:endParaRPr lang="en-US" sz="2400" b="0" dirty="0"/>
          </a:p>
          <a:p>
            <a:pPr>
              <a:spcBef>
                <a:spcPts val="1000"/>
              </a:spcBef>
            </a:pPr>
            <a:r>
              <a:rPr lang="en-US" sz="2400" dirty="0"/>
              <a:t>AICEF – </a:t>
            </a:r>
            <a:r>
              <a:rPr lang="en-US" sz="2400" b="0" dirty="0"/>
              <a:t>Dr. Adriano </a:t>
            </a:r>
            <a:r>
              <a:rPr lang="en-US" sz="2400" b="0" dirty="0" err="1"/>
              <a:t>Maldaner</a:t>
            </a:r>
            <a:endParaRPr lang="en-US" sz="2400" b="0" dirty="0"/>
          </a:p>
          <a:p>
            <a:pPr>
              <a:spcBef>
                <a:spcPts val="1000"/>
              </a:spcBef>
            </a:pPr>
            <a:r>
              <a:rPr lang="en-US" sz="2400" dirty="0"/>
              <a:t>Australia – </a:t>
            </a:r>
            <a:r>
              <a:rPr lang="en-US" sz="2400" b="0" dirty="0"/>
              <a:t>Catherine Quinn</a:t>
            </a:r>
          </a:p>
          <a:p>
            <a:pPr>
              <a:spcBef>
                <a:spcPts val="1000"/>
              </a:spcBef>
            </a:pPr>
            <a:r>
              <a:rPr lang="en-US" sz="2400" dirty="0" smtClean="0"/>
              <a:t>Canada </a:t>
            </a:r>
            <a:r>
              <a:rPr lang="en-US" sz="2400" dirty="0"/>
              <a:t>– </a:t>
            </a:r>
            <a:r>
              <a:rPr lang="en-US" sz="2400" b="0" dirty="0"/>
              <a:t>Richard </a:t>
            </a:r>
            <a:r>
              <a:rPr lang="en-US" sz="2400" b="0" dirty="0" smtClean="0"/>
              <a:t>Laing</a:t>
            </a:r>
          </a:p>
          <a:p>
            <a:pPr>
              <a:spcBef>
                <a:spcPts val="1000"/>
              </a:spcBef>
            </a:pPr>
            <a:r>
              <a:rPr lang="en-US" sz="2400" dirty="0" smtClean="0"/>
              <a:t>ENFSI </a:t>
            </a:r>
            <a:r>
              <a:rPr lang="en-US" sz="2400" dirty="0"/>
              <a:t>– </a:t>
            </a:r>
            <a:r>
              <a:rPr lang="en-US" sz="2400" b="0" dirty="0"/>
              <a:t>Dr. Michael </a:t>
            </a:r>
            <a:r>
              <a:rPr lang="en-US" sz="2400" b="0" dirty="0" err="1"/>
              <a:t>Bovens</a:t>
            </a:r>
            <a:endParaRPr lang="en-US" sz="2400" b="0" dirty="0"/>
          </a:p>
          <a:p>
            <a:pPr>
              <a:spcBef>
                <a:spcPts val="1000"/>
              </a:spcBef>
            </a:pPr>
            <a:r>
              <a:rPr lang="en-US" sz="2400" dirty="0" smtClean="0"/>
              <a:t>UNODC </a:t>
            </a:r>
            <a:r>
              <a:rPr lang="en-US" sz="2400" dirty="0"/>
              <a:t>– </a:t>
            </a:r>
            <a:r>
              <a:rPr lang="en-US" sz="2400" b="0" dirty="0"/>
              <a:t>Dr. </a:t>
            </a:r>
            <a:r>
              <a:rPr lang="en-US" sz="2400" b="0" dirty="0" err="1"/>
              <a:t>Conor</a:t>
            </a:r>
            <a:r>
              <a:rPr lang="en-US" sz="2400" b="0" dirty="0"/>
              <a:t> </a:t>
            </a:r>
            <a:r>
              <a:rPr lang="en-US" sz="2400" b="0" dirty="0" err="1" smtClean="0"/>
              <a:t>Crean</a:t>
            </a:r>
            <a:endParaRPr lang="en-US" sz="2400" b="0" dirty="0" smtClean="0"/>
          </a:p>
        </p:txBody>
      </p:sp>
      <p:sp>
        <p:nvSpPr>
          <p:cNvPr id="5" name="Slide Number Placeholder 4"/>
          <p:cNvSpPr>
            <a:spLocks noGrp="1"/>
          </p:cNvSpPr>
          <p:nvPr>
            <p:ph type="sldNum" sz="quarter" idx="15"/>
          </p:nvPr>
        </p:nvSpPr>
        <p:spPr/>
        <p:txBody>
          <a:bodyPr/>
          <a:lstStyle/>
          <a:p>
            <a:fld id="{8D23C714-7B79-4FEE-AD87-87B938001C67}" type="slidenum">
              <a:rPr lang="en-US" smtClean="0"/>
              <a:pPr/>
              <a:t>22</a:t>
            </a:fld>
            <a:endParaRPr lang="en-US" dirty="0"/>
          </a:p>
        </p:txBody>
      </p:sp>
    </p:spTree>
    <p:extLst>
      <p:ext uri="{BB962C8B-B14F-4D97-AF65-F5344CB8AC3E}">
        <p14:creationId xmlns:p14="http://schemas.microsoft.com/office/powerpoint/2010/main" val="3011073451"/>
      </p:ext>
    </p:extLst>
  </p:cSld>
  <p:clrMapOvr>
    <a:masterClrMapping/>
  </p:clrMapOvr>
  <p:transition spd="slow">
    <p:pu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smtClean="0"/>
              <a:t>Thank You!</a:t>
            </a:r>
            <a:endParaRPr lang="en-US" b="1" dirty="0"/>
          </a:p>
        </p:txBody>
      </p:sp>
      <p:sp>
        <p:nvSpPr>
          <p:cNvPr id="7" name="Content Placeholder 6"/>
          <p:cNvSpPr>
            <a:spLocks noGrp="1"/>
          </p:cNvSpPr>
          <p:nvPr>
            <p:ph sz="quarter" idx="1"/>
          </p:nvPr>
        </p:nvSpPr>
        <p:spPr>
          <a:xfrm>
            <a:off x="1554504" y="5233182"/>
            <a:ext cx="5971735" cy="1240770"/>
          </a:xfrm>
        </p:spPr>
        <p:txBody>
          <a:bodyPr/>
          <a:lstStyle/>
          <a:p>
            <a:pPr algn="ctr"/>
            <a:r>
              <a:rPr lang="en-US" dirty="0" smtClean="0">
                <a:solidFill>
                  <a:schemeClr val="tx1"/>
                </a:solidFill>
              </a:rPr>
              <a:t>www.swgdrug.org</a:t>
            </a:r>
          </a:p>
          <a:p>
            <a:pPr algn="ctr"/>
            <a:r>
              <a:rPr lang="en-US" dirty="0" smtClean="0">
                <a:solidFill>
                  <a:schemeClr val="tx1"/>
                </a:solidFill>
              </a:rPr>
              <a:t>swgdrug@hotmail.com</a:t>
            </a:r>
            <a:endParaRPr lang="en-US" dirty="0">
              <a:solidFill>
                <a:schemeClr val="tx1"/>
              </a:solidFill>
            </a:endParaRPr>
          </a:p>
        </p:txBody>
      </p:sp>
      <p:sp>
        <p:nvSpPr>
          <p:cNvPr id="5" name="Slide Number Placeholder 4"/>
          <p:cNvSpPr>
            <a:spLocks noGrp="1"/>
          </p:cNvSpPr>
          <p:nvPr>
            <p:ph type="sldNum" sz="quarter" idx="15"/>
          </p:nvPr>
        </p:nvSpPr>
        <p:spPr/>
        <p:txBody>
          <a:bodyPr/>
          <a:lstStyle/>
          <a:p>
            <a:fld id="{8D23C714-7B79-4FEE-AD87-87B938001C67}" type="slidenum">
              <a:rPr lang="en-US" smtClean="0"/>
              <a:pPr/>
              <a:t>23</a:t>
            </a:fld>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6460" y="1880517"/>
            <a:ext cx="2487823" cy="2487823"/>
          </a:xfrm>
          <a:prstGeom prst="rect">
            <a:avLst/>
          </a:prstGeom>
        </p:spPr>
      </p:pic>
    </p:spTree>
    <p:extLst>
      <p:ext uri="{BB962C8B-B14F-4D97-AF65-F5344CB8AC3E}">
        <p14:creationId xmlns:p14="http://schemas.microsoft.com/office/powerpoint/2010/main" val="1105010875"/>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1348696" y="1542250"/>
            <a:ext cx="6270172" cy="4452681"/>
          </a:xfrm>
          <a:prstGeom prst="rect">
            <a:avLst/>
          </a:prstGeom>
          <a:noFill/>
          <a:ln w="9525">
            <a:noFill/>
            <a:miter lim="800000"/>
            <a:headEnd/>
            <a:tailEnd/>
          </a:ln>
        </p:spPr>
        <p:txBody>
          <a:bodyPr wrap="square" lIns="20498" tIns="10249" rIns="20498" bIns="10249">
            <a:spAutoFit/>
          </a:bodyPr>
          <a:lstStyle/>
          <a:p>
            <a:pPr algn="ctr" defTabSz="203200">
              <a:lnSpc>
                <a:spcPct val="150000"/>
              </a:lnSpc>
              <a:spcBef>
                <a:spcPts val="1200"/>
              </a:spcBef>
            </a:pPr>
            <a:r>
              <a:rPr lang="en-US" i="1" dirty="0" smtClean="0">
                <a:latin typeface="Arial" panose="020B0604020202020204" pitchFamily="34" charset="0"/>
                <a:cs typeface="Arial" panose="020B0604020202020204" pitchFamily="34" charset="0"/>
              </a:rPr>
              <a:t>To </a:t>
            </a:r>
            <a:r>
              <a:rPr lang="en-US" i="1" dirty="0">
                <a:latin typeface="Arial" panose="020B0604020202020204" pitchFamily="34" charset="0"/>
                <a:cs typeface="Arial" panose="020B0604020202020204" pitchFamily="34" charset="0"/>
              </a:rPr>
              <a:t>improve the quality of the forensic examination of seized drugs and to respond to the needs of the forensic community by supporting the development of internationally accepted minimum standards, identifying best practices within the international community, and providing resources to help laboratories meet these standards. </a:t>
            </a:r>
          </a:p>
        </p:txBody>
      </p:sp>
      <p:sp>
        <p:nvSpPr>
          <p:cNvPr id="4" name="Title 1"/>
          <p:cNvSpPr>
            <a:spLocks noGrp="1"/>
          </p:cNvSpPr>
          <p:nvPr>
            <p:ph type="title"/>
          </p:nvPr>
        </p:nvSpPr>
        <p:spPr/>
        <p:txBody>
          <a:bodyPr>
            <a:normAutofit/>
          </a:bodyPr>
          <a:lstStyle/>
          <a:p>
            <a:r>
              <a:rPr lang="en-US" sz="4000" dirty="0" smtClean="0"/>
              <a:t>Mission</a:t>
            </a:r>
            <a:endParaRPr lang="en-US" sz="40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4813" y="229176"/>
            <a:ext cx="1229111" cy="1237918"/>
          </a:xfrm>
          <a:prstGeom prst="rect">
            <a:avLst/>
          </a:prstGeom>
        </p:spPr>
      </p:pic>
      <p:sp>
        <p:nvSpPr>
          <p:cNvPr id="3" name="Slide Number Placeholder 2"/>
          <p:cNvSpPr>
            <a:spLocks noGrp="1"/>
          </p:cNvSpPr>
          <p:nvPr>
            <p:ph type="sldNum" sz="quarter" idx="15"/>
          </p:nvPr>
        </p:nvSpPr>
        <p:spPr/>
        <p:txBody>
          <a:bodyPr/>
          <a:lstStyle/>
          <a:p>
            <a:fld id="{8D23C714-7B79-4FEE-AD87-87B938001C67}" type="slidenum">
              <a:rPr lang="en-US" smtClean="0"/>
              <a:t>3</a:t>
            </a:fld>
            <a:endParaRPr lang="en-US"/>
          </a:p>
        </p:txBody>
      </p:sp>
    </p:spTree>
    <p:extLst>
      <p:ext uri="{BB962C8B-B14F-4D97-AF65-F5344CB8AC3E}">
        <p14:creationId xmlns:p14="http://schemas.microsoft.com/office/powerpoint/2010/main" val="2723148609"/>
      </p:ext>
    </p:extLst>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Current Documents</a:t>
            </a:r>
            <a:endParaRPr lang="en-US" sz="4000" dirty="0"/>
          </a:p>
        </p:txBody>
      </p:sp>
      <p:sp>
        <p:nvSpPr>
          <p:cNvPr id="3" name="Content Placeholder 2"/>
          <p:cNvSpPr>
            <a:spLocks noGrp="1"/>
          </p:cNvSpPr>
          <p:nvPr>
            <p:ph sz="quarter" idx="1"/>
          </p:nvPr>
        </p:nvSpPr>
        <p:spPr>
          <a:xfrm>
            <a:off x="485335" y="1237992"/>
            <a:ext cx="8091889" cy="5184839"/>
          </a:xfrm>
        </p:spPr>
        <p:txBody>
          <a:bodyPr>
            <a:noAutofit/>
          </a:bodyPr>
          <a:lstStyle/>
          <a:p>
            <a:r>
              <a:rPr lang="en-US" sz="2600" dirty="0" smtClean="0"/>
              <a:t>SWGDRUG Recommendations v. 7.1</a:t>
            </a:r>
          </a:p>
          <a:p>
            <a:r>
              <a:rPr lang="en-US" sz="2600" dirty="0" smtClean="0"/>
              <a:t>Supplemental Documents:</a:t>
            </a:r>
          </a:p>
          <a:p>
            <a:pPr marL="679450" lvl="1" defTabSz="325438"/>
            <a:r>
              <a:rPr lang="en-US" b="1" dirty="0" smtClean="0"/>
              <a:t>SD-1:	</a:t>
            </a:r>
            <a:r>
              <a:rPr lang="en-US" dirty="0" smtClean="0">
                <a:cs typeface="Arial" charset="0"/>
              </a:rPr>
              <a:t>A </a:t>
            </a:r>
            <a:r>
              <a:rPr lang="en-US" dirty="0">
                <a:cs typeface="Arial" charset="0"/>
              </a:rPr>
              <a:t>Code of Professional Practice for </a:t>
            </a:r>
            <a:r>
              <a:rPr lang="en-US" dirty="0" smtClean="0">
                <a:cs typeface="Arial" charset="0"/>
              </a:rPr>
              <a:t>Drug 							Analysts</a:t>
            </a:r>
            <a:endParaRPr lang="en-US" dirty="0" smtClean="0"/>
          </a:p>
          <a:p>
            <a:pPr marL="679450" lvl="1" defTabSz="801688"/>
            <a:r>
              <a:rPr lang="en-US" b="1" dirty="0" smtClean="0"/>
              <a:t>SD-2:	</a:t>
            </a:r>
            <a:r>
              <a:rPr lang="en-US" dirty="0" smtClean="0">
                <a:cs typeface="Arial" charset="0"/>
              </a:rPr>
              <a:t>Validation </a:t>
            </a:r>
            <a:r>
              <a:rPr lang="en-US" dirty="0">
                <a:cs typeface="Arial" charset="0"/>
              </a:rPr>
              <a:t>of Analytical </a:t>
            </a:r>
            <a:r>
              <a:rPr lang="en-US" dirty="0" smtClean="0">
                <a:cs typeface="Arial" charset="0"/>
              </a:rPr>
              <a:t>Methods</a:t>
            </a:r>
            <a:endParaRPr lang="en-US" dirty="0"/>
          </a:p>
          <a:p>
            <a:pPr marL="679450" lvl="1" defTabSz="1597025"/>
            <a:r>
              <a:rPr lang="en-US" b="1" dirty="0" smtClean="0"/>
              <a:t>SD-3:	</a:t>
            </a:r>
            <a:r>
              <a:rPr lang="en-US" dirty="0" smtClean="0">
                <a:cs typeface="Arial" charset="0"/>
              </a:rPr>
              <a:t>Examples </a:t>
            </a:r>
            <a:r>
              <a:rPr lang="en-US" dirty="0">
                <a:cs typeface="Arial" charset="0"/>
              </a:rPr>
              <a:t>of Measurement </a:t>
            </a:r>
            <a:r>
              <a:rPr lang="en-US" dirty="0" smtClean="0">
                <a:cs typeface="Arial" charset="0"/>
              </a:rPr>
              <a:t>Uncertainty for Weight 	Determinations</a:t>
            </a:r>
            <a:endParaRPr lang="en-US" dirty="0"/>
          </a:p>
          <a:p>
            <a:pPr marL="679450" lvl="1" defTabSz="801688"/>
            <a:r>
              <a:rPr lang="en-US" b="1" dirty="0" smtClean="0"/>
              <a:t>SD-4:	</a:t>
            </a:r>
            <a:r>
              <a:rPr lang="en-US" dirty="0" smtClean="0">
                <a:cs typeface="Arial" charset="0"/>
              </a:rPr>
              <a:t>Examples </a:t>
            </a:r>
            <a:r>
              <a:rPr lang="en-US" dirty="0">
                <a:cs typeface="Arial" charset="0"/>
              </a:rPr>
              <a:t>of Measurement Uncertainty </a:t>
            </a:r>
            <a:r>
              <a:rPr lang="en-US" dirty="0" smtClean="0">
                <a:cs typeface="Arial" charset="0"/>
              </a:rPr>
              <a:t>for Purity 		Determinations</a:t>
            </a:r>
            <a:endParaRPr lang="en-US" dirty="0" smtClean="0"/>
          </a:p>
          <a:p>
            <a:pPr marL="679450" lvl="1" defTabSz="801688"/>
            <a:r>
              <a:rPr lang="en-US" b="1" dirty="0" smtClean="0"/>
              <a:t>SD-5:	</a:t>
            </a:r>
            <a:r>
              <a:rPr lang="en-US" dirty="0" smtClean="0">
                <a:cs typeface="Arial" charset="0"/>
              </a:rPr>
              <a:t>Reporting Examples</a:t>
            </a:r>
          </a:p>
          <a:p>
            <a:pPr marL="679450" lvl="1" defTabSz="801688"/>
            <a:r>
              <a:rPr lang="en-US" b="1" dirty="0" smtClean="0">
                <a:cs typeface="Arial" charset="0"/>
              </a:rPr>
              <a:t>SD-6:</a:t>
            </a:r>
            <a:r>
              <a:rPr lang="en-US" dirty="0" smtClean="0">
                <a:cs typeface="Arial" charset="0"/>
              </a:rPr>
              <a:t>	Examples </a:t>
            </a:r>
            <a:r>
              <a:rPr lang="en-US" dirty="0">
                <a:cs typeface="Arial" charset="0"/>
              </a:rPr>
              <a:t>of Measurement Uncertainty for </a:t>
            </a:r>
            <a:r>
              <a:rPr lang="en-US" dirty="0" smtClean="0">
                <a:cs typeface="Arial" charset="0"/>
              </a:rPr>
              <a:t>			Extrapolations of Net Weight and Unit Count</a:t>
            </a:r>
            <a:endParaRPr lang="en-US" dirty="0"/>
          </a:p>
          <a:p>
            <a:pPr marL="679450" lvl="1" defTabSz="801688"/>
            <a:endParaRPr lang="en-US" sz="2200" dirty="0">
              <a:cs typeface="Arial" charset="0"/>
            </a:endParaRPr>
          </a:p>
        </p:txBody>
      </p:sp>
      <p:sp>
        <p:nvSpPr>
          <p:cNvPr id="4" name="Slide Number Placeholder 3"/>
          <p:cNvSpPr>
            <a:spLocks noGrp="1"/>
          </p:cNvSpPr>
          <p:nvPr>
            <p:ph type="sldNum" sz="quarter" idx="15"/>
          </p:nvPr>
        </p:nvSpPr>
        <p:spPr/>
        <p:txBody>
          <a:bodyPr/>
          <a:lstStyle/>
          <a:p>
            <a:fld id="{8D23C714-7B79-4FEE-AD87-87B938001C67}" type="slidenum">
              <a:rPr lang="en-US" smtClean="0"/>
              <a:pPr/>
              <a:t>4</a:t>
            </a:fld>
            <a:endParaRPr lang="en-US" dirty="0"/>
          </a:p>
        </p:txBody>
      </p:sp>
    </p:spTree>
    <p:extLst>
      <p:ext uri="{BB962C8B-B14F-4D97-AF65-F5344CB8AC3E}">
        <p14:creationId xmlns:p14="http://schemas.microsoft.com/office/powerpoint/2010/main" val="506288061"/>
      </p:ext>
    </p:extLst>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3451"/>
            <a:ext cx="7467600" cy="1143000"/>
          </a:xfrm>
        </p:spPr>
        <p:txBody>
          <a:bodyPr>
            <a:normAutofit/>
          </a:bodyPr>
          <a:lstStyle/>
          <a:p>
            <a:r>
              <a:rPr lang="en-US" sz="4000" dirty="0" smtClean="0"/>
              <a:t>Current Resources</a:t>
            </a:r>
            <a:endParaRPr lang="en-US" sz="4000" dirty="0"/>
          </a:p>
        </p:txBody>
      </p:sp>
      <p:sp>
        <p:nvSpPr>
          <p:cNvPr id="4" name="Content Placeholder 3"/>
          <p:cNvSpPr>
            <a:spLocks noGrp="1"/>
          </p:cNvSpPr>
          <p:nvPr>
            <p:ph sz="quarter" idx="1"/>
          </p:nvPr>
        </p:nvSpPr>
        <p:spPr>
          <a:xfrm>
            <a:off x="527540" y="1178802"/>
            <a:ext cx="8109684" cy="5464367"/>
          </a:xfrm>
        </p:spPr>
        <p:txBody>
          <a:bodyPr>
            <a:noAutofit/>
          </a:bodyPr>
          <a:lstStyle/>
          <a:p>
            <a:pPr>
              <a:spcBef>
                <a:spcPts val="300"/>
              </a:spcBef>
            </a:pPr>
            <a:r>
              <a:rPr lang="en-US" sz="2400" dirty="0" smtClean="0"/>
              <a:t>MS Library</a:t>
            </a:r>
          </a:p>
          <a:p>
            <a:pPr lvl="1">
              <a:spcBef>
                <a:spcPts val="300"/>
              </a:spcBef>
            </a:pPr>
            <a:r>
              <a:rPr lang="en-US" b="1" dirty="0" smtClean="0">
                <a:solidFill>
                  <a:schemeClr val="accent1"/>
                </a:solidFill>
                <a:cs typeface="Arial" pitchFamily="34" charset="0"/>
              </a:rPr>
              <a:t>Version 3.2 </a:t>
            </a:r>
            <a:r>
              <a:rPr lang="en-US" dirty="0" smtClean="0">
                <a:cs typeface="Arial" pitchFamily="34" charset="0"/>
              </a:rPr>
              <a:t>(Sept. </a:t>
            </a:r>
            <a:r>
              <a:rPr lang="en-US" dirty="0">
                <a:cs typeface="Arial" pitchFamily="34" charset="0"/>
              </a:rPr>
              <a:t>1</a:t>
            </a:r>
            <a:r>
              <a:rPr lang="en-US" dirty="0" smtClean="0">
                <a:cs typeface="Arial" pitchFamily="34" charset="0"/>
              </a:rPr>
              <a:t>9, 2017)</a:t>
            </a:r>
            <a:endParaRPr lang="en-US" dirty="0">
              <a:cs typeface="Arial" pitchFamily="34" charset="0"/>
            </a:endParaRPr>
          </a:p>
          <a:p>
            <a:pPr lvl="1">
              <a:spcBef>
                <a:spcPts val="300"/>
              </a:spcBef>
            </a:pPr>
            <a:r>
              <a:rPr lang="en-US" dirty="0" smtClean="0">
                <a:cs typeface="Arial" pitchFamily="34" charset="0"/>
              </a:rPr>
              <a:t>All </a:t>
            </a:r>
            <a:r>
              <a:rPr lang="en-US" dirty="0">
                <a:cs typeface="Arial" pitchFamily="34" charset="0"/>
              </a:rPr>
              <a:t>spectra collected using EI-MS </a:t>
            </a:r>
            <a:r>
              <a:rPr lang="en-US" dirty="0" smtClean="0">
                <a:cs typeface="Arial" pitchFamily="34" charset="0"/>
              </a:rPr>
              <a:t>systems (&gt; 2600)</a:t>
            </a:r>
            <a:endParaRPr lang="en-US" dirty="0">
              <a:cs typeface="Arial" pitchFamily="34" charset="0"/>
            </a:endParaRPr>
          </a:p>
          <a:p>
            <a:pPr lvl="1">
              <a:spcBef>
                <a:spcPts val="300"/>
              </a:spcBef>
            </a:pPr>
            <a:r>
              <a:rPr lang="en-US" dirty="0">
                <a:cs typeface="Arial" pitchFamily="34" charset="0"/>
              </a:rPr>
              <a:t>S</a:t>
            </a:r>
            <a:r>
              <a:rPr lang="en-US" dirty="0" smtClean="0">
                <a:cs typeface="Arial" pitchFamily="34" charset="0"/>
              </a:rPr>
              <a:t>everal formats (Agilent Tech., Shimadzu, etc.)</a:t>
            </a:r>
          </a:p>
          <a:p>
            <a:pPr lvl="1">
              <a:spcBef>
                <a:spcPts val="300"/>
              </a:spcBef>
            </a:pPr>
            <a:r>
              <a:rPr lang="en-US" b="1" dirty="0" smtClean="0">
                <a:solidFill>
                  <a:schemeClr val="accent1"/>
                </a:solidFill>
                <a:cs typeface="Arial" pitchFamily="34" charset="0"/>
              </a:rPr>
              <a:t>Validated by NIST</a:t>
            </a:r>
            <a:endParaRPr lang="en-US" b="1" dirty="0" smtClean="0">
              <a:solidFill>
                <a:schemeClr val="accent1"/>
              </a:solidFill>
            </a:endParaRPr>
          </a:p>
          <a:p>
            <a:pPr>
              <a:spcBef>
                <a:spcPts val="300"/>
              </a:spcBef>
            </a:pPr>
            <a:r>
              <a:rPr lang="en-US" sz="2400" dirty="0" smtClean="0"/>
              <a:t>IR Library</a:t>
            </a:r>
          </a:p>
          <a:p>
            <a:pPr lvl="1">
              <a:spcBef>
                <a:spcPts val="300"/>
              </a:spcBef>
            </a:pPr>
            <a:r>
              <a:rPr lang="en-US" b="1" dirty="0" smtClean="0">
                <a:solidFill>
                  <a:schemeClr val="accent1"/>
                </a:solidFill>
                <a:cs typeface="Arial" pitchFamily="34" charset="0"/>
              </a:rPr>
              <a:t>Version 1.6 </a:t>
            </a:r>
            <a:r>
              <a:rPr lang="en-US" dirty="0" smtClean="0">
                <a:cs typeface="Arial" pitchFamily="34" charset="0"/>
              </a:rPr>
              <a:t>(Dec. 3, </a:t>
            </a:r>
            <a:r>
              <a:rPr lang="en-US" dirty="0">
                <a:cs typeface="Arial" pitchFamily="34" charset="0"/>
              </a:rPr>
              <a:t>2017) </a:t>
            </a:r>
            <a:endParaRPr lang="en-US" dirty="0" smtClean="0">
              <a:cs typeface="Arial" pitchFamily="34" charset="0"/>
            </a:endParaRPr>
          </a:p>
          <a:p>
            <a:pPr lvl="1">
              <a:spcBef>
                <a:spcPts val="300"/>
              </a:spcBef>
            </a:pPr>
            <a:r>
              <a:rPr lang="en-US" dirty="0" smtClean="0">
                <a:cs typeface="Arial" pitchFamily="34" charset="0"/>
              </a:rPr>
              <a:t>All </a:t>
            </a:r>
            <a:r>
              <a:rPr lang="en-US" dirty="0">
                <a:cs typeface="Arial" pitchFamily="34" charset="0"/>
              </a:rPr>
              <a:t>spectra collected using FTIR-ATR </a:t>
            </a:r>
            <a:r>
              <a:rPr lang="en-US" dirty="0" smtClean="0">
                <a:cs typeface="Arial" pitchFamily="34" charset="0"/>
              </a:rPr>
              <a:t>system (&gt; 340)</a:t>
            </a:r>
            <a:endParaRPr lang="en-US" dirty="0">
              <a:cs typeface="Arial" pitchFamily="34" charset="0"/>
            </a:endParaRPr>
          </a:p>
          <a:p>
            <a:pPr lvl="1">
              <a:spcBef>
                <a:spcPts val="300"/>
              </a:spcBef>
            </a:pPr>
            <a:r>
              <a:rPr lang="en-US" dirty="0" smtClean="0">
                <a:cs typeface="Arial" pitchFamily="34" charset="0"/>
              </a:rPr>
              <a:t>DEA </a:t>
            </a:r>
            <a:r>
              <a:rPr lang="en-US" dirty="0">
                <a:cs typeface="Arial" pitchFamily="34" charset="0"/>
              </a:rPr>
              <a:t>Special Testing and Research </a:t>
            </a:r>
            <a:r>
              <a:rPr lang="en-US" dirty="0" smtClean="0">
                <a:cs typeface="Arial" pitchFamily="34" charset="0"/>
              </a:rPr>
              <a:t>Lab</a:t>
            </a:r>
          </a:p>
          <a:p>
            <a:pPr lvl="1">
              <a:spcBef>
                <a:spcPts val="300"/>
              </a:spcBef>
            </a:pPr>
            <a:r>
              <a:rPr lang="en-US" dirty="0">
                <a:cs typeface="Arial" pitchFamily="34" charset="0"/>
              </a:rPr>
              <a:t>S</a:t>
            </a:r>
            <a:r>
              <a:rPr lang="en-US" dirty="0" smtClean="0">
                <a:cs typeface="Arial" pitchFamily="34" charset="0"/>
              </a:rPr>
              <a:t>everal formats (</a:t>
            </a:r>
            <a:r>
              <a:rPr lang="en-US" dirty="0" err="1" smtClean="0">
                <a:cs typeface="Arial" pitchFamily="34" charset="0"/>
              </a:rPr>
              <a:t>Omnic</a:t>
            </a:r>
            <a:r>
              <a:rPr lang="en-US" dirty="0" smtClean="0">
                <a:cs typeface="Arial" pitchFamily="34" charset="0"/>
              </a:rPr>
              <a:t>, PE, etc.)</a:t>
            </a:r>
            <a:endParaRPr lang="en-US" dirty="0" smtClean="0"/>
          </a:p>
          <a:p>
            <a:pPr>
              <a:spcBef>
                <a:spcPts val="300"/>
              </a:spcBef>
            </a:pPr>
            <a:r>
              <a:rPr lang="en-US" sz="2400" dirty="0" smtClean="0"/>
              <a:t>Drug Monographs</a:t>
            </a:r>
          </a:p>
          <a:p>
            <a:pPr lvl="1">
              <a:spcBef>
                <a:spcPts val="300"/>
              </a:spcBef>
            </a:pPr>
            <a:r>
              <a:rPr lang="en-US" b="1" dirty="0" smtClean="0">
                <a:solidFill>
                  <a:schemeClr val="accent1"/>
                </a:solidFill>
              </a:rPr>
              <a:t>Over 390 </a:t>
            </a:r>
            <a:r>
              <a:rPr lang="en-US" dirty="0" smtClean="0"/>
              <a:t>(40 new monographs added in 2017)</a:t>
            </a:r>
          </a:p>
          <a:p>
            <a:pPr lvl="1">
              <a:spcBef>
                <a:spcPts val="300"/>
              </a:spcBef>
            </a:pPr>
            <a:r>
              <a:rPr lang="en-US" dirty="0" smtClean="0"/>
              <a:t>DEA Special Testing and Research Lab</a:t>
            </a:r>
            <a:endParaRPr lang="en-US" dirty="0"/>
          </a:p>
        </p:txBody>
      </p:sp>
      <p:sp>
        <p:nvSpPr>
          <p:cNvPr id="5" name="Slide Number Placeholder 4"/>
          <p:cNvSpPr>
            <a:spLocks noGrp="1"/>
          </p:cNvSpPr>
          <p:nvPr>
            <p:ph type="sldNum" sz="quarter" idx="15"/>
          </p:nvPr>
        </p:nvSpPr>
        <p:spPr/>
        <p:txBody>
          <a:bodyPr/>
          <a:lstStyle/>
          <a:p>
            <a:fld id="{8D23C714-7B79-4FEE-AD87-87B938001C67}" type="slidenum">
              <a:rPr lang="en-US" smtClean="0"/>
              <a:pPr/>
              <a:t>5</a:t>
            </a:fld>
            <a:endParaRPr lang="en-US" dirty="0"/>
          </a:p>
        </p:txBody>
      </p:sp>
    </p:spTree>
    <p:extLst>
      <p:ext uri="{BB962C8B-B14F-4D97-AF65-F5344CB8AC3E}">
        <p14:creationId xmlns:p14="http://schemas.microsoft.com/office/powerpoint/2010/main" val="3656647104"/>
      </p:ext>
    </p:extLst>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2017 Summary</a:t>
            </a:r>
            <a:endParaRPr lang="en-US" dirty="0"/>
          </a:p>
        </p:txBody>
      </p:sp>
      <p:sp>
        <p:nvSpPr>
          <p:cNvPr id="4" name="Content Placeholder 3"/>
          <p:cNvSpPr>
            <a:spLocks noGrp="1"/>
          </p:cNvSpPr>
          <p:nvPr>
            <p:ph sz="quarter" idx="1"/>
          </p:nvPr>
        </p:nvSpPr>
        <p:spPr>
          <a:xfrm>
            <a:off x="457199" y="1311007"/>
            <a:ext cx="7783417" cy="5162945"/>
          </a:xfrm>
        </p:spPr>
        <p:txBody>
          <a:bodyPr>
            <a:noAutofit/>
          </a:bodyPr>
          <a:lstStyle/>
          <a:p>
            <a:r>
              <a:rPr lang="en-US" dirty="0" smtClean="0"/>
              <a:t>In-person meeting – June 2017</a:t>
            </a:r>
          </a:p>
          <a:p>
            <a:r>
              <a:rPr lang="en-US" dirty="0" smtClean="0"/>
              <a:t>SWGDRUG Bulletin</a:t>
            </a:r>
            <a:endParaRPr lang="en-US" sz="1400" dirty="0" smtClean="0"/>
          </a:p>
          <a:p>
            <a:r>
              <a:rPr lang="en-US" dirty="0" smtClean="0"/>
              <a:t>SWGDRUG Recommendations Part IIIB</a:t>
            </a:r>
            <a:endParaRPr lang="en-US" i="1" dirty="0" smtClean="0"/>
          </a:p>
          <a:p>
            <a:pPr lvl="1"/>
            <a:r>
              <a:rPr lang="en-US" dirty="0" smtClean="0"/>
              <a:t>Methods of Analysis / Drug Identification</a:t>
            </a:r>
          </a:p>
          <a:p>
            <a:pPr lvl="1"/>
            <a:r>
              <a:rPr lang="en-US" i="1" dirty="0" smtClean="0">
                <a:solidFill>
                  <a:schemeClr val="accent1"/>
                </a:solidFill>
              </a:rPr>
              <a:t>Revisions</a:t>
            </a:r>
          </a:p>
          <a:p>
            <a:pPr lvl="1"/>
            <a:r>
              <a:rPr lang="en-US" i="1" dirty="0" smtClean="0">
                <a:solidFill>
                  <a:schemeClr val="accent1"/>
                </a:solidFill>
              </a:rPr>
              <a:t>Supplemental document (analytical scheme examples)</a:t>
            </a:r>
            <a:endParaRPr lang="en-US" sz="1400" dirty="0" smtClean="0"/>
          </a:p>
          <a:p>
            <a:r>
              <a:rPr lang="en-US" dirty="0"/>
              <a:t>SWGDRUG Recommendations Part </a:t>
            </a:r>
            <a:r>
              <a:rPr lang="en-US" dirty="0" smtClean="0"/>
              <a:t>IVB</a:t>
            </a:r>
            <a:endParaRPr lang="en-US" i="1" dirty="0"/>
          </a:p>
          <a:p>
            <a:pPr lvl="1"/>
            <a:r>
              <a:rPr lang="en-US" dirty="0" smtClean="0"/>
              <a:t>Quality Assurance / Validation of Analytical Methods</a:t>
            </a:r>
          </a:p>
          <a:p>
            <a:pPr lvl="1"/>
            <a:r>
              <a:rPr lang="en-US" i="1" dirty="0" smtClean="0">
                <a:solidFill>
                  <a:schemeClr val="accent1"/>
                </a:solidFill>
              </a:rPr>
              <a:t>Revisions</a:t>
            </a:r>
          </a:p>
          <a:p>
            <a:pPr lvl="1"/>
            <a:r>
              <a:rPr lang="en-US" i="1" dirty="0" smtClean="0">
                <a:solidFill>
                  <a:schemeClr val="accent1"/>
                </a:solidFill>
              </a:rPr>
              <a:t>Supplemental document (method validation examples)</a:t>
            </a:r>
          </a:p>
          <a:p>
            <a:pPr lvl="1"/>
            <a:endParaRPr lang="en-US" sz="1400" dirty="0" smtClean="0"/>
          </a:p>
        </p:txBody>
      </p:sp>
      <p:sp>
        <p:nvSpPr>
          <p:cNvPr id="5" name="Slide Number Placeholder 4"/>
          <p:cNvSpPr>
            <a:spLocks noGrp="1"/>
          </p:cNvSpPr>
          <p:nvPr>
            <p:ph type="sldNum" sz="quarter" idx="15"/>
          </p:nvPr>
        </p:nvSpPr>
        <p:spPr/>
        <p:txBody>
          <a:bodyPr/>
          <a:lstStyle/>
          <a:p>
            <a:fld id="{8D23C714-7B79-4FEE-AD87-87B938001C67}" type="slidenum">
              <a:rPr lang="en-US" smtClean="0"/>
              <a:pPr/>
              <a:t>6</a:t>
            </a:fld>
            <a:endParaRPr lang="en-US" dirty="0"/>
          </a:p>
        </p:txBody>
      </p:sp>
    </p:spTree>
    <p:extLst>
      <p:ext uri="{BB962C8B-B14F-4D97-AF65-F5344CB8AC3E}">
        <p14:creationId xmlns:p14="http://schemas.microsoft.com/office/powerpoint/2010/main" val="2034750590"/>
      </p:ext>
    </p:extLst>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SWGDRUG </a:t>
            </a:r>
            <a:r>
              <a:rPr lang="en-US" dirty="0" smtClean="0"/>
              <a:t>Part IIIB - Identification</a:t>
            </a:r>
            <a:endParaRPr lang="en-US" sz="3600" dirty="0"/>
          </a:p>
        </p:txBody>
      </p:sp>
      <p:sp>
        <p:nvSpPr>
          <p:cNvPr id="3" name="Content Placeholder 2"/>
          <p:cNvSpPr>
            <a:spLocks noGrp="1"/>
          </p:cNvSpPr>
          <p:nvPr>
            <p:ph sz="quarter" idx="1"/>
          </p:nvPr>
        </p:nvSpPr>
        <p:spPr>
          <a:xfrm>
            <a:off x="499403" y="1399784"/>
            <a:ext cx="7617464" cy="4873752"/>
          </a:xfrm>
        </p:spPr>
        <p:txBody>
          <a:bodyPr>
            <a:noAutofit/>
          </a:bodyPr>
          <a:lstStyle/>
          <a:p>
            <a:pPr>
              <a:spcBef>
                <a:spcPts val="1200"/>
              </a:spcBef>
            </a:pPr>
            <a:r>
              <a:rPr lang="en-US" u="sng" dirty="0" smtClean="0"/>
              <a:t>Minimum</a:t>
            </a:r>
            <a:r>
              <a:rPr lang="en-US" dirty="0" smtClean="0"/>
              <a:t> standards for identification</a:t>
            </a:r>
          </a:p>
          <a:p>
            <a:pPr>
              <a:spcBef>
                <a:spcPts val="1200"/>
              </a:spcBef>
            </a:pPr>
            <a:r>
              <a:rPr lang="en-US" dirty="0" smtClean="0"/>
              <a:t>Two different tests:</a:t>
            </a:r>
          </a:p>
          <a:p>
            <a:pPr lvl="1">
              <a:spcBef>
                <a:spcPts val="1200"/>
              </a:spcBef>
            </a:pPr>
            <a:r>
              <a:rPr lang="en-US" dirty="0" smtClean="0"/>
              <a:t>Cat. A </a:t>
            </a:r>
            <a:r>
              <a:rPr lang="en-US" i="1" u="sng" dirty="0" smtClean="0"/>
              <a:t>and</a:t>
            </a:r>
            <a:r>
              <a:rPr lang="en-US" dirty="0" smtClean="0"/>
              <a:t> Cat. A, B or C</a:t>
            </a:r>
          </a:p>
          <a:p>
            <a:pPr>
              <a:spcBef>
                <a:spcPts val="1200"/>
              </a:spcBef>
            </a:pPr>
            <a:r>
              <a:rPr lang="en-US" dirty="0" smtClean="0"/>
              <a:t>Three different tests: </a:t>
            </a:r>
            <a:r>
              <a:rPr lang="en-US" sz="2400" b="0" i="1" dirty="0" smtClean="0"/>
              <a:t>(2 must be Cat. B)</a:t>
            </a:r>
          </a:p>
          <a:p>
            <a:pPr lvl="1">
              <a:spcBef>
                <a:spcPts val="1200"/>
              </a:spcBef>
            </a:pPr>
            <a:r>
              <a:rPr lang="en-US" dirty="0" smtClean="0"/>
              <a:t>3 Cat. B</a:t>
            </a:r>
          </a:p>
          <a:p>
            <a:pPr lvl="1">
              <a:spcBef>
                <a:spcPts val="1200"/>
              </a:spcBef>
            </a:pPr>
            <a:r>
              <a:rPr lang="en-US" dirty="0" smtClean="0"/>
              <a:t>2 Cat. B </a:t>
            </a:r>
            <a:r>
              <a:rPr lang="en-US" i="1" u="sng" dirty="0" smtClean="0"/>
              <a:t>and</a:t>
            </a:r>
            <a:r>
              <a:rPr lang="en-US" dirty="0" smtClean="0"/>
              <a:t> Cat. C</a:t>
            </a:r>
          </a:p>
          <a:p>
            <a:pPr>
              <a:spcBef>
                <a:spcPts val="1200"/>
              </a:spcBef>
            </a:pPr>
            <a:r>
              <a:rPr lang="en-US" u="sng" dirty="0" smtClean="0"/>
              <a:t>Minimum</a:t>
            </a:r>
            <a:r>
              <a:rPr lang="en-US" dirty="0" smtClean="0"/>
              <a:t> standard may not be sufficient for identification of all substances in all jurisdictions</a:t>
            </a:r>
          </a:p>
        </p:txBody>
      </p:sp>
      <p:sp>
        <p:nvSpPr>
          <p:cNvPr id="4" name="Slide Number Placeholder 3"/>
          <p:cNvSpPr>
            <a:spLocks noGrp="1"/>
          </p:cNvSpPr>
          <p:nvPr>
            <p:ph type="sldNum" sz="quarter" idx="15"/>
          </p:nvPr>
        </p:nvSpPr>
        <p:spPr/>
        <p:txBody>
          <a:bodyPr/>
          <a:lstStyle/>
          <a:p>
            <a:fld id="{8D23C714-7B79-4FEE-AD87-87B938001C67}" type="slidenum">
              <a:rPr lang="en-US" smtClean="0"/>
              <a:pPr/>
              <a:t>7</a:t>
            </a:fld>
            <a:endParaRPr lang="en-US" dirty="0"/>
          </a:p>
        </p:txBody>
      </p:sp>
      <p:sp>
        <p:nvSpPr>
          <p:cNvPr id="5" name="Rectangle 4"/>
          <p:cNvSpPr/>
          <p:nvPr/>
        </p:nvSpPr>
        <p:spPr>
          <a:xfrm>
            <a:off x="1298478" y="6368654"/>
            <a:ext cx="6189785" cy="369332"/>
          </a:xfrm>
          <a:prstGeom prst="rect">
            <a:avLst/>
          </a:prstGeom>
        </p:spPr>
        <p:txBody>
          <a:bodyPr wrap="square">
            <a:spAutoFit/>
          </a:bodyPr>
          <a:lstStyle/>
          <a:p>
            <a:pPr algn="ctr"/>
            <a:r>
              <a:rPr lang="en-US" sz="1800" dirty="0" smtClean="0">
                <a:latin typeface="Calibri" panose="020F0502020204030204" pitchFamily="34" charset="0"/>
              </a:rPr>
              <a:t>* SWGDRUG </a:t>
            </a:r>
            <a:r>
              <a:rPr lang="en-US" sz="1800" dirty="0">
                <a:latin typeface="Calibri" panose="020F0502020204030204" pitchFamily="34" charset="0"/>
              </a:rPr>
              <a:t>Recommendations v. </a:t>
            </a:r>
            <a:r>
              <a:rPr lang="en-US" sz="1800" dirty="0" smtClean="0">
                <a:latin typeface="Calibri" panose="020F0502020204030204" pitchFamily="34" charset="0"/>
              </a:rPr>
              <a:t>7.1, PART IIIB.4 </a:t>
            </a:r>
            <a:endParaRPr lang="en-US" sz="1800" dirty="0">
              <a:latin typeface="Calibri" panose="020F0502020204030204" pitchFamily="34" charset="0"/>
            </a:endParaRPr>
          </a:p>
        </p:txBody>
      </p:sp>
    </p:spTree>
    <p:extLst>
      <p:ext uri="{BB962C8B-B14F-4D97-AF65-F5344CB8AC3E}">
        <p14:creationId xmlns:p14="http://schemas.microsoft.com/office/powerpoint/2010/main" val="1620462672"/>
      </p:ext>
    </p:extLst>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SWGDRUG Part IIIB - Identification</a:t>
            </a:r>
            <a:endParaRPr lang="en-US" sz="3600" dirty="0"/>
          </a:p>
        </p:txBody>
      </p:sp>
      <p:sp>
        <p:nvSpPr>
          <p:cNvPr id="3" name="Content Placeholder 2"/>
          <p:cNvSpPr>
            <a:spLocks noGrp="1"/>
          </p:cNvSpPr>
          <p:nvPr>
            <p:ph sz="quarter" idx="1"/>
          </p:nvPr>
        </p:nvSpPr>
        <p:spPr>
          <a:xfrm>
            <a:off x="499403" y="1364456"/>
            <a:ext cx="8068399" cy="5076043"/>
          </a:xfrm>
        </p:spPr>
        <p:txBody>
          <a:bodyPr>
            <a:normAutofit/>
          </a:bodyPr>
          <a:lstStyle/>
          <a:p>
            <a:pPr>
              <a:spcBef>
                <a:spcPts val="1200"/>
              </a:spcBef>
            </a:pPr>
            <a:r>
              <a:rPr lang="en-US" dirty="0" smtClean="0"/>
              <a:t>Categorization of Tests:</a:t>
            </a:r>
          </a:p>
          <a:p>
            <a:pPr lvl="1">
              <a:spcBef>
                <a:spcPts val="1200"/>
              </a:spcBef>
            </a:pPr>
            <a:r>
              <a:rPr lang="en-US" dirty="0" smtClean="0"/>
              <a:t>Cat. A - Structural information (e.g. IR, MS)</a:t>
            </a:r>
          </a:p>
          <a:p>
            <a:pPr lvl="1">
              <a:spcBef>
                <a:spcPts val="1200"/>
              </a:spcBef>
            </a:pPr>
            <a:r>
              <a:rPr lang="en-US" dirty="0" smtClean="0"/>
              <a:t>Cat. B - High selectivity (e.g. GC, LC)</a:t>
            </a:r>
          </a:p>
          <a:p>
            <a:pPr lvl="1">
              <a:spcBef>
                <a:spcPts val="1200"/>
              </a:spcBef>
            </a:pPr>
            <a:r>
              <a:rPr lang="en-US" dirty="0" smtClean="0"/>
              <a:t>Cat. C - Corroboration tests (e.g. color tests)</a:t>
            </a:r>
          </a:p>
          <a:p>
            <a:pPr>
              <a:spcBef>
                <a:spcPts val="1200"/>
              </a:spcBef>
            </a:pPr>
            <a:r>
              <a:rPr lang="en-US" dirty="0" smtClean="0"/>
              <a:t>Highlights:</a:t>
            </a:r>
          </a:p>
          <a:p>
            <a:pPr lvl="1">
              <a:spcBef>
                <a:spcPts val="1200"/>
              </a:spcBef>
            </a:pPr>
            <a:r>
              <a:rPr lang="en-US" dirty="0" smtClean="0"/>
              <a:t>Emphasis </a:t>
            </a:r>
            <a:r>
              <a:rPr lang="en-US" dirty="0"/>
              <a:t>on </a:t>
            </a:r>
            <a:r>
              <a:rPr lang="en-US" dirty="0" smtClean="0"/>
              <a:t>the result, </a:t>
            </a:r>
            <a:r>
              <a:rPr lang="en-US" i="1" u="sng" dirty="0"/>
              <a:t>not</a:t>
            </a:r>
            <a:r>
              <a:rPr lang="en-US" dirty="0"/>
              <a:t> </a:t>
            </a:r>
            <a:r>
              <a:rPr lang="en-US" dirty="0" smtClean="0"/>
              <a:t>the technique.</a:t>
            </a:r>
            <a:endParaRPr lang="en-US" dirty="0"/>
          </a:p>
          <a:p>
            <a:pPr lvl="1">
              <a:spcBef>
                <a:spcPts val="1200"/>
              </a:spcBef>
            </a:pPr>
            <a:r>
              <a:rPr lang="en-US" i="1" dirty="0"/>
              <a:t>It is not the act of using a technique; it is the properties of the result </a:t>
            </a:r>
            <a:r>
              <a:rPr lang="en-US" i="1" dirty="0" smtClean="0"/>
              <a:t>obtained</a:t>
            </a:r>
          </a:p>
          <a:p>
            <a:pPr lvl="1">
              <a:spcBef>
                <a:spcPts val="1200"/>
              </a:spcBef>
            </a:pPr>
            <a:r>
              <a:rPr lang="en-US" dirty="0" smtClean="0"/>
              <a:t>Are you answering the question at issue?</a:t>
            </a:r>
            <a:endParaRPr lang="en-US" dirty="0"/>
          </a:p>
          <a:p>
            <a:pPr lvl="1">
              <a:spcBef>
                <a:spcPts val="1200"/>
              </a:spcBef>
            </a:pPr>
            <a:endParaRPr lang="en-US" i="1" dirty="0" smtClean="0"/>
          </a:p>
        </p:txBody>
      </p:sp>
      <p:sp>
        <p:nvSpPr>
          <p:cNvPr id="4" name="Slide Number Placeholder 3"/>
          <p:cNvSpPr>
            <a:spLocks noGrp="1"/>
          </p:cNvSpPr>
          <p:nvPr>
            <p:ph type="sldNum" sz="quarter" idx="15"/>
          </p:nvPr>
        </p:nvSpPr>
        <p:spPr/>
        <p:txBody>
          <a:bodyPr/>
          <a:lstStyle/>
          <a:p>
            <a:fld id="{8D23C714-7B79-4FEE-AD87-87B938001C67}" type="slidenum">
              <a:rPr lang="en-US" smtClean="0"/>
              <a:pPr/>
              <a:t>8</a:t>
            </a:fld>
            <a:endParaRPr lang="en-US" dirty="0"/>
          </a:p>
        </p:txBody>
      </p:sp>
    </p:spTree>
    <p:extLst>
      <p:ext uri="{BB962C8B-B14F-4D97-AF65-F5344CB8AC3E}">
        <p14:creationId xmlns:p14="http://schemas.microsoft.com/office/powerpoint/2010/main" val="1081487803"/>
      </p:ext>
    </p:extLst>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Analytical Scheme Examples:</a:t>
            </a:r>
            <a:endParaRPr lang="en-US" sz="3600" dirty="0"/>
          </a:p>
        </p:txBody>
      </p:sp>
      <p:sp>
        <p:nvSpPr>
          <p:cNvPr id="9" name="Content Placeholder 8"/>
          <p:cNvSpPr>
            <a:spLocks noGrp="1"/>
          </p:cNvSpPr>
          <p:nvPr>
            <p:ph sz="quarter" idx="1"/>
          </p:nvPr>
        </p:nvSpPr>
        <p:spPr>
          <a:xfrm>
            <a:off x="501804" y="1310273"/>
            <a:ext cx="7794703" cy="5157435"/>
          </a:xfrm>
        </p:spPr>
        <p:txBody>
          <a:bodyPr>
            <a:noAutofit/>
          </a:bodyPr>
          <a:lstStyle/>
          <a:p>
            <a:pPr>
              <a:spcBef>
                <a:spcPts val="1200"/>
              </a:spcBef>
            </a:pPr>
            <a:r>
              <a:rPr lang="en-US" dirty="0" smtClean="0"/>
              <a:t>Supplemental document:</a:t>
            </a:r>
          </a:p>
          <a:p>
            <a:pPr lvl="1">
              <a:spcBef>
                <a:spcPts val="1200"/>
              </a:spcBef>
            </a:pPr>
            <a:r>
              <a:rPr lang="en-US" dirty="0" smtClean="0"/>
              <a:t>Combination of techniques/methods to overcome individual limitations</a:t>
            </a:r>
          </a:p>
          <a:p>
            <a:pPr lvl="1">
              <a:spcBef>
                <a:spcPts val="1200"/>
              </a:spcBef>
            </a:pPr>
            <a:r>
              <a:rPr lang="en-US" dirty="0" smtClean="0"/>
              <a:t>Use of orthogonal techniques:</a:t>
            </a:r>
          </a:p>
          <a:p>
            <a:pPr lvl="2">
              <a:spcBef>
                <a:spcPts val="1200"/>
              </a:spcBef>
              <a:buClr>
                <a:schemeClr val="tx1"/>
              </a:buClr>
            </a:pPr>
            <a:r>
              <a:rPr lang="en-US" b="1" dirty="0" smtClean="0">
                <a:solidFill>
                  <a:schemeClr val="accent1"/>
                </a:solidFill>
              </a:rPr>
              <a:t>Reduce the likelihood of false positives</a:t>
            </a:r>
            <a:endParaRPr lang="en-US" b="1" dirty="0">
              <a:solidFill>
                <a:schemeClr val="accent1"/>
              </a:solidFill>
            </a:endParaRPr>
          </a:p>
          <a:p>
            <a:pPr lvl="1">
              <a:spcBef>
                <a:spcPts val="1200"/>
              </a:spcBef>
            </a:pPr>
            <a:r>
              <a:rPr lang="en-US" dirty="0" smtClean="0"/>
              <a:t>Test 2 or more portions:</a:t>
            </a:r>
          </a:p>
          <a:p>
            <a:pPr lvl="2">
              <a:spcBef>
                <a:spcPts val="1200"/>
              </a:spcBef>
              <a:buClr>
                <a:schemeClr val="tx1"/>
              </a:buClr>
            </a:pPr>
            <a:r>
              <a:rPr lang="en-US" b="1" dirty="0" smtClean="0">
                <a:solidFill>
                  <a:schemeClr val="accent1"/>
                </a:solidFill>
              </a:rPr>
              <a:t>Corroboration of results</a:t>
            </a:r>
          </a:p>
          <a:p>
            <a:pPr lvl="2">
              <a:spcBef>
                <a:spcPts val="1200"/>
              </a:spcBef>
              <a:buClr>
                <a:schemeClr val="tx1"/>
              </a:buClr>
            </a:pPr>
            <a:r>
              <a:rPr lang="en-US" b="1" dirty="0" smtClean="0">
                <a:solidFill>
                  <a:schemeClr val="accent1"/>
                </a:solidFill>
              </a:rPr>
              <a:t>Reduce possibility of contamination</a:t>
            </a:r>
          </a:p>
          <a:p>
            <a:pPr lvl="2">
              <a:spcBef>
                <a:spcPts val="1200"/>
              </a:spcBef>
              <a:buClr>
                <a:schemeClr val="tx1"/>
              </a:buClr>
            </a:pPr>
            <a:r>
              <a:rPr lang="en-US" b="1" dirty="0" smtClean="0">
                <a:solidFill>
                  <a:schemeClr val="accent1"/>
                </a:solidFill>
              </a:rPr>
              <a:t>Address sample heterogeneity</a:t>
            </a:r>
          </a:p>
        </p:txBody>
      </p:sp>
      <p:sp>
        <p:nvSpPr>
          <p:cNvPr id="3" name="Slide Number Placeholder 2"/>
          <p:cNvSpPr>
            <a:spLocks noGrp="1"/>
          </p:cNvSpPr>
          <p:nvPr>
            <p:ph type="sldNum" sz="quarter" idx="15"/>
          </p:nvPr>
        </p:nvSpPr>
        <p:spPr/>
        <p:txBody>
          <a:bodyPr>
            <a:normAutofit/>
          </a:bodyPr>
          <a:lstStyle/>
          <a:p>
            <a:fld id="{8D23C714-7B79-4FEE-AD87-87B938001C67}" type="slidenum">
              <a:rPr lang="en-US" smtClean="0"/>
              <a:pPr/>
              <a:t>9</a:t>
            </a:fld>
            <a:endParaRPr lang="en-US" dirty="0"/>
          </a:p>
        </p:txBody>
      </p:sp>
    </p:spTree>
    <p:extLst>
      <p:ext uri="{BB962C8B-B14F-4D97-AF65-F5344CB8AC3E}">
        <p14:creationId xmlns:p14="http://schemas.microsoft.com/office/powerpoint/2010/main" val="1463136852"/>
      </p:ext>
    </p:extLst>
  </p:cSld>
  <p:clrMapOvr>
    <a:masterClrMapping/>
  </p:clrMapOvr>
  <p:transition spd="slow">
    <p:pu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28133</TotalTime>
  <Words>1027</Words>
  <Application>Microsoft Office PowerPoint</Application>
  <PresentationFormat>Letter Paper (8.5x11 in)</PresentationFormat>
  <Paragraphs>272</Paragraphs>
  <Slides>23</Slides>
  <Notes>16</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Oriel</vt:lpstr>
      <vt:lpstr>PowerPoint Presentation</vt:lpstr>
      <vt:lpstr>History</vt:lpstr>
      <vt:lpstr>Mission</vt:lpstr>
      <vt:lpstr>Current Documents</vt:lpstr>
      <vt:lpstr>Current Resources</vt:lpstr>
      <vt:lpstr>2017 Summary</vt:lpstr>
      <vt:lpstr>SWGDRUG Part IIIB - Identification</vt:lpstr>
      <vt:lpstr>SWGDRUG Part IIIB - Identification</vt:lpstr>
      <vt:lpstr>Analytical Scheme Examples:</vt:lpstr>
      <vt:lpstr>Analytical Scheme Examples:</vt:lpstr>
      <vt:lpstr>Analytical Scheme Examples:</vt:lpstr>
      <vt:lpstr>Analytical Scheme Examples:</vt:lpstr>
      <vt:lpstr>Analytical Scheme Examples:</vt:lpstr>
      <vt:lpstr>SWGDRUG Part IVB – Method Validation</vt:lpstr>
      <vt:lpstr>Method Validation Examples:</vt:lpstr>
      <vt:lpstr>SWGDRUG Future Directions</vt:lpstr>
      <vt:lpstr>SWGDRUG-Developed Documents</vt:lpstr>
      <vt:lpstr>OSAC-Developed Documents</vt:lpstr>
      <vt:lpstr>CTS Survey – 17-501 Drug Analysis</vt:lpstr>
      <vt:lpstr>www.SWGDRUG.org</vt:lpstr>
      <vt:lpstr>SWGDRUG Core Committee</vt:lpstr>
      <vt:lpstr>SWGDRUG Core Committee</vt:lpstr>
      <vt:lpstr>Thank You!</vt:lpstr>
    </vt:vector>
  </TitlesOfParts>
  <Company>Swarthmore College</Company>
  <LinksUpToDate>false</LinksUpToDate>
  <SharedDoc>false</SharedDoc>
  <HyperlinkBase>http://www.swarthmore.edu/NatSci/cpurrin1/posteradvice.htm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creator>Colin Purrington</dc:creator>
  <dc:description>Suggestions and gripes to: cpurrin1@swarthmore.edu</dc:description>
  <cp:lastModifiedBy>Rodriguez-Cruz, Sandra E.</cp:lastModifiedBy>
  <cp:revision>1957</cp:revision>
  <cp:lastPrinted>2016-12-29T17:36:32Z</cp:lastPrinted>
  <dcterms:created xsi:type="dcterms:W3CDTF">2000-07-07T15:10:51Z</dcterms:created>
  <dcterms:modified xsi:type="dcterms:W3CDTF">2018-03-20T17:23:27Z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