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76" r:id="rId1"/>
  </p:sldMasterIdLst>
  <p:notesMasterIdLst>
    <p:notesMasterId r:id="rId29"/>
  </p:notesMasterIdLst>
  <p:handoutMasterIdLst>
    <p:handoutMasterId r:id="rId30"/>
  </p:handoutMasterIdLst>
  <p:sldIdLst>
    <p:sldId id="318" r:id="rId2"/>
    <p:sldId id="322" r:id="rId3"/>
    <p:sldId id="317" r:id="rId4"/>
    <p:sldId id="324" r:id="rId5"/>
    <p:sldId id="319" r:id="rId6"/>
    <p:sldId id="323" r:id="rId7"/>
    <p:sldId id="326" r:id="rId8"/>
    <p:sldId id="321" r:id="rId9"/>
    <p:sldId id="328" r:id="rId10"/>
    <p:sldId id="327" r:id="rId11"/>
    <p:sldId id="329" r:id="rId12"/>
    <p:sldId id="333" r:id="rId13"/>
    <p:sldId id="338" r:id="rId14"/>
    <p:sldId id="325" r:id="rId15"/>
    <p:sldId id="339" r:id="rId16"/>
    <p:sldId id="268" r:id="rId17"/>
    <p:sldId id="343" r:id="rId18"/>
    <p:sldId id="344" r:id="rId19"/>
    <p:sldId id="336" r:id="rId20"/>
    <p:sldId id="334" r:id="rId21"/>
    <p:sldId id="335" r:id="rId22"/>
    <p:sldId id="341" r:id="rId23"/>
    <p:sldId id="342" r:id="rId24"/>
    <p:sldId id="340" r:id="rId25"/>
    <p:sldId id="331" r:id="rId26"/>
    <p:sldId id="332" r:id="rId27"/>
    <p:sldId id="330" r:id="rId28"/>
  </p:sldIdLst>
  <p:sldSz cx="9144000" cy="6858000" type="letter"/>
  <p:notesSz cx="32918400" cy="5120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101600" indent="3556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204788" indent="709613"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306388" indent="1065213"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409575" indent="1419225"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FFFF00"/>
    <a:srgbClr val="0066FF"/>
    <a:srgbClr val="0000FF"/>
    <a:srgbClr val="000000"/>
    <a:srgbClr val="EAE9CC"/>
    <a:srgbClr val="99CCFF"/>
    <a:srgbClr val="ECEBFF"/>
    <a:srgbClr val="F1EFFB"/>
    <a:srgbClr val="FD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9703" autoAdjust="0"/>
  </p:normalViewPr>
  <p:slideViewPr>
    <p:cSldViewPr snapToGrid="0">
      <p:cViewPr varScale="1">
        <p:scale>
          <a:sx n="101" d="100"/>
          <a:sy n="101" d="100"/>
        </p:scale>
        <p:origin x="-90" y="-624"/>
      </p:cViewPr>
      <p:guideLst>
        <p:guide orient="horz" pos="149"/>
        <p:guide orient="horz" pos="4090"/>
        <p:guide orient="horz" pos="777"/>
        <p:guide orient="horz" pos="444"/>
        <p:guide pos="1328"/>
        <p:guide pos="1502"/>
        <p:guide pos="2734"/>
        <p:guide pos="4381"/>
        <p:guide pos="206"/>
        <p:guide pos="2916"/>
        <p:guide pos="4208"/>
        <p:guide pos="551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15000"/>
    </p:cViewPr>
  </p:sorter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18646775" y="0"/>
            <a:ext cx="14263688" cy="2560638"/>
          </a:xfrm>
          <a:prstGeom prst="rect">
            <a:avLst/>
          </a:prstGeom>
        </p:spPr>
        <p:txBody>
          <a:bodyPr vert="horz" lIns="91440" tIns="45720" rIns="91440" bIns="45720" rtlCol="0"/>
          <a:lstStyle>
            <a:lvl1pPr algn="r">
              <a:defRPr sz="1200"/>
            </a:lvl1pPr>
          </a:lstStyle>
          <a:p>
            <a:fld id="{0422724D-D256-4574-8453-95726B4AAAC8}" type="datetimeFigureOut">
              <a:rPr lang="en-US" smtClean="0"/>
              <a:t>6/25/2018</a:t>
            </a:fld>
            <a:endParaRPr lang="en-US"/>
          </a:p>
        </p:txBody>
      </p:sp>
      <p:sp>
        <p:nvSpPr>
          <p:cNvPr id="4" name="Footer Placeholder 3"/>
          <p:cNvSpPr>
            <a:spLocks noGrp="1"/>
          </p:cNvSpPr>
          <p:nvPr>
            <p:ph type="ftr" sz="quarter" idx="2"/>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18646775" y="48637825"/>
            <a:ext cx="14263688" cy="2559050"/>
          </a:xfrm>
          <a:prstGeom prst="rect">
            <a:avLst/>
          </a:prstGeom>
        </p:spPr>
        <p:txBody>
          <a:bodyPr vert="horz" lIns="91440" tIns="45720" rIns="91440" bIns="45720" rtlCol="0" anchor="b"/>
          <a:lstStyle>
            <a:lvl1pPr algn="r">
              <a:defRPr sz="1200"/>
            </a:lvl1pPr>
          </a:lstStyle>
          <a:p>
            <a:fld id="{070893CD-B0AB-4E33-BCE4-687C94D71C54}" type="slidenum">
              <a:rPr lang="en-US" smtClean="0"/>
              <a:t>‹#›</a:t>
            </a:fld>
            <a:endParaRPr lang="en-US"/>
          </a:p>
        </p:txBody>
      </p:sp>
    </p:spTree>
    <p:extLst>
      <p:ext uri="{BB962C8B-B14F-4D97-AF65-F5344CB8AC3E}">
        <p14:creationId xmlns:p14="http://schemas.microsoft.com/office/powerpoint/2010/main" val="3631555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lIns="91440" tIns="45720" rIns="91440" bIns="45720" rtlCol="0"/>
          <a:lstStyle>
            <a:lvl1pPr algn="r">
              <a:defRPr sz="1200"/>
            </a:lvl1pPr>
          </a:lstStyle>
          <a:p>
            <a:fld id="{89D7EDA8-A995-4ED1-B8A4-ECA3B0779C9C}" type="datetimeFigureOut">
              <a:rPr lang="en-US" smtClean="0"/>
              <a:t>6/25/2018</a:t>
            </a:fld>
            <a:endParaRPr lang="en-US"/>
          </a:p>
        </p:txBody>
      </p:sp>
      <p:sp>
        <p:nvSpPr>
          <p:cNvPr id="4" name="Slide Image Placeholder 3"/>
          <p:cNvSpPr>
            <a:spLocks noGrp="1" noRot="1" noChangeAspect="1"/>
          </p:cNvSpPr>
          <p:nvPr>
            <p:ph type="sldImg" idx="2"/>
          </p:nvPr>
        </p:nvSpPr>
        <p:spPr>
          <a:xfrm>
            <a:off x="3657600" y="3840163"/>
            <a:ext cx="25603200" cy="19202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lIns="91440" tIns="45720" rIns="91440" bIns="45720" rtlCol="0" anchor="b"/>
          <a:lstStyle>
            <a:lvl1pPr algn="r">
              <a:defRPr sz="1200"/>
            </a:lvl1pPr>
          </a:lstStyle>
          <a:p>
            <a:fld id="{F9547E3A-F141-4DDC-BB50-1AC1A6536A3E}" type="slidenum">
              <a:rPr lang="en-US" smtClean="0"/>
              <a:t>‹#›</a:t>
            </a:fld>
            <a:endParaRPr lang="en-US"/>
          </a:p>
        </p:txBody>
      </p:sp>
    </p:spTree>
    <p:extLst>
      <p:ext uri="{BB962C8B-B14F-4D97-AF65-F5344CB8AC3E}">
        <p14:creationId xmlns:p14="http://schemas.microsoft.com/office/powerpoint/2010/main" val="134256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a:t>
            </a:fld>
            <a:endParaRPr lang="en-US"/>
          </a:p>
        </p:txBody>
      </p:sp>
    </p:spTree>
    <p:extLst>
      <p:ext uri="{BB962C8B-B14F-4D97-AF65-F5344CB8AC3E}">
        <p14:creationId xmlns:p14="http://schemas.microsoft.com/office/powerpoint/2010/main" val="27458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10</a:t>
            </a:fld>
            <a:endParaRPr lang="en-US"/>
          </a:p>
        </p:txBody>
      </p:sp>
    </p:spTree>
    <p:extLst>
      <p:ext uri="{BB962C8B-B14F-4D97-AF65-F5344CB8AC3E}">
        <p14:creationId xmlns:p14="http://schemas.microsoft.com/office/powerpoint/2010/main" val="3263838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11</a:t>
            </a:fld>
            <a:endParaRPr lang="en-US"/>
          </a:p>
        </p:txBody>
      </p:sp>
    </p:spTree>
    <p:extLst>
      <p:ext uri="{BB962C8B-B14F-4D97-AF65-F5344CB8AC3E}">
        <p14:creationId xmlns:p14="http://schemas.microsoft.com/office/powerpoint/2010/main" val="1467331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12</a:t>
            </a:fld>
            <a:endParaRPr lang="en-US"/>
          </a:p>
        </p:txBody>
      </p:sp>
    </p:spTree>
    <p:extLst>
      <p:ext uri="{BB962C8B-B14F-4D97-AF65-F5344CB8AC3E}">
        <p14:creationId xmlns:p14="http://schemas.microsoft.com/office/powerpoint/2010/main" val="3193103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13</a:t>
            </a:fld>
            <a:endParaRPr lang="en-US"/>
          </a:p>
        </p:txBody>
      </p:sp>
    </p:spTree>
    <p:extLst>
      <p:ext uri="{BB962C8B-B14F-4D97-AF65-F5344CB8AC3E}">
        <p14:creationId xmlns:p14="http://schemas.microsoft.com/office/powerpoint/2010/main" val="3476529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14</a:t>
            </a:fld>
            <a:endParaRPr lang="en-US"/>
          </a:p>
        </p:txBody>
      </p:sp>
    </p:spTree>
    <p:extLst>
      <p:ext uri="{BB962C8B-B14F-4D97-AF65-F5344CB8AC3E}">
        <p14:creationId xmlns:p14="http://schemas.microsoft.com/office/powerpoint/2010/main" val="13190459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15</a:t>
            </a:fld>
            <a:endParaRPr lang="en-US"/>
          </a:p>
        </p:txBody>
      </p:sp>
    </p:spTree>
    <p:extLst>
      <p:ext uri="{BB962C8B-B14F-4D97-AF65-F5344CB8AC3E}">
        <p14:creationId xmlns:p14="http://schemas.microsoft.com/office/powerpoint/2010/main" val="17623575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16</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17</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18</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19</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a:t>
            </a:fld>
            <a:endParaRPr lang="en-US"/>
          </a:p>
        </p:txBody>
      </p:sp>
    </p:spTree>
    <p:extLst>
      <p:ext uri="{BB962C8B-B14F-4D97-AF65-F5344CB8AC3E}">
        <p14:creationId xmlns:p14="http://schemas.microsoft.com/office/powerpoint/2010/main" val="303738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20</a:t>
            </a:fld>
            <a:endParaRPr lang="en-US"/>
          </a:p>
        </p:txBody>
      </p:sp>
    </p:spTree>
    <p:extLst>
      <p:ext uri="{BB962C8B-B14F-4D97-AF65-F5344CB8AC3E}">
        <p14:creationId xmlns:p14="http://schemas.microsoft.com/office/powerpoint/2010/main" val="38240894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21</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22</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23</a:t>
            </a:fld>
            <a:endParaRPr lang="en-US"/>
          </a:p>
        </p:txBody>
      </p:sp>
    </p:spTree>
    <p:extLst>
      <p:ext uri="{BB962C8B-B14F-4D97-AF65-F5344CB8AC3E}">
        <p14:creationId xmlns:p14="http://schemas.microsoft.com/office/powerpoint/2010/main" val="34805355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24</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25</a:t>
            </a:fld>
            <a:endParaRPr lang="en-US"/>
          </a:p>
        </p:txBody>
      </p:sp>
    </p:spTree>
    <p:extLst>
      <p:ext uri="{BB962C8B-B14F-4D97-AF65-F5344CB8AC3E}">
        <p14:creationId xmlns:p14="http://schemas.microsoft.com/office/powerpoint/2010/main" val="18114164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26</a:t>
            </a:fld>
            <a:endParaRPr lang="en-US"/>
          </a:p>
        </p:txBody>
      </p:sp>
    </p:spTree>
    <p:extLst>
      <p:ext uri="{BB962C8B-B14F-4D97-AF65-F5344CB8AC3E}">
        <p14:creationId xmlns:p14="http://schemas.microsoft.com/office/powerpoint/2010/main" val="21609975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27</a:t>
            </a:fld>
            <a:endParaRPr lang="en-US"/>
          </a:p>
        </p:txBody>
      </p:sp>
    </p:spTree>
    <p:extLst>
      <p:ext uri="{BB962C8B-B14F-4D97-AF65-F5344CB8AC3E}">
        <p14:creationId xmlns:p14="http://schemas.microsoft.com/office/powerpoint/2010/main" val="2104189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3</a:t>
            </a:fld>
            <a:endParaRPr lang="en-US"/>
          </a:p>
        </p:txBody>
      </p:sp>
    </p:spTree>
    <p:extLst>
      <p:ext uri="{BB962C8B-B14F-4D97-AF65-F5344CB8AC3E}">
        <p14:creationId xmlns:p14="http://schemas.microsoft.com/office/powerpoint/2010/main" val="103280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4</a:t>
            </a:fld>
            <a:endParaRPr lang="en-US"/>
          </a:p>
        </p:txBody>
      </p:sp>
    </p:spTree>
    <p:extLst>
      <p:ext uri="{BB962C8B-B14F-4D97-AF65-F5344CB8AC3E}">
        <p14:creationId xmlns:p14="http://schemas.microsoft.com/office/powerpoint/2010/main" val="2974869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5</a:t>
            </a:fld>
            <a:endParaRPr lang="en-US"/>
          </a:p>
        </p:txBody>
      </p:sp>
    </p:spTree>
    <p:extLst>
      <p:ext uri="{BB962C8B-B14F-4D97-AF65-F5344CB8AC3E}">
        <p14:creationId xmlns:p14="http://schemas.microsoft.com/office/powerpoint/2010/main" val="1989100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6</a:t>
            </a:fld>
            <a:endParaRPr lang="en-US"/>
          </a:p>
        </p:txBody>
      </p:sp>
    </p:spTree>
    <p:extLst>
      <p:ext uri="{BB962C8B-B14F-4D97-AF65-F5344CB8AC3E}">
        <p14:creationId xmlns:p14="http://schemas.microsoft.com/office/powerpoint/2010/main" val="481575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7</a:t>
            </a:fld>
            <a:endParaRPr lang="en-US"/>
          </a:p>
        </p:txBody>
      </p:sp>
    </p:spTree>
    <p:extLst>
      <p:ext uri="{BB962C8B-B14F-4D97-AF65-F5344CB8AC3E}">
        <p14:creationId xmlns:p14="http://schemas.microsoft.com/office/powerpoint/2010/main" val="840927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8</a:t>
            </a:fld>
            <a:endParaRPr lang="en-US"/>
          </a:p>
        </p:txBody>
      </p:sp>
    </p:spTree>
    <p:extLst>
      <p:ext uri="{BB962C8B-B14F-4D97-AF65-F5344CB8AC3E}">
        <p14:creationId xmlns:p14="http://schemas.microsoft.com/office/powerpoint/2010/main" val="936146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9</a:t>
            </a:fld>
            <a:endParaRPr lang="en-US"/>
          </a:p>
        </p:txBody>
      </p:sp>
    </p:spTree>
    <p:extLst>
      <p:ext uri="{BB962C8B-B14F-4D97-AF65-F5344CB8AC3E}">
        <p14:creationId xmlns:p14="http://schemas.microsoft.com/office/powerpoint/2010/main" val="524446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atin typeface="Calibri" panose="020F0502020204030204" pitchFamily="34" charset="0"/>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bwMode="auto">
          <a:xfrm rot="5400000">
            <a:off x="7764621" y="1174097"/>
            <a:ext cx="2286000" cy="381000"/>
          </a:xfrm>
        </p:spPr>
        <p:txBody>
          <a:bodyPr/>
          <a:lstStyle/>
          <a:p>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D23C714-7B79-4FEE-AD87-87B938001C6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6" name="Title 1"/>
          <p:cNvSpPr>
            <a:spLocks noGrp="1"/>
          </p:cNvSpPr>
          <p:nvPr>
            <p:ph type="title"/>
          </p:nvPr>
        </p:nvSpPr>
        <p:spPr>
          <a:xfrm>
            <a:off x="1129229" y="1002532"/>
            <a:ext cx="6880034" cy="774119"/>
          </a:xfrm>
          <a:noFill/>
          <a:ln>
            <a:noFill/>
          </a:ln>
        </p:spPr>
        <p:txBody>
          <a:bodyPr wrap="square" anchor="b">
            <a:noAutofit/>
          </a:bodyPr>
          <a:lstStyle>
            <a:lvl1pPr algn="ctr">
              <a:buNone/>
              <a:defRPr lang="en-US" sz="4000" baseline="0" smtClean="0">
                <a:solidFill>
                  <a:srgbClr val="C00000"/>
                </a:solidFill>
                <a:latin typeface="+mn-lt"/>
              </a:defRPr>
            </a:lvl1pPr>
            <a:extLst/>
          </a:lstStyle>
          <a:p>
            <a:r>
              <a:rPr kumimoji="0" lang="en-US" dirty="0" smtClean="0"/>
              <a:t>Click to edit Master title style</a:t>
            </a:r>
            <a:endParaRPr kumimoji="0" lang="en-US" dirty="0"/>
          </a:p>
        </p:txBody>
      </p:sp>
      <p:sp>
        <p:nvSpPr>
          <p:cNvPr id="8" name="Content Placeholder 3"/>
          <p:cNvSpPr>
            <a:spLocks noGrp="1"/>
          </p:cNvSpPr>
          <p:nvPr>
            <p:ph sz="half" idx="1"/>
          </p:nvPr>
        </p:nvSpPr>
        <p:spPr>
          <a:xfrm>
            <a:off x="1134737" y="1891228"/>
            <a:ext cx="6874526" cy="3727374"/>
          </a:xfrm>
        </p:spPr>
        <p:txBody>
          <a:bodyPr/>
          <a:lstStyle>
            <a:lvl1pPr>
              <a:defRPr sz="2800" baseline="0">
                <a:solidFill>
                  <a:schemeClr val="tx2">
                    <a:lumMod val="75000"/>
                  </a:schemeClr>
                </a:solidFill>
              </a:defRPr>
            </a:lvl1pPr>
            <a:lvl2pPr marL="738188" indent="-273050">
              <a:defRPr sz="2400" baseline="0"/>
            </a:lvl2pPr>
            <a:lvl3pPr marL="1146175" indent="-228600">
              <a:defRPr sz="2400" baseline="0"/>
            </a:lvl3pPr>
            <a:lvl4pPr marL="1598613" indent="-228600">
              <a:defRPr sz="2400" baseline="0"/>
            </a:lvl4pPr>
            <a:lvl5pPr marL="2063750" indent="-228600">
              <a:defRPr sz="24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4000" b="1">
                <a:solidFill>
                  <a:schemeClr val="accent1"/>
                </a:solidFill>
                <a:latin typeface="Calibri" panose="020F0502020204030204" pitchFamily="34" charset="0"/>
              </a:defRPr>
            </a:lvl1pPr>
          </a:lstStyle>
          <a:p>
            <a:r>
              <a:rPr kumimoji="0" lang="en-US" dirty="0" smtClean="0"/>
              <a:t>Click to edit Master title style</a:t>
            </a:r>
            <a:endParaRPr kumimoji="0" lang="en-US" dirty="0"/>
          </a:p>
        </p:txBody>
      </p:sp>
      <p:sp>
        <p:nvSpPr>
          <p:cNvPr id="8" name="Content Placeholder 7"/>
          <p:cNvSpPr>
            <a:spLocks noGrp="1"/>
          </p:cNvSpPr>
          <p:nvPr>
            <p:ph sz="quarter" idx="1"/>
          </p:nvPr>
        </p:nvSpPr>
        <p:spPr>
          <a:xfrm>
            <a:off x="457200" y="1600200"/>
            <a:ext cx="7467600" cy="4873752"/>
          </a:xfrm>
        </p:spPr>
        <p:txBody>
          <a:bodyPr/>
          <a:lstStyle>
            <a:lvl1pPr marL="347663" indent="-347663">
              <a:defRPr sz="2800" b="1">
                <a:solidFill>
                  <a:schemeClr val="tx1"/>
                </a:solidFill>
                <a:latin typeface="Calibri" panose="020F0502020204030204" pitchFamily="34" charset="0"/>
              </a:defRPr>
            </a:lvl1pPr>
            <a:lvl2pPr marL="688975" indent="-342900">
              <a:defRPr sz="2400">
                <a:latin typeface="Calibri" panose="020F0502020204030204" pitchFamily="34" charset="0"/>
              </a:defRPr>
            </a:lvl2pPr>
            <a:lvl3pPr marL="1025525" indent="-333375">
              <a:defRPr sz="2200">
                <a:latin typeface="Calibri" panose="020F0502020204030204" pitchFamily="34" charset="0"/>
              </a:defRPr>
            </a:lvl3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Date Placeholder 6"/>
          <p:cNvSpPr>
            <a:spLocks noGrp="1"/>
          </p:cNvSpPr>
          <p:nvPr>
            <p:ph type="dt" sz="half" idx="14"/>
          </p:nvPr>
        </p:nvSpPr>
        <p:spPr/>
        <p:txBody>
          <a:bodyPr rtlCol="0"/>
          <a:lstStyle/>
          <a:p>
            <a:endParaRPr lang="en-US"/>
          </a:p>
        </p:txBody>
      </p:sp>
      <p:sp>
        <p:nvSpPr>
          <p:cNvPr id="9" name="Slide Number Placeholder 8"/>
          <p:cNvSpPr>
            <a:spLocks noGrp="1"/>
          </p:cNvSpPr>
          <p:nvPr>
            <p:ph type="sldNum" sz="quarter" idx="15"/>
          </p:nvPr>
        </p:nvSpPr>
        <p:spPr/>
        <p:txBody>
          <a:bodyPr rtlCol="0"/>
          <a:lstStyle>
            <a:lvl1pPr>
              <a:defRPr>
                <a:latin typeface="Calibri" panose="020F0502020204030204" pitchFamily="34" charset="0"/>
              </a:defRPr>
            </a:lvl1pPr>
          </a:lstStyle>
          <a:p>
            <a:fld id="{8D23C714-7B79-4FEE-AD87-87B938001C67}"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D23C714-7B79-4FEE-AD87-87B938001C6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23C714-7B79-4FEE-AD87-87B938001C67}"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endParaRPr lang="en-US"/>
          </a:p>
        </p:txBody>
      </p:sp>
      <p:sp>
        <p:nvSpPr>
          <p:cNvPr id="7" name="Slide Number Placeholder 6"/>
          <p:cNvSpPr>
            <a:spLocks noGrp="1"/>
          </p:cNvSpPr>
          <p:nvPr>
            <p:ph type="sldNum" sz="quarter" idx="11"/>
          </p:nvPr>
        </p:nvSpPr>
        <p:spPr/>
        <p:txBody>
          <a:bodyPr rtlCol="0"/>
          <a:lstStyle/>
          <a:p>
            <a:fld id="{8D23C714-7B79-4FEE-AD87-87B938001C67}"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8D33402-B192-47F1-9B78-F18FF4897BEB}" type="datetimeFigureOut">
              <a:rPr lang="en-US" smtClean="0"/>
              <a:t>6/25/2018</a:t>
            </a:fld>
            <a:endParaRPr lang="en-US"/>
          </a:p>
        </p:txBody>
      </p:sp>
      <p:sp>
        <p:nvSpPr>
          <p:cNvPr id="22" name="Slide Number Placeholder 21"/>
          <p:cNvSpPr>
            <a:spLocks noGrp="1"/>
          </p:cNvSpPr>
          <p:nvPr>
            <p:ph type="sldNum" sz="quarter" idx="15"/>
          </p:nvPr>
        </p:nvSpPr>
        <p:spPr/>
        <p:txBody>
          <a:bodyPr rtlCol="0"/>
          <a:lstStyle/>
          <a:p>
            <a:fld id="{8D23C714-7B79-4FEE-AD87-87B938001C67}" type="slidenum">
              <a:rPr lang="en-US" smtClean="0"/>
              <a:pPr/>
              <a:t>‹#›</a:t>
            </a:fld>
            <a:endParaRPr lang="en-US" dirty="0"/>
          </a:p>
        </p:txBody>
      </p:sp>
      <p:sp>
        <p:nvSpPr>
          <p:cNvPr id="23" name="Footer Placeholder 22"/>
          <p:cNvSpPr>
            <a:spLocks noGrp="1"/>
          </p:cNvSpPr>
          <p:nvPr>
            <p:ph type="ftr" sz="quarter" idx="16"/>
          </p:nvPr>
        </p:nvSpPr>
        <p:spPr/>
        <p:txBody>
          <a:bodyPr rtlCol="0"/>
          <a:lstStyle/>
          <a:p>
            <a:pPr algn="l"/>
            <a:endParaRPr lang="en-US" dirty="0"/>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endParaRPr lang="en-US"/>
          </a:p>
        </p:txBody>
      </p:sp>
      <p:sp>
        <p:nvSpPr>
          <p:cNvPr id="18" name="Slide Number Placeholder 17"/>
          <p:cNvSpPr>
            <a:spLocks noGrp="1"/>
          </p:cNvSpPr>
          <p:nvPr>
            <p:ph type="sldNum" sz="quarter" idx="11"/>
          </p:nvPr>
        </p:nvSpPr>
        <p:spPr/>
        <p:txBody>
          <a:bodyPr rtlCol="0"/>
          <a:lstStyle/>
          <a:p>
            <a:fld id="{8D23C714-7B79-4FEE-AD87-87B938001C67}"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D23C714-7B79-4FEE-AD87-87B938001C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477" r:id="rId1"/>
    <p:sldLayoutId id="2147484478" r:id="rId2"/>
    <p:sldLayoutId id="2147484479" r:id="rId3"/>
    <p:sldLayoutId id="2147484480" r:id="rId4"/>
    <p:sldLayoutId id="2147484481" r:id="rId5"/>
    <p:sldLayoutId id="2147484482" r:id="rId6"/>
    <p:sldLayoutId id="2147484483" r:id="rId7"/>
    <p:sldLayoutId id="2147484484" r:id="rId8"/>
    <p:sldLayoutId id="2147484485" r:id="rId9"/>
    <p:sldLayoutId id="2147484486" r:id="rId10"/>
    <p:sldLayoutId id="2147484487" r:id="rId11"/>
    <p:sldLayoutId id="2147484488" r:id="rId12"/>
    <p:sldLayoutId id="2147484470" r:id="rId13"/>
    <p:sldLayoutId id="2147484471" r:id="rId14"/>
    <p:sldLayoutId id="2147484473" r:id="rId15"/>
  </p:sldLayoutIdLst>
  <p:transition spd="slow">
    <p:push/>
  </p:transition>
  <p:timing>
    <p:tnLst>
      <p:par>
        <p:cTn id="1" dur="indefinite" restart="never" nodeType="tmRoot"/>
      </p:par>
    </p:tnLst>
  </p:timing>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0282" y="382949"/>
            <a:ext cx="1229111" cy="1237918"/>
          </a:xfrm>
          <a:prstGeom prst="rect">
            <a:avLst/>
          </a:prstGeom>
        </p:spPr>
      </p:pic>
      <p:sp>
        <p:nvSpPr>
          <p:cNvPr id="6" name="Title 1"/>
          <p:cNvSpPr txBox="1">
            <a:spLocks/>
          </p:cNvSpPr>
          <p:nvPr/>
        </p:nvSpPr>
        <p:spPr>
          <a:xfrm>
            <a:off x="2307449" y="1424355"/>
            <a:ext cx="6172200" cy="3525050"/>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fontAlgn="auto">
              <a:spcBef>
                <a:spcPts val="600"/>
              </a:spcBef>
              <a:spcAft>
                <a:spcPts val="0"/>
              </a:spcAft>
            </a:pPr>
            <a:r>
              <a:rPr lang="en-US" sz="4000" dirty="0">
                <a:solidFill>
                  <a:schemeClr val="accent1"/>
                </a:solidFill>
                <a:latin typeface="Calibri" panose="020F0502020204030204" pitchFamily="34" charset="0"/>
              </a:rPr>
              <a:t>SWGDRUG 2017 </a:t>
            </a:r>
            <a:r>
              <a:rPr lang="en-US" sz="4000" dirty="0" smtClean="0">
                <a:solidFill>
                  <a:schemeClr val="accent1"/>
                </a:solidFill>
                <a:latin typeface="Calibri" panose="020F0502020204030204" pitchFamily="34" charset="0"/>
              </a:rPr>
              <a:t>Update</a:t>
            </a:r>
          </a:p>
          <a:p>
            <a:pPr fontAlgn="auto">
              <a:spcBef>
                <a:spcPts val="600"/>
              </a:spcBef>
              <a:spcAft>
                <a:spcPts val="0"/>
              </a:spcAft>
            </a:pPr>
            <a:r>
              <a:rPr lang="en-US" sz="4000" dirty="0" smtClean="0">
                <a:solidFill>
                  <a:schemeClr val="tx1"/>
                </a:solidFill>
                <a:latin typeface="Calibri" panose="020F0502020204030204" pitchFamily="34" charset="0"/>
              </a:rPr>
              <a:t>&amp;</a:t>
            </a:r>
          </a:p>
          <a:p>
            <a:pPr fontAlgn="auto">
              <a:spcBef>
                <a:spcPts val="600"/>
              </a:spcBef>
              <a:spcAft>
                <a:spcPts val="0"/>
              </a:spcAft>
            </a:pPr>
            <a:r>
              <a:rPr lang="en-US" sz="4000" dirty="0" smtClean="0">
                <a:solidFill>
                  <a:schemeClr val="accent1"/>
                </a:solidFill>
                <a:latin typeface="Calibri" panose="020F0502020204030204" pitchFamily="34" charset="0"/>
              </a:rPr>
              <a:t>A </a:t>
            </a:r>
            <a:r>
              <a:rPr lang="en-US" sz="4000" dirty="0">
                <a:solidFill>
                  <a:schemeClr val="accent1"/>
                </a:solidFill>
                <a:latin typeface="Calibri" panose="020F0502020204030204" pitchFamily="34" charset="0"/>
              </a:rPr>
              <a:t>Discussion on </a:t>
            </a:r>
            <a:endParaRPr lang="en-US" sz="4000" dirty="0" smtClean="0">
              <a:solidFill>
                <a:schemeClr val="accent1"/>
              </a:solidFill>
              <a:latin typeface="Calibri" panose="020F0502020204030204" pitchFamily="34" charset="0"/>
            </a:endParaRPr>
          </a:p>
          <a:p>
            <a:pPr fontAlgn="auto">
              <a:spcBef>
                <a:spcPts val="600"/>
              </a:spcBef>
              <a:spcAft>
                <a:spcPts val="0"/>
              </a:spcAft>
            </a:pPr>
            <a:r>
              <a:rPr lang="en-US" sz="4000" dirty="0" smtClean="0">
                <a:solidFill>
                  <a:schemeClr val="accent1"/>
                </a:solidFill>
                <a:latin typeface="Calibri" panose="020F0502020204030204" pitchFamily="34" charset="0"/>
              </a:rPr>
              <a:t>Drug </a:t>
            </a:r>
            <a:r>
              <a:rPr lang="en-US" sz="4000" dirty="0">
                <a:solidFill>
                  <a:schemeClr val="accent1"/>
                </a:solidFill>
                <a:latin typeface="Calibri" panose="020F0502020204030204" pitchFamily="34" charset="0"/>
              </a:rPr>
              <a:t>Analysis Techniques </a:t>
            </a:r>
            <a:endParaRPr lang="en-US" sz="4000" dirty="0" smtClean="0">
              <a:solidFill>
                <a:schemeClr val="accent1"/>
              </a:solidFill>
              <a:latin typeface="Calibri" panose="020F0502020204030204" pitchFamily="34" charset="0"/>
            </a:endParaRPr>
          </a:p>
          <a:p>
            <a:pPr fontAlgn="auto">
              <a:spcBef>
                <a:spcPts val="600"/>
              </a:spcBef>
              <a:spcAft>
                <a:spcPts val="0"/>
              </a:spcAft>
            </a:pPr>
            <a:r>
              <a:rPr lang="en-US" sz="4000" dirty="0" smtClean="0">
                <a:solidFill>
                  <a:schemeClr val="accent1"/>
                </a:solidFill>
                <a:latin typeface="Calibri" panose="020F0502020204030204" pitchFamily="34" charset="0"/>
              </a:rPr>
              <a:t>and </a:t>
            </a:r>
            <a:r>
              <a:rPr lang="en-US" sz="4000" dirty="0">
                <a:solidFill>
                  <a:schemeClr val="accent1"/>
                </a:solidFill>
                <a:latin typeface="Calibri" panose="020F0502020204030204" pitchFamily="34" charset="0"/>
              </a:rPr>
              <a:t> </a:t>
            </a:r>
            <a:r>
              <a:rPr lang="en-US" sz="4000" dirty="0" smtClean="0">
                <a:solidFill>
                  <a:schemeClr val="accent1"/>
                </a:solidFill>
                <a:latin typeface="Calibri" panose="020F0502020204030204" pitchFamily="34" charset="0"/>
              </a:rPr>
              <a:t>A-B-C </a:t>
            </a:r>
            <a:r>
              <a:rPr lang="en-US" sz="4000" dirty="0">
                <a:solidFill>
                  <a:schemeClr val="accent1"/>
                </a:solidFill>
                <a:latin typeface="Calibri" panose="020F0502020204030204" pitchFamily="34" charset="0"/>
              </a:rPr>
              <a:t>Categorization</a:t>
            </a:r>
          </a:p>
        </p:txBody>
      </p:sp>
      <p:sp>
        <p:nvSpPr>
          <p:cNvPr id="7" name="Subtitle 2"/>
          <p:cNvSpPr>
            <a:spLocks noGrp="1"/>
          </p:cNvSpPr>
          <p:nvPr>
            <p:ph type="subTitle" idx="1"/>
          </p:nvPr>
        </p:nvSpPr>
        <p:spPr/>
        <p:txBody>
          <a:bodyPr>
            <a:normAutofit/>
          </a:bodyPr>
          <a:lstStyle/>
          <a:p>
            <a:pPr>
              <a:spcBef>
                <a:spcPts val="0"/>
              </a:spcBef>
            </a:pPr>
            <a:r>
              <a:rPr lang="en-US" sz="2200" b="0" dirty="0" smtClean="0">
                <a:solidFill>
                  <a:schemeClr val="tx1"/>
                </a:solidFill>
                <a:latin typeface="Calibri" panose="020F0502020204030204" pitchFamily="34" charset="0"/>
                <a:cs typeface="Calibri" panose="020F0502020204030204" pitchFamily="34" charset="0"/>
              </a:rPr>
              <a:t>Sandra E. Rodriguez-Cruz, Ph.D., ABC-F</a:t>
            </a:r>
          </a:p>
          <a:p>
            <a:pPr>
              <a:spcBef>
                <a:spcPts val="0"/>
              </a:spcBef>
            </a:pPr>
            <a:r>
              <a:rPr lang="en-US" sz="2200" b="0" dirty="0" smtClean="0">
                <a:solidFill>
                  <a:schemeClr val="tx1"/>
                </a:solidFill>
                <a:latin typeface="Calibri" panose="020F0502020204030204" pitchFamily="34" charset="0"/>
                <a:cs typeface="Calibri" panose="020F0502020204030204" pitchFamily="34" charset="0"/>
              </a:rPr>
              <a:t>SWGDRUG </a:t>
            </a:r>
            <a:r>
              <a:rPr lang="en-US" sz="2200" b="0" i="1" dirty="0" smtClean="0">
                <a:solidFill>
                  <a:schemeClr val="tx1"/>
                </a:solidFill>
                <a:latin typeface="Calibri" panose="020F0502020204030204" pitchFamily="34" charset="0"/>
                <a:cs typeface="Calibri" panose="020F0502020204030204" pitchFamily="34" charset="0"/>
              </a:rPr>
              <a:t>Secretariat</a:t>
            </a:r>
          </a:p>
          <a:p>
            <a:pPr>
              <a:spcBef>
                <a:spcPts val="0"/>
              </a:spcBef>
            </a:pPr>
            <a:r>
              <a:rPr lang="en-US" sz="2200" b="0" dirty="0" smtClean="0">
                <a:solidFill>
                  <a:schemeClr val="tx1"/>
                </a:solidFill>
                <a:latin typeface="Calibri" panose="020F0502020204030204" pitchFamily="34" charset="0"/>
                <a:cs typeface="Calibri" panose="020F0502020204030204" pitchFamily="34" charset="0"/>
              </a:rPr>
              <a:t>AAFS - February 16, 2017</a:t>
            </a:r>
            <a:endParaRPr lang="en-US" sz="2200" b="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0162382"/>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SWGDRUG (</a:t>
            </a:r>
            <a:r>
              <a:rPr lang="en-US" sz="3600" i="1" dirty="0" smtClean="0"/>
              <a:t>in-progress</a:t>
            </a:r>
            <a:r>
              <a:rPr lang="en-US" sz="3600" dirty="0" smtClean="0"/>
              <a:t>)</a:t>
            </a:r>
            <a:endParaRPr lang="en-US" sz="3600" dirty="0"/>
          </a:p>
        </p:txBody>
      </p:sp>
      <p:sp>
        <p:nvSpPr>
          <p:cNvPr id="3" name="Content Placeholder 2"/>
          <p:cNvSpPr>
            <a:spLocks noGrp="1"/>
          </p:cNvSpPr>
          <p:nvPr>
            <p:ph sz="quarter" idx="1"/>
          </p:nvPr>
        </p:nvSpPr>
        <p:spPr>
          <a:xfrm>
            <a:off x="457199" y="1600200"/>
            <a:ext cx="7913077" cy="4873752"/>
          </a:xfrm>
        </p:spPr>
        <p:txBody>
          <a:bodyPr>
            <a:noAutofit/>
          </a:bodyPr>
          <a:lstStyle/>
          <a:p>
            <a:r>
              <a:rPr lang="en-US" dirty="0" smtClean="0"/>
              <a:t>Part IVB – Validation of Analytical Methods</a:t>
            </a:r>
          </a:p>
          <a:p>
            <a:pPr lvl="1" indent="-350838"/>
            <a:r>
              <a:rPr lang="en-US" dirty="0" smtClean="0"/>
              <a:t>Clarification on performance characteristics that should be evaluated when validating a qualitative method</a:t>
            </a:r>
          </a:p>
          <a:p>
            <a:pPr lvl="1" indent="-350838"/>
            <a:r>
              <a:rPr lang="en-US" dirty="0"/>
              <a:t>R</a:t>
            </a:r>
            <a:r>
              <a:rPr lang="en-US" dirty="0" smtClean="0"/>
              <a:t>epeatability, accuracy, LOD, etc.</a:t>
            </a:r>
          </a:p>
          <a:p>
            <a:pPr lvl="1" indent="-350838"/>
            <a:r>
              <a:rPr lang="en-US" dirty="0" smtClean="0"/>
              <a:t>Documentation needed for validation</a:t>
            </a:r>
          </a:p>
          <a:p>
            <a:pPr lvl="1" indent="-350838"/>
            <a:r>
              <a:rPr lang="en-US" dirty="0" smtClean="0"/>
              <a:t>Examples (</a:t>
            </a:r>
            <a:r>
              <a:rPr lang="en-US" dirty="0" smtClean="0">
                <a:solidFill>
                  <a:schemeClr val="accent1"/>
                </a:solidFill>
              </a:rPr>
              <a:t>supplemental document</a:t>
            </a:r>
            <a:r>
              <a:rPr lang="en-US" dirty="0" smtClean="0"/>
              <a:t>):</a:t>
            </a:r>
          </a:p>
          <a:p>
            <a:pPr lvl="2"/>
            <a:r>
              <a:rPr lang="en-US" b="1" dirty="0" smtClean="0">
                <a:solidFill>
                  <a:schemeClr val="accent1"/>
                </a:solidFill>
              </a:rPr>
              <a:t>GC-MS drug screen</a:t>
            </a:r>
          </a:p>
          <a:p>
            <a:pPr lvl="2"/>
            <a:r>
              <a:rPr lang="en-US" b="1" dirty="0" smtClean="0">
                <a:solidFill>
                  <a:schemeClr val="accent1"/>
                </a:solidFill>
              </a:rPr>
              <a:t>Color test</a:t>
            </a:r>
          </a:p>
          <a:p>
            <a:pPr lvl="1"/>
            <a:endParaRPr lang="en-US" dirty="0">
              <a:solidFill>
                <a:srgbClr val="0066FF"/>
              </a:solidFill>
            </a:endParaRPr>
          </a:p>
        </p:txBody>
      </p:sp>
      <p:sp>
        <p:nvSpPr>
          <p:cNvPr id="4" name="Slide Number Placeholder 3"/>
          <p:cNvSpPr>
            <a:spLocks noGrp="1"/>
          </p:cNvSpPr>
          <p:nvPr>
            <p:ph type="sldNum" sz="quarter" idx="15"/>
          </p:nvPr>
        </p:nvSpPr>
        <p:spPr/>
        <p:txBody>
          <a:bodyPr/>
          <a:lstStyle/>
          <a:p>
            <a:fld id="{8D23C714-7B79-4FEE-AD87-87B938001C67}" type="slidenum">
              <a:rPr lang="en-US" smtClean="0"/>
              <a:pPr/>
              <a:t>10</a:t>
            </a:fld>
            <a:endParaRPr lang="en-US" dirty="0"/>
          </a:p>
        </p:txBody>
      </p:sp>
    </p:spTree>
    <p:extLst>
      <p:ext uri="{BB962C8B-B14F-4D97-AF65-F5344CB8AC3E}">
        <p14:creationId xmlns:p14="http://schemas.microsoft.com/office/powerpoint/2010/main" val="1986292472"/>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Directions</a:t>
            </a:r>
            <a:endParaRPr lang="en-US" dirty="0"/>
          </a:p>
        </p:txBody>
      </p:sp>
      <p:sp>
        <p:nvSpPr>
          <p:cNvPr id="3" name="Content Placeholder 2"/>
          <p:cNvSpPr>
            <a:spLocks noGrp="1"/>
          </p:cNvSpPr>
          <p:nvPr>
            <p:ph sz="quarter" idx="1"/>
          </p:nvPr>
        </p:nvSpPr>
        <p:spPr>
          <a:xfrm>
            <a:off x="523302" y="1313758"/>
            <a:ext cx="7772400" cy="4873752"/>
          </a:xfrm>
        </p:spPr>
        <p:txBody>
          <a:bodyPr>
            <a:noAutofit/>
          </a:bodyPr>
          <a:lstStyle/>
          <a:p>
            <a:r>
              <a:rPr lang="en-US" sz="2400" dirty="0" smtClean="0"/>
              <a:t>SWGDRUG meetings:</a:t>
            </a:r>
          </a:p>
          <a:p>
            <a:pPr lvl="1"/>
            <a:r>
              <a:rPr lang="en-US" dirty="0" smtClean="0"/>
              <a:t>Core committee (national &amp; international)</a:t>
            </a:r>
          </a:p>
          <a:p>
            <a:pPr lvl="1"/>
            <a:r>
              <a:rPr lang="en-US" dirty="0" smtClean="0"/>
              <a:t>DEA – financial support</a:t>
            </a:r>
          </a:p>
          <a:p>
            <a:r>
              <a:rPr lang="en-US" sz="2400" dirty="0" smtClean="0"/>
              <a:t>Provide resources:</a:t>
            </a:r>
          </a:p>
          <a:p>
            <a:pPr lvl="1"/>
            <a:r>
              <a:rPr lang="en-US" dirty="0" smtClean="0"/>
              <a:t>Recommendations</a:t>
            </a:r>
          </a:p>
          <a:p>
            <a:pPr lvl="1"/>
            <a:r>
              <a:rPr lang="en-US" dirty="0" smtClean="0"/>
              <a:t>Supplemental documents</a:t>
            </a:r>
          </a:p>
          <a:p>
            <a:pPr lvl="1"/>
            <a:r>
              <a:rPr lang="en-US" dirty="0" smtClean="0"/>
              <a:t>Libraries and monographs</a:t>
            </a:r>
            <a:endParaRPr lang="en-US" dirty="0" smtClean="0">
              <a:solidFill>
                <a:srgbClr val="0066FF"/>
              </a:solidFill>
            </a:endParaRPr>
          </a:p>
          <a:p>
            <a:r>
              <a:rPr lang="en-US" sz="2400" dirty="0"/>
              <a:t>Dissemination</a:t>
            </a:r>
          </a:p>
          <a:p>
            <a:pPr lvl="1"/>
            <a:r>
              <a:rPr lang="en-US" dirty="0"/>
              <a:t>www.swgdrug.org</a:t>
            </a:r>
          </a:p>
          <a:p>
            <a:r>
              <a:rPr lang="en-US" sz="2400" dirty="0" smtClean="0"/>
              <a:t>Support the development of internationally accepted minimum standards for the analysis of seized drugs (OSAC)</a:t>
            </a:r>
          </a:p>
        </p:txBody>
      </p:sp>
      <p:sp>
        <p:nvSpPr>
          <p:cNvPr id="4" name="Slide Number Placeholder 3"/>
          <p:cNvSpPr>
            <a:spLocks noGrp="1"/>
          </p:cNvSpPr>
          <p:nvPr>
            <p:ph type="sldNum" sz="quarter" idx="15"/>
          </p:nvPr>
        </p:nvSpPr>
        <p:spPr/>
        <p:txBody>
          <a:bodyPr/>
          <a:lstStyle/>
          <a:p>
            <a:fld id="{8D23C714-7B79-4FEE-AD87-87B938001C67}" type="slidenum">
              <a:rPr lang="en-US" smtClean="0"/>
              <a:pPr/>
              <a:t>11</a:t>
            </a:fld>
            <a:endParaRPr lang="en-US" dirty="0"/>
          </a:p>
        </p:txBody>
      </p:sp>
    </p:spTree>
    <p:extLst>
      <p:ext uri="{BB962C8B-B14F-4D97-AF65-F5344CB8AC3E}">
        <p14:creationId xmlns:p14="http://schemas.microsoft.com/office/powerpoint/2010/main" val="1865504893"/>
      </p:ext>
    </p:extLst>
  </p:cSld>
  <p:clrMapOvr>
    <a:masterClrMapping/>
  </p:clrMapOvr>
  <p:transition spd="slow">
    <p:pu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www.SWGDRUG.org</a:t>
            </a:r>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12</a:t>
            </a:fld>
            <a:endParaRPr lang="en-US" dirty="0"/>
          </a:p>
        </p:txBody>
      </p:sp>
      <p:sp>
        <p:nvSpPr>
          <p:cNvPr id="6" name="AutoShape 2" descr="http://statcounter.com/p740809/summary/yearly-p-axis-bar-2005_2015.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2" descr="https://statcounter.com/p740809/summary/yearly-p-labels-bar-2005_2016.png"/>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https://statcounter.com/p740809/summary/yearly-p-labels-bar-2005_2016.png"/>
          <p:cNvSpPr>
            <a:spLocks noChangeAspect="1" noChangeArrowheads="1"/>
          </p:cNvSpPr>
          <p:nvPr/>
        </p:nvSpPr>
        <p:spPr bwMode="auto">
          <a:xfrm>
            <a:off x="36830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C:\Users\Sandra\Desktop\graph-yearly-p-labels-bar-2005_201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100" y="1435213"/>
            <a:ext cx="7496175" cy="433965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65785" y="1968440"/>
            <a:ext cx="1229111" cy="1237918"/>
          </a:xfrm>
          <a:prstGeom prst="rect">
            <a:avLst/>
          </a:prstGeom>
        </p:spPr>
      </p:pic>
      <p:grpSp>
        <p:nvGrpSpPr>
          <p:cNvPr id="13" name="Group 12"/>
          <p:cNvGrpSpPr/>
          <p:nvPr/>
        </p:nvGrpSpPr>
        <p:grpSpPr>
          <a:xfrm>
            <a:off x="3538889" y="5785756"/>
            <a:ext cx="1895228" cy="571500"/>
            <a:chOff x="3538889" y="5785756"/>
            <a:chExt cx="1895228" cy="571500"/>
          </a:xfrm>
        </p:grpSpPr>
        <p:sp>
          <p:nvSpPr>
            <p:cNvPr id="8" name="Rectangle 7"/>
            <p:cNvSpPr/>
            <p:nvPr/>
          </p:nvSpPr>
          <p:spPr>
            <a:xfrm>
              <a:off x="3582432" y="5984418"/>
              <a:ext cx="244927" cy="178569"/>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6"/>
            <p:cNvSpPr txBox="1">
              <a:spLocks/>
            </p:cNvSpPr>
            <p:nvPr/>
          </p:nvSpPr>
          <p:spPr>
            <a:xfrm>
              <a:off x="3538889" y="5785756"/>
              <a:ext cx="1895228" cy="571500"/>
            </a:xfrm>
            <a:prstGeom prst="rect">
              <a:avLst/>
            </a:prstGeom>
          </p:spPr>
          <p:txBody>
            <a:bodyPr vert="horz" anchor="ctr">
              <a:normAutofit/>
            </a:bodyPr>
            <a:lstStyle>
              <a:lvl1pPr algn="l" rtl="0" eaLnBrk="1" latinLnBrk="0" hangingPunct="1">
                <a:spcBef>
                  <a:spcPct val="0"/>
                </a:spcBef>
                <a:buNone/>
                <a:defRPr kumimoji="0" sz="3600" b="1" kern="1200" cap="small" baseline="0">
                  <a:solidFill>
                    <a:schemeClr val="accent1"/>
                  </a:solidFill>
                  <a:latin typeface="+mj-lt"/>
                  <a:ea typeface="+mj-ea"/>
                  <a:cs typeface="+mj-cs"/>
                </a:defRPr>
              </a:lvl1pPr>
            </a:lstStyle>
            <a:p>
              <a:pPr algn="ctr" fontAlgn="auto">
                <a:spcAft>
                  <a:spcPts val="0"/>
                </a:spcAft>
              </a:pPr>
              <a:r>
                <a:rPr lang="en-US" sz="2000" dirty="0" smtClean="0">
                  <a:latin typeface="Calibri" panose="020F0502020204030204" pitchFamily="34" charset="0"/>
                </a:rPr>
                <a:t>Visitors</a:t>
              </a:r>
              <a:endParaRPr lang="en-US" sz="2000" dirty="0">
                <a:latin typeface="Calibri" panose="020F0502020204030204" pitchFamily="34" charset="0"/>
              </a:endParaRPr>
            </a:p>
          </p:txBody>
        </p:sp>
      </p:grpSp>
    </p:spTree>
    <p:extLst>
      <p:ext uri="{BB962C8B-B14F-4D97-AF65-F5344CB8AC3E}">
        <p14:creationId xmlns:p14="http://schemas.microsoft.com/office/powerpoint/2010/main" val="4115009760"/>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899142" y="1952697"/>
            <a:ext cx="6765147" cy="2927179"/>
          </a:xfrm>
          <a:prstGeom prst="rect">
            <a:avLst/>
          </a:prstGeom>
        </p:spPr>
        <p:txBody>
          <a:bodyPr vert="horz" anchor="ctr">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fontAlgn="auto">
              <a:spcBef>
                <a:spcPts val="600"/>
              </a:spcBef>
              <a:spcAft>
                <a:spcPts val="0"/>
              </a:spcAft>
            </a:pPr>
            <a:r>
              <a:rPr lang="en-US" sz="4000" dirty="0" smtClean="0">
                <a:solidFill>
                  <a:schemeClr val="accent1"/>
                </a:solidFill>
                <a:latin typeface="Calibri" panose="020F0502020204030204" pitchFamily="34" charset="0"/>
              </a:rPr>
              <a:t>Drug </a:t>
            </a:r>
            <a:r>
              <a:rPr lang="en-US" sz="4000" dirty="0">
                <a:solidFill>
                  <a:schemeClr val="accent1"/>
                </a:solidFill>
                <a:latin typeface="Calibri" panose="020F0502020204030204" pitchFamily="34" charset="0"/>
              </a:rPr>
              <a:t>Analysis </a:t>
            </a:r>
            <a:r>
              <a:rPr lang="en-US" sz="4000" dirty="0" smtClean="0">
                <a:solidFill>
                  <a:schemeClr val="accent1"/>
                </a:solidFill>
                <a:latin typeface="Calibri" panose="020F0502020204030204" pitchFamily="34" charset="0"/>
              </a:rPr>
              <a:t>Techniques</a:t>
            </a:r>
          </a:p>
          <a:p>
            <a:pPr algn="ctr" fontAlgn="auto">
              <a:spcBef>
                <a:spcPts val="600"/>
              </a:spcBef>
              <a:spcAft>
                <a:spcPts val="0"/>
              </a:spcAft>
            </a:pPr>
            <a:endParaRPr lang="en-US" sz="1200" dirty="0" smtClean="0">
              <a:solidFill>
                <a:schemeClr val="accent1"/>
              </a:solidFill>
              <a:latin typeface="Calibri" panose="020F0502020204030204" pitchFamily="34" charset="0"/>
            </a:endParaRPr>
          </a:p>
          <a:p>
            <a:pPr algn="ctr" fontAlgn="auto">
              <a:spcBef>
                <a:spcPts val="600"/>
              </a:spcBef>
              <a:spcAft>
                <a:spcPts val="0"/>
              </a:spcAft>
            </a:pPr>
            <a:r>
              <a:rPr lang="en-US" sz="4000" b="0" dirty="0" smtClean="0">
                <a:solidFill>
                  <a:schemeClr val="accent1"/>
                </a:solidFill>
                <a:latin typeface="Calibri" panose="020F0502020204030204" pitchFamily="34" charset="0"/>
              </a:rPr>
              <a:t>and</a:t>
            </a:r>
          </a:p>
          <a:p>
            <a:pPr algn="ctr" fontAlgn="auto">
              <a:spcBef>
                <a:spcPts val="600"/>
              </a:spcBef>
              <a:spcAft>
                <a:spcPts val="0"/>
              </a:spcAft>
            </a:pPr>
            <a:endParaRPr lang="en-US" sz="1200" b="0" dirty="0" smtClean="0">
              <a:solidFill>
                <a:schemeClr val="accent1"/>
              </a:solidFill>
              <a:latin typeface="Calibri" panose="020F0502020204030204" pitchFamily="34" charset="0"/>
            </a:endParaRPr>
          </a:p>
          <a:p>
            <a:pPr algn="ctr" fontAlgn="auto">
              <a:spcBef>
                <a:spcPts val="600"/>
              </a:spcBef>
              <a:spcAft>
                <a:spcPts val="0"/>
              </a:spcAft>
            </a:pPr>
            <a:r>
              <a:rPr lang="en-US" sz="4000" dirty="0" smtClean="0">
                <a:solidFill>
                  <a:schemeClr val="accent1"/>
                </a:solidFill>
                <a:latin typeface="Calibri" panose="020F0502020204030204" pitchFamily="34" charset="0"/>
              </a:rPr>
              <a:t>A-B-C </a:t>
            </a:r>
            <a:r>
              <a:rPr lang="en-US" sz="4000" dirty="0">
                <a:solidFill>
                  <a:schemeClr val="accent1"/>
                </a:solidFill>
                <a:latin typeface="Calibri" panose="020F0502020204030204" pitchFamily="34" charset="0"/>
              </a:rPr>
              <a:t>Categorization</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0282" y="382949"/>
            <a:ext cx="1229111" cy="1237918"/>
          </a:xfrm>
          <a:prstGeom prst="rect">
            <a:avLst/>
          </a:prstGeom>
        </p:spPr>
      </p:pic>
    </p:spTree>
    <p:extLst>
      <p:ext uri="{BB962C8B-B14F-4D97-AF65-F5344CB8AC3E}">
        <p14:creationId xmlns:p14="http://schemas.microsoft.com/office/powerpoint/2010/main" val="3313300054"/>
      </p:ext>
    </p:extLst>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SWGDRUG Recommendations</a:t>
            </a:r>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797543618"/>
              </p:ext>
            </p:extLst>
          </p:nvPr>
        </p:nvGraphicFramePr>
        <p:xfrm>
          <a:off x="710424" y="1379738"/>
          <a:ext cx="7256129" cy="4856871"/>
        </p:xfrm>
        <a:graphic>
          <a:graphicData uri="http://schemas.openxmlformats.org/drawingml/2006/table">
            <a:tbl>
              <a:tblPr firstRow="1" bandRow="1">
                <a:tableStyleId>{5C22544A-7EE6-4342-B048-85BDC9FD1C3A}</a:tableStyleId>
              </a:tblPr>
              <a:tblGrid>
                <a:gridCol w="2433609"/>
                <a:gridCol w="2417523"/>
                <a:gridCol w="2404997"/>
              </a:tblGrid>
              <a:tr h="517636">
                <a:tc>
                  <a:txBody>
                    <a:bodyPr/>
                    <a:lstStyle/>
                    <a:p>
                      <a:pPr algn="ctr"/>
                      <a:r>
                        <a:rPr lang="en-US" sz="2400" dirty="0" smtClean="0">
                          <a:solidFill>
                            <a:schemeClr val="accent1"/>
                          </a:solidFill>
                          <a:latin typeface="Calibri" panose="020F0502020204030204" pitchFamily="34" charset="0"/>
                        </a:rPr>
                        <a:t>Category A</a:t>
                      </a:r>
                      <a:endParaRPr lang="en-US" sz="2400" dirty="0">
                        <a:solidFill>
                          <a:schemeClr val="accent1"/>
                        </a:solidFill>
                        <a:latin typeface="Calibri" panose="020F0502020204030204" pitchFamily="34" charset="0"/>
                      </a:endParaRPr>
                    </a:p>
                  </a:txBody>
                  <a:tcPr marL="99338" marR="99338" anchor="ctr">
                    <a:solidFill>
                      <a:schemeClr val="bg2">
                        <a:lumMod val="75000"/>
                      </a:schemeClr>
                    </a:solidFill>
                  </a:tcPr>
                </a:tc>
                <a:tc>
                  <a:txBody>
                    <a:bodyPr/>
                    <a:lstStyle/>
                    <a:p>
                      <a:pPr algn="ctr"/>
                      <a:r>
                        <a:rPr lang="en-US" sz="2400" dirty="0" smtClean="0">
                          <a:solidFill>
                            <a:schemeClr val="accent1"/>
                          </a:solidFill>
                          <a:latin typeface="Calibri" panose="020F0502020204030204" pitchFamily="34" charset="0"/>
                        </a:rPr>
                        <a:t>Category B</a:t>
                      </a:r>
                      <a:endParaRPr lang="en-US" sz="2400" dirty="0">
                        <a:solidFill>
                          <a:schemeClr val="accent1"/>
                        </a:solidFill>
                        <a:latin typeface="Calibri" panose="020F0502020204030204" pitchFamily="34" charset="0"/>
                      </a:endParaRPr>
                    </a:p>
                  </a:txBody>
                  <a:tcPr marL="99338" marR="99338" anchor="ctr">
                    <a:solidFill>
                      <a:schemeClr val="bg2">
                        <a:lumMod val="75000"/>
                      </a:schemeClr>
                    </a:solidFill>
                  </a:tcPr>
                </a:tc>
                <a:tc>
                  <a:txBody>
                    <a:bodyPr/>
                    <a:lstStyle/>
                    <a:p>
                      <a:pPr algn="ctr"/>
                      <a:r>
                        <a:rPr lang="en-US" sz="2400" dirty="0" smtClean="0">
                          <a:solidFill>
                            <a:schemeClr val="accent1"/>
                          </a:solidFill>
                          <a:latin typeface="Calibri" panose="020F0502020204030204" pitchFamily="34" charset="0"/>
                        </a:rPr>
                        <a:t>Category C</a:t>
                      </a:r>
                      <a:endParaRPr lang="en-US" sz="2400" dirty="0">
                        <a:solidFill>
                          <a:schemeClr val="accent1"/>
                        </a:solidFill>
                        <a:latin typeface="Calibri" panose="020F0502020204030204" pitchFamily="34" charset="0"/>
                      </a:endParaRPr>
                    </a:p>
                  </a:txBody>
                  <a:tcPr marL="99338" marR="99338" anchor="ctr">
                    <a:solidFill>
                      <a:schemeClr val="bg2">
                        <a:lumMod val="75000"/>
                      </a:schemeClr>
                    </a:solidFill>
                  </a:tcPr>
                </a:tc>
              </a:tr>
              <a:tr h="442484">
                <a:tc>
                  <a:txBody>
                    <a:bodyPr/>
                    <a:lstStyle/>
                    <a:p>
                      <a:pPr algn="ctr"/>
                      <a:r>
                        <a:rPr lang="en-US" b="1" dirty="0" smtClean="0">
                          <a:latin typeface="Calibri" panose="020F0502020204030204" pitchFamily="34" charset="0"/>
                        </a:rPr>
                        <a:t>IR</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CE</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Color Tests</a:t>
                      </a:r>
                      <a:endParaRPr lang="en-US" b="1" dirty="0">
                        <a:latin typeface="Calibri" panose="020F0502020204030204" pitchFamily="34" charset="0"/>
                      </a:endParaRPr>
                    </a:p>
                  </a:txBody>
                  <a:tcPr marL="99338" marR="99338" anchor="ctr">
                    <a:solidFill>
                      <a:schemeClr val="bg1">
                        <a:lumMod val="75000"/>
                      </a:schemeClr>
                    </a:solidFill>
                  </a:tcPr>
                </a:tc>
              </a:tr>
              <a:tr h="464234">
                <a:tc>
                  <a:txBody>
                    <a:bodyPr/>
                    <a:lstStyle/>
                    <a:p>
                      <a:pPr algn="ctr"/>
                      <a:r>
                        <a:rPr lang="en-US" b="1" dirty="0" smtClean="0">
                          <a:latin typeface="Calibri" panose="020F0502020204030204" pitchFamily="34" charset="0"/>
                        </a:rPr>
                        <a:t>MS</a:t>
                      </a:r>
                      <a:endParaRPr lang="en-US" b="1" dirty="0">
                        <a:latin typeface="Calibri" panose="020F0502020204030204" pitchFamily="34" charset="0"/>
                      </a:endParaRPr>
                    </a:p>
                  </a:txBody>
                  <a:tcPr marL="99338" marR="99338" anchor="ctr">
                    <a:solidFill>
                      <a:schemeClr val="bg2"/>
                    </a:solidFill>
                  </a:tcPr>
                </a:tc>
                <a:tc>
                  <a:txBody>
                    <a:bodyPr/>
                    <a:lstStyle/>
                    <a:p>
                      <a:pPr algn="ctr"/>
                      <a:r>
                        <a:rPr lang="en-US" b="1" dirty="0" smtClean="0">
                          <a:latin typeface="Calibri" panose="020F0502020204030204" pitchFamily="34" charset="0"/>
                        </a:rPr>
                        <a:t>GC</a:t>
                      </a:r>
                      <a:endParaRPr lang="en-US" b="1" dirty="0">
                        <a:latin typeface="Calibri" panose="020F0502020204030204" pitchFamily="34" charset="0"/>
                      </a:endParaRPr>
                    </a:p>
                  </a:txBody>
                  <a:tcPr marL="99338" marR="99338" anchor="ctr">
                    <a:solidFill>
                      <a:schemeClr val="bg2"/>
                    </a:solidFill>
                  </a:tcPr>
                </a:tc>
                <a:tc>
                  <a:txBody>
                    <a:bodyPr/>
                    <a:lstStyle/>
                    <a:p>
                      <a:pPr algn="ctr"/>
                      <a:r>
                        <a:rPr lang="en-US" b="1" dirty="0" smtClean="0">
                          <a:latin typeface="Calibri" panose="020F0502020204030204" pitchFamily="34" charset="0"/>
                        </a:rPr>
                        <a:t>Fluorescence</a:t>
                      </a:r>
                      <a:endParaRPr lang="en-US" b="1" dirty="0">
                        <a:latin typeface="Calibri" panose="020F0502020204030204" pitchFamily="34" charset="0"/>
                      </a:endParaRPr>
                    </a:p>
                  </a:txBody>
                  <a:tcPr marL="99338" marR="99338" anchor="ctr">
                    <a:solidFill>
                      <a:schemeClr val="bg2"/>
                    </a:solidFill>
                  </a:tcPr>
                </a:tc>
              </a:tr>
              <a:tr h="450166">
                <a:tc>
                  <a:txBody>
                    <a:bodyPr/>
                    <a:lstStyle/>
                    <a:p>
                      <a:pPr algn="ctr"/>
                      <a:r>
                        <a:rPr lang="en-US" b="1" dirty="0" smtClean="0">
                          <a:latin typeface="Calibri" panose="020F0502020204030204" pitchFamily="34" charset="0"/>
                        </a:rPr>
                        <a:t>NMR</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IMS</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Immunoassay</a:t>
                      </a:r>
                      <a:endParaRPr lang="en-US" b="1" dirty="0">
                        <a:latin typeface="Calibri" panose="020F0502020204030204" pitchFamily="34" charset="0"/>
                      </a:endParaRPr>
                    </a:p>
                  </a:txBody>
                  <a:tcPr marL="99338" marR="99338" anchor="ctr">
                    <a:solidFill>
                      <a:schemeClr val="bg1">
                        <a:lumMod val="75000"/>
                      </a:schemeClr>
                    </a:solidFill>
                  </a:tcPr>
                </a:tc>
              </a:tr>
              <a:tr h="464234">
                <a:tc>
                  <a:txBody>
                    <a:bodyPr/>
                    <a:lstStyle/>
                    <a:p>
                      <a:pPr algn="ctr"/>
                      <a:r>
                        <a:rPr lang="en-US" b="1" dirty="0" smtClean="0">
                          <a:latin typeface="Calibri" panose="020F0502020204030204" pitchFamily="34" charset="0"/>
                        </a:rPr>
                        <a:t>Raman</a:t>
                      </a:r>
                      <a:endParaRPr lang="en-US" b="1" dirty="0">
                        <a:latin typeface="Calibri" panose="020F0502020204030204" pitchFamily="34" charset="0"/>
                      </a:endParaRPr>
                    </a:p>
                  </a:txBody>
                  <a:tcPr marL="99338" marR="99338" anchor="ctr">
                    <a:solidFill>
                      <a:schemeClr val="bg2"/>
                    </a:solidFill>
                  </a:tcPr>
                </a:tc>
                <a:tc>
                  <a:txBody>
                    <a:bodyPr/>
                    <a:lstStyle/>
                    <a:p>
                      <a:pPr algn="ctr"/>
                      <a:r>
                        <a:rPr lang="en-US" b="1" dirty="0" smtClean="0">
                          <a:latin typeface="Calibri" panose="020F0502020204030204" pitchFamily="34" charset="0"/>
                        </a:rPr>
                        <a:t>LC</a:t>
                      </a:r>
                      <a:endParaRPr lang="en-US" b="1" dirty="0">
                        <a:latin typeface="Calibri" panose="020F0502020204030204" pitchFamily="34" charset="0"/>
                      </a:endParaRPr>
                    </a:p>
                  </a:txBody>
                  <a:tcPr marL="99338" marR="99338" anchor="ctr">
                    <a:solidFill>
                      <a:schemeClr val="bg2"/>
                    </a:solidFill>
                  </a:tcPr>
                </a:tc>
                <a:tc>
                  <a:txBody>
                    <a:bodyPr/>
                    <a:lstStyle/>
                    <a:p>
                      <a:pPr algn="ctr"/>
                      <a:r>
                        <a:rPr lang="en-US" b="1" dirty="0" smtClean="0">
                          <a:latin typeface="Calibri" panose="020F0502020204030204" pitchFamily="34" charset="0"/>
                        </a:rPr>
                        <a:t>Melting</a:t>
                      </a:r>
                      <a:r>
                        <a:rPr lang="en-US" b="1" baseline="0" dirty="0" smtClean="0">
                          <a:latin typeface="Calibri" panose="020F0502020204030204" pitchFamily="34" charset="0"/>
                        </a:rPr>
                        <a:t> Point</a:t>
                      </a:r>
                      <a:endParaRPr lang="en-US" b="1" dirty="0">
                        <a:latin typeface="Calibri" panose="020F0502020204030204" pitchFamily="34" charset="0"/>
                      </a:endParaRPr>
                    </a:p>
                  </a:txBody>
                  <a:tcPr marL="99338" marR="99338" anchor="ctr">
                    <a:solidFill>
                      <a:schemeClr val="bg2"/>
                    </a:solidFill>
                  </a:tcPr>
                </a:tc>
              </a:tr>
              <a:tr h="717452">
                <a:tc>
                  <a:txBody>
                    <a:bodyPr/>
                    <a:lstStyle/>
                    <a:p>
                      <a:pPr algn="ctr"/>
                      <a:r>
                        <a:rPr lang="en-US" b="1" dirty="0" smtClean="0">
                          <a:latin typeface="Calibri" panose="020F0502020204030204" pitchFamily="34" charset="0"/>
                        </a:rPr>
                        <a:t>X-ray </a:t>
                      </a:r>
                      <a:r>
                        <a:rPr lang="en-US" b="1" dirty="0" err="1" smtClean="0">
                          <a:latin typeface="Calibri" panose="020F0502020204030204" pitchFamily="34" charset="0"/>
                        </a:rPr>
                        <a:t>Diffractometry</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Microcrystalline Tests</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UV</a:t>
                      </a:r>
                      <a:endParaRPr lang="en-US" b="1" dirty="0">
                        <a:latin typeface="Calibri" panose="020F0502020204030204" pitchFamily="34" charset="0"/>
                      </a:endParaRPr>
                    </a:p>
                  </a:txBody>
                  <a:tcPr marL="99338" marR="99338" anchor="ctr">
                    <a:solidFill>
                      <a:schemeClr val="bg1">
                        <a:lumMod val="75000"/>
                      </a:schemeClr>
                    </a:solidFill>
                  </a:tcPr>
                </a:tc>
              </a:tr>
              <a:tr h="478302">
                <a:tc>
                  <a:txBody>
                    <a:bodyPr/>
                    <a:lstStyle/>
                    <a:p>
                      <a:pPr algn="ctr"/>
                      <a:endParaRPr lang="en-US" b="1" dirty="0">
                        <a:latin typeface="Calibri" panose="020F0502020204030204" pitchFamily="34" charset="0"/>
                      </a:endParaRPr>
                    </a:p>
                  </a:txBody>
                  <a:tcPr marL="99338" marR="99338" anchor="ctr">
                    <a:solidFill>
                      <a:schemeClr val="bg2"/>
                    </a:solidFill>
                  </a:tcPr>
                </a:tc>
                <a:tc>
                  <a:txBody>
                    <a:bodyPr/>
                    <a:lstStyle/>
                    <a:p>
                      <a:pPr algn="ctr"/>
                      <a:r>
                        <a:rPr lang="en-US" b="1" dirty="0" smtClean="0">
                          <a:latin typeface="Calibri" panose="020F0502020204030204" pitchFamily="34" charset="0"/>
                        </a:rPr>
                        <a:t>Pharmaceutical ID</a:t>
                      </a:r>
                      <a:endParaRPr lang="en-US" b="1" dirty="0">
                        <a:latin typeface="Calibri" panose="020F0502020204030204" pitchFamily="34" charset="0"/>
                      </a:endParaRPr>
                    </a:p>
                  </a:txBody>
                  <a:tcPr marL="99338" marR="99338" anchor="ctr">
                    <a:solidFill>
                      <a:schemeClr val="bg2"/>
                    </a:solidFill>
                  </a:tcPr>
                </a:tc>
                <a:tc>
                  <a:txBody>
                    <a:bodyPr/>
                    <a:lstStyle/>
                    <a:p>
                      <a:pPr algn="ctr"/>
                      <a:endParaRPr lang="en-US" b="1" dirty="0">
                        <a:latin typeface="Calibri" panose="020F0502020204030204" pitchFamily="34" charset="0"/>
                      </a:endParaRPr>
                    </a:p>
                  </a:txBody>
                  <a:tcPr marL="99338" marR="99338" anchor="ctr">
                    <a:solidFill>
                      <a:schemeClr val="bg2"/>
                    </a:solidFill>
                  </a:tcPr>
                </a:tc>
              </a:tr>
              <a:tr h="464234">
                <a:tc>
                  <a:txBody>
                    <a:bodyPr/>
                    <a:lstStyle/>
                    <a:p>
                      <a:pPr algn="ct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r>
                        <a:rPr lang="en-US" b="1" dirty="0" smtClean="0">
                          <a:latin typeface="Calibri" panose="020F0502020204030204" pitchFamily="34" charset="0"/>
                        </a:rPr>
                        <a:t>TLC</a:t>
                      </a:r>
                      <a:endParaRPr lang="en-US" b="1" dirty="0">
                        <a:latin typeface="Calibri" panose="020F0502020204030204" pitchFamily="34" charset="0"/>
                      </a:endParaRPr>
                    </a:p>
                  </a:txBody>
                  <a:tcPr marL="99338" marR="99338" anchor="ctr">
                    <a:solidFill>
                      <a:schemeClr val="bg1">
                        <a:lumMod val="75000"/>
                      </a:schemeClr>
                    </a:solidFill>
                  </a:tcPr>
                </a:tc>
                <a:tc>
                  <a:txBody>
                    <a:bodyPr/>
                    <a:lstStyle/>
                    <a:p>
                      <a:pPr algn="ctr"/>
                      <a:endParaRPr lang="en-US" b="1" dirty="0">
                        <a:latin typeface="Calibri" panose="020F0502020204030204" pitchFamily="34" charset="0"/>
                      </a:endParaRPr>
                    </a:p>
                  </a:txBody>
                  <a:tcPr marL="99338" marR="99338" anchor="ctr">
                    <a:solidFill>
                      <a:schemeClr val="bg1">
                        <a:lumMod val="75000"/>
                      </a:schemeClr>
                    </a:solidFill>
                  </a:tcPr>
                </a:tc>
              </a:tr>
              <a:tr h="858129">
                <a:tc>
                  <a:txBody>
                    <a:bodyPr/>
                    <a:lstStyle/>
                    <a:p>
                      <a:pPr algn="ctr"/>
                      <a:endParaRPr lang="en-US" b="1" dirty="0">
                        <a:latin typeface="Calibri" panose="020F0502020204030204" pitchFamily="34" charset="0"/>
                      </a:endParaRPr>
                    </a:p>
                  </a:txBody>
                  <a:tcPr marL="99338" marR="99338">
                    <a:solidFill>
                      <a:schemeClr val="bg2"/>
                    </a:solidFill>
                  </a:tcPr>
                </a:tc>
                <a:tc>
                  <a:txBody>
                    <a:bodyPr/>
                    <a:lstStyle/>
                    <a:p>
                      <a:pPr algn="l"/>
                      <a:r>
                        <a:rPr lang="en-US" b="1" dirty="0" smtClean="0">
                          <a:latin typeface="Calibri" panose="020F0502020204030204" pitchFamily="34" charset="0"/>
                        </a:rPr>
                        <a:t>Cannabis only:</a:t>
                      </a:r>
                    </a:p>
                    <a:p>
                      <a:pPr algn="ctr"/>
                      <a:r>
                        <a:rPr lang="en-US" sz="1400" b="1" i="1" dirty="0" smtClean="0">
                          <a:latin typeface="Calibri" panose="020F0502020204030204" pitchFamily="34" charset="0"/>
                        </a:rPr>
                        <a:t>Macro Examination</a:t>
                      </a:r>
                    </a:p>
                    <a:p>
                      <a:pPr algn="ctr"/>
                      <a:r>
                        <a:rPr lang="en-US" sz="1400" b="1" i="1" dirty="0" smtClean="0">
                          <a:latin typeface="Calibri" panose="020F0502020204030204" pitchFamily="34" charset="0"/>
                        </a:rPr>
                        <a:t>Micro Examination</a:t>
                      </a:r>
                      <a:endParaRPr lang="en-US" sz="1400" b="1" i="1" dirty="0">
                        <a:latin typeface="Calibri" panose="020F0502020204030204" pitchFamily="34" charset="0"/>
                      </a:endParaRPr>
                    </a:p>
                  </a:txBody>
                  <a:tcPr marL="99338" marR="99338">
                    <a:solidFill>
                      <a:schemeClr val="bg2"/>
                    </a:solidFill>
                  </a:tcPr>
                </a:tc>
                <a:tc>
                  <a:txBody>
                    <a:bodyPr/>
                    <a:lstStyle/>
                    <a:p>
                      <a:pPr algn="ctr"/>
                      <a:endParaRPr lang="en-US" b="1" dirty="0">
                        <a:latin typeface="Calibri" panose="020F0502020204030204" pitchFamily="34" charset="0"/>
                      </a:endParaRPr>
                    </a:p>
                  </a:txBody>
                  <a:tcPr marL="99338" marR="99338">
                    <a:solidFill>
                      <a:schemeClr val="bg2"/>
                    </a:solidFill>
                  </a:tcPr>
                </a:tc>
              </a:tr>
            </a:tbl>
          </a:graphicData>
        </a:graphic>
      </p:graphicFrame>
      <p:sp>
        <p:nvSpPr>
          <p:cNvPr id="4" name="Slide Number Placeholder 3"/>
          <p:cNvSpPr>
            <a:spLocks noGrp="1"/>
          </p:cNvSpPr>
          <p:nvPr>
            <p:ph type="sldNum" sz="quarter" idx="15"/>
          </p:nvPr>
        </p:nvSpPr>
        <p:spPr/>
        <p:txBody>
          <a:bodyPr/>
          <a:lstStyle/>
          <a:p>
            <a:fld id="{8D23C714-7B79-4FEE-AD87-87B938001C67}" type="slidenum">
              <a:rPr lang="en-US" smtClean="0"/>
              <a:pPr/>
              <a:t>14</a:t>
            </a:fld>
            <a:endParaRPr lang="en-US" dirty="0"/>
          </a:p>
        </p:txBody>
      </p:sp>
      <p:sp>
        <p:nvSpPr>
          <p:cNvPr id="3" name="Rectangle 2"/>
          <p:cNvSpPr/>
          <p:nvPr/>
        </p:nvSpPr>
        <p:spPr>
          <a:xfrm>
            <a:off x="1364580" y="6368654"/>
            <a:ext cx="6189785" cy="369332"/>
          </a:xfrm>
          <a:prstGeom prst="rect">
            <a:avLst/>
          </a:prstGeom>
        </p:spPr>
        <p:txBody>
          <a:bodyPr wrap="square">
            <a:spAutoFit/>
          </a:bodyPr>
          <a:lstStyle/>
          <a:p>
            <a:pPr algn="ctr"/>
            <a:r>
              <a:rPr lang="en-US" sz="1800" dirty="0">
                <a:latin typeface="Calibri" panose="020F0502020204030204" pitchFamily="34" charset="0"/>
              </a:rPr>
              <a:t>PART III B - Methods of Analysis/Drug Identification </a:t>
            </a:r>
          </a:p>
        </p:txBody>
      </p:sp>
    </p:spTree>
    <p:extLst>
      <p:ext uri="{BB962C8B-B14F-4D97-AF65-F5344CB8AC3E}">
        <p14:creationId xmlns:p14="http://schemas.microsoft.com/office/powerpoint/2010/main" val="1599271845"/>
      </p:ext>
    </p:extLst>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SWGDRUG Categories A-B-C:</a:t>
            </a:r>
            <a:endParaRPr lang="en-US" sz="3600" dirty="0"/>
          </a:p>
        </p:txBody>
      </p:sp>
      <p:sp>
        <p:nvSpPr>
          <p:cNvPr id="3" name="Content Placeholder 2"/>
          <p:cNvSpPr>
            <a:spLocks noGrp="1"/>
          </p:cNvSpPr>
          <p:nvPr>
            <p:ph sz="quarter" idx="1"/>
          </p:nvPr>
        </p:nvSpPr>
        <p:spPr>
          <a:xfrm>
            <a:off x="499403" y="1566747"/>
            <a:ext cx="8068399" cy="4873752"/>
          </a:xfrm>
        </p:spPr>
        <p:txBody>
          <a:bodyPr>
            <a:normAutofit/>
          </a:bodyPr>
          <a:lstStyle/>
          <a:p>
            <a:pPr>
              <a:spcBef>
                <a:spcPts val="1200"/>
              </a:spcBef>
            </a:pPr>
            <a:r>
              <a:rPr lang="en-US" dirty="0" smtClean="0"/>
              <a:t>Categorization is based on </a:t>
            </a:r>
            <a:r>
              <a:rPr lang="en-US" u="sng" dirty="0" smtClean="0"/>
              <a:t>maximum</a:t>
            </a:r>
            <a:r>
              <a:rPr lang="en-US" dirty="0" smtClean="0"/>
              <a:t> potential discriminating power.</a:t>
            </a:r>
          </a:p>
          <a:p>
            <a:pPr>
              <a:spcBef>
                <a:spcPts val="1200"/>
              </a:spcBef>
            </a:pPr>
            <a:r>
              <a:rPr lang="en-US" dirty="0" smtClean="0"/>
              <a:t>Depends on instrument design and operating conditions.</a:t>
            </a:r>
          </a:p>
          <a:p>
            <a:pPr lvl="1">
              <a:spcBef>
                <a:spcPts val="1200"/>
              </a:spcBef>
            </a:pPr>
            <a:r>
              <a:rPr lang="en-US" dirty="0"/>
              <a:t>D</a:t>
            </a:r>
            <a:r>
              <a:rPr lang="en-US" dirty="0" smtClean="0"/>
              <a:t>iscriminating power may be diminished</a:t>
            </a:r>
          </a:p>
          <a:p>
            <a:pPr lvl="1">
              <a:spcBef>
                <a:spcPts val="1200"/>
              </a:spcBef>
            </a:pPr>
            <a:r>
              <a:rPr lang="en-US" dirty="0" smtClean="0"/>
              <a:t>Cat. A </a:t>
            </a:r>
            <a:r>
              <a:rPr lang="en-US" dirty="0" smtClean="0">
                <a:sym typeface="Wingdings" panose="05000000000000000000" pitchFamily="2" charset="2"/>
              </a:rPr>
              <a:t> Cat. B or C</a:t>
            </a:r>
            <a:endParaRPr lang="en-US" dirty="0"/>
          </a:p>
          <a:p>
            <a:pPr>
              <a:spcBef>
                <a:spcPts val="1200"/>
              </a:spcBef>
            </a:pPr>
            <a:r>
              <a:rPr lang="en-US" dirty="0"/>
              <a:t>Emphasis on </a:t>
            </a:r>
            <a:r>
              <a:rPr lang="en-US" dirty="0" smtClean="0"/>
              <a:t>the result, </a:t>
            </a:r>
            <a:r>
              <a:rPr lang="en-US" i="1" u="sng" dirty="0"/>
              <a:t>not</a:t>
            </a:r>
            <a:r>
              <a:rPr lang="en-US" dirty="0"/>
              <a:t> </a:t>
            </a:r>
            <a:r>
              <a:rPr lang="en-US" dirty="0" smtClean="0"/>
              <a:t>the technique.</a:t>
            </a:r>
            <a:endParaRPr lang="en-US" dirty="0"/>
          </a:p>
          <a:p>
            <a:pPr lvl="1">
              <a:spcBef>
                <a:spcPts val="1200"/>
              </a:spcBef>
            </a:pPr>
            <a:r>
              <a:rPr lang="en-US" i="1" dirty="0"/>
              <a:t>It is not the act of using a technique; it is the properties of the result obtained</a:t>
            </a:r>
          </a:p>
          <a:p>
            <a:pPr lvl="1">
              <a:spcBef>
                <a:spcPts val="1200"/>
              </a:spcBef>
            </a:pPr>
            <a:endParaRPr lang="en-US" i="1" dirty="0" smtClean="0"/>
          </a:p>
        </p:txBody>
      </p:sp>
      <p:sp>
        <p:nvSpPr>
          <p:cNvPr id="4" name="Slide Number Placeholder 3"/>
          <p:cNvSpPr>
            <a:spLocks noGrp="1"/>
          </p:cNvSpPr>
          <p:nvPr>
            <p:ph type="sldNum" sz="quarter" idx="15"/>
          </p:nvPr>
        </p:nvSpPr>
        <p:spPr/>
        <p:txBody>
          <a:bodyPr/>
          <a:lstStyle/>
          <a:p>
            <a:fld id="{8D23C714-7B79-4FEE-AD87-87B938001C67}" type="slidenum">
              <a:rPr lang="en-US" smtClean="0"/>
              <a:pPr/>
              <a:t>15</a:t>
            </a:fld>
            <a:endParaRPr lang="en-US" dirty="0"/>
          </a:p>
        </p:txBody>
      </p:sp>
    </p:spTree>
    <p:extLst>
      <p:ext uri="{BB962C8B-B14F-4D97-AF65-F5344CB8AC3E}">
        <p14:creationId xmlns:p14="http://schemas.microsoft.com/office/powerpoint/2010/main" val="1081487803"/>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8028878" cy="1143000"/>
          </a:xfrm>
        </p:spPr>
        <p:txBody>
          <a:bodyPr>
            <a:normAutofit/>
          </a:bodyPr>
          <a:lstStyle/>
          <a:p>
            <a:r>
              <a:rPr lang="en-US" dirty="0" smtClean="0"/>
              <a:t>SWGDRUG:  Discriminating Power</a:t>
            </a:r>
            <a:endParaRPr lang="en-US" sz="3600" dirty="0"/>
          </a:p>
        </p:txBody>
      </p:sp>
      <p:sp>
        <p:nvSpPr>
          <p:cNvPr id="9" name="Content Placeholder 8"/>
          <p:cNvSpPr>
            <a:spLocks noGrp="1"/>
          </p:cNvSpPr>
          <p:nvPr>
            <p:ph sz="quarter" idx="1"/>
          </p:nvPr>
        </p:nvSpPr>
        <p:spPr>
          <a:xfrm>
            <a:off x="507304" y="1343727"/>
            <a:ext cx="7633086" cy="4873752"/>
          </a:xfrm>
        </p:spPr>
        <p:txBody>
          <a:bodyPr>
            <a:noAutofit/>
          </a:bodyPr>
          <a:lstStyle/>
          <a:p>
            <a:pPr>
              <a:spcBef>
                <a:spcPts val="1200"/>
              </a:spcBef>
            </a:pPr>
            <a:r>
              <a:rPr lang="en-US" dirty="0" smtClean="0"/>
              <a:t>The ability of a method to distinguish the </a:t>
            </a:r>
            <a:r>
              <a:rPr lang="en-US" dirty="0" err="1" smtClean="0"/>
              <a:t>analyte</a:t>
            </a:r>
            <a:r>
              <a:rPr lang="en-US" dirty="0" smtClean="0"/>
              <a:t> of interest from other closely related compounds.</a:t>
            </a:r>
          </a:p>
          <a:p>
            <a:pPr lvl="1">
              <a:spcBef>
                <a:spcPts val="1200"/>
              </a:spcBef>
            </a:pPr>
            <a:r>
              <a:rPr lang="en-US" sz="2800" dirty="0" smtClean="0"/>
              <a:t>i.e.  </a:t>
            </a:r>
            <a:r>
              <a:rPr lang="en-US" sz="2800" dirty="0" err="1" smtClean="0">
                <a:solidFill>
                  <a:schemeClr val="accent1"/>
                </a:solidFill>
              </a:rPr>
              <a:t>Analyte</a:t>
            </a:r>
            <a:r>
              <a:rPr lang="en-US" sz="2800" dirty="0" smtClean="0"/>
              <a:t>  </a:t>
            </a:r>
            <a:r>
              <a:rPr lang="en-US" sz="2800" b="0" i="1" dirty="0" smtClean="0"/>
              <a:t>vs</a:t>
            </a:r>
            <a:r>
              <a:rPr lang="en-US" sz="2800" dirty="0" smtClean="0"/>
              <a:t>  </a:t>
            </a:r>
            <a:r>
              <a:rPr lang="en-US" sz="2800" dirty="0" smtClean="0">
                <a:solidFill>
                  <a:schemeClr val="accent1"/>
                </a:solidFill>
              </a:rPr>
              <a:t>False Positives</a:t>
            </a:r>
          </a:p>
          <a:p>
            <a:pPr>
              <a:spcBef>
                <a:spcPts val="1200"/>
              </a:spcBef>
            </a:pPr>
            <a:r>
              <a:rPr lang="en-US" dirty="0"/>
              <a:t>Must be examined during </a:t>
            </a:r>
            <a:r>
              <a:rPr lang="en-US" dirty="0" smtClean="0"/>
              <a:t>validation.</a:t>
            </a:r>
            <a:endParaRPr lang="en-US" dirty="0"/>
          </a:p>
          <a:p>
            <a:pPr>
              <a:spcBef>
                <a:spcPts val="1200"/>
              </a:spcBef>
            </a:pPr>
            <a:r>
              <a:rPr lang="en-US" dirty="0" smtClean="0"/>
              <a:t>Method </a:t>
            </a:r>
            <a:r>
              <a:rPr lang="en-US" i="1" u="sng" dirty="0" smtClean="0"/>
              <a:t>may</a:t>
            </a:r>
            <a:r>
              <a:rPr lang="en-US" dirty="0" smtClean="0"/>
              <a:t> generate similar results for a limited list of known (or theoretical) compounds.</a:t>
            </a:r>
          </a:p>
          <a:p>
            <a:pPr>
              <a:spcBef>
                <a:spcPts val="1200"/>
              </a:spcBef>
            </a:pPr>
            <a:r>
              <a:rPr lang="en-US" dirty="0" smtClean="0"/>
              <a:t>Method </a:t>
            </a:r>
            <a:r>
              <a:rPr lang="en-US" i="1" u="sng" dirty="0" smtClean="0"/>
              <a:t>will</a:t>
            </a:r>
            <a:r>
              <a:rPr lang="en-US" i="1" dirty="0" smtClean="0"/>
              <a:t> </a:t>
            </a:r>
            <a:r>
              <a:rPr lang="en-US" dirty="0" smtClean="0"/>
              <a:t>exclude vast majority of possible compounds.</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16</a:t>
            </a:fld>
            <a:endParaRPr lang="en-US" dirty="0"/>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fade">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fade">
                                      <p:cBhvr>
                                        <p:cTn id="12" dur="500"/>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995424" cy="1143000"/>
          </a:xfrm>
        </p:spPr>
        <p:txBody>
          <a:bodyPr>
            <a:normAutofit/>
          </a:bodyPr>
          <a:lstStyle/>
          <a:p>
            <a:r>
              <a:rPr lang="en-US" dirty="0"/>
              <a:t>SWGDRUG:  Discriminating Power</a:t>
            </a:r>
            <a:endParaRPr lang="en-US" sz="3600" dirty="0"/>
          </a:p>
        </p:txBody>
      </p:sp>
      <p:sp>
        <p:nvSpPr>
          <p:cNvPr id="9" name="Content Placeholder 8"/>
          <p:cNvSpPr>
            <a:spLocks noGrp="1"/>
          </p:cNvSpPr>
          <p:nvPr>
            <p:ph sz="quarter" idx="1"/>
          </p:nvPr>
        </p:nvSpPr>
        <p:spPr>
          <a:xfrm>
            <a:off x="496153" y="1310274"/>
            <a:ext cx="7467600" cy="4873752"/>
          </a:xfrm>
        </p:spPr>
        <p:txBody>
          <a:bodyPr/>
          <a:lstStyle/>
          <a:p>
            <a:pPr>
              <a:spcBef>
                <a:spcPts val="1200"/>
              </a:spcBef>
            </a:pPr>
            <a:r>
              <a:rPr lang="en-US" dirty="0" smtClean="0"/>
              <a:t>Diminished discriminating power</a:t>
            </a:r>
          </a:p>
          <a:p>
            <a:pPr>
              <a:spcBef>
                <a:spcPts val="1200"/>
              </a:spcBef>
            </a:pPr>
            <a:r>
              <a:rPr lang="en-US" dirty="0" smtClean="0"/>
              <a:t>Example:  </a:t>
            </a:r>
            <a:r>
              <a:rPr lang="en-US" dirty="0" smtClean="0">
                <a:solidFill>
                  <a:schemeClr val="accent1"/>
                </a:solidFill>
              </a:rPr>
              <a:t>Mass Spectrometry</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17</a:t>
            </a:fld>
            <a:endParaRPr lang="en-US" dirty="0"/>
          </a:p>
        </p:txBody>
      </p:sp>
      <p:grpSp>
        <p:nvGrpSpPr>
          <p:cNvPr id="2" name="Group 1"/>
          <p:cNvGrpSpPr/>
          <p:nvPr/>
        </p:nvGrpSpPr>
        <p:grpSpPr>
          <a:xfrm>
            <a:off x="957694" y="2877011"/>
            <a:ext cx="6825862" cy="2890507"/>
            <a:chOff x="1191865" y="2983011"/>
            <a:chExt cx="6397995" cy="2594940"/>
          </a:xfrm>
        </p:grpSpPr>
        <p:sp>
          <p:nvSpPr>
            <p:cNvPr id="478" name="Text Box 187"/>
            <p:cNvSpPr txBox="1">
              <a:spLocks noChangeArrowheads="1"/>
            </p:cNvSpPr>
            <p:nvPr/>
          </p:nvSpPr>
          <p:spPr bwMode="auto">
            <a:xfrm>
              <a:off x="4723784" y="3443703"/>
              <a:ext cx="1064086" cy="359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smtClean="0">
                  <a:latin typeface="Calibri" panose="020F0502020204030204" pitchFamily="34" charset="0"/>
                </a:rPr>
                <a:t>(</a:t>
              </a:r>
              <a:r>
                <a:rPr lang="en-US" altLang="en-US" sz="2000" dirty="0">
                  <a:latin typeface="Calibri" panose="020F0502020204030204" pitchFamily="34" charset="0"/>
                </a:rPr>
                <a:t>M</a:t>
              </a:r>
              <a:r>
                <a:rPr lang="en-US" altLang="en-US" sz="2000" dirty="0" smtClean="0">
                  <a:latin typeface="Calibri" panose="020F0502020204030204" pitchFamily="34" charset="0"/>
                </a:rPr>
                <a:t> </a:t>
              </a:r>
              <a:r>
                <a:rPr lang="en-US" altLang="en-US" sz="2000" dirty="0">
                  <a:latin typeface="Calibri" panose="020F0502020204030204" pitchFamily="34" charset="0"/>
                </a:rPr>
                <a:t>+ H</a:t>
              </a:r>
              <a:r>
                <a:rPr lang="en-US" altLang="en-US" sz="2000" baseline="30000" dirty="0">
                  <a:latin typeface="Calibri" panose="020F0502020204030204" pitchFamily="34" charset="0"/>
                </a:rPr>
                <a:t>+</a:t>
              </a:r>
              <a:r>
                <a:rPr lang="en-US" altLang="en-US" sz="2000" dirty="0">
                  <a:latin typeface="Calibri" panose="020F0502020204030204" pitchFamily="34" charset="0"/>
                </a:rPr>
                <a:t>)</a:t>
              </a:r>
              <a:r>
                <a:rPr lang="en-US" altLang="en-US" sz="2000" baseline="30000" dirty="0">
                  <a:latin typeface="Calibri" panose="020F0502020204030204" pitchFamily="34" charset="0"/>
                </a:rPr>
                <a:t>+</a:t>
              </a:r>
            </a:p>
          </p:txBody>
        </p:sp>
        <p:sp>
          <p:nvSpPr>
            <p:cNvPr id="484" name="Rectangle 195"/>
            <p:cNvSpPr>
              <a:spLocks noChangeArrowheads="1"/>
            </p:cNvSpPr>
            <p:nvPr/>
          </p:nvSpPr>
          <p:spPr bwMode="auto">
            <a:xfrm>
              <a:off x="1214786" y="2983011"/>
              <a:ext cx="318999" cy="123111"/>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dirty="0" err="1" smtClean="0">
                  <a:latin typeface="Arial" charset="0"/>
                </a:rPr>
                <a:t>FullMS</a:t>
              </a:r>
              <a:endParaRPr lang="en-US" altLang="en-US" dirty="0"/>
            </a:p>
          </p:txBody>
        </p:sp>
        <p:sp>
          <p:nvSpPr>
            <p:cNvPr id="485" name="Rectangle 196"/>
            <p:cNvSpPr>
              <a:spLocks noChangeArrowheads="1"/>
            </p:cNvSpPr>
            <p:nvPr/>
          </p:nvSpPr>
          <p:spPr bwMode="auto">
            <a:xfrm>
              <a:off x="2733535" y="2983011"/>
              <a:ext cx="34144"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 </a:t>
              </a:r>
              <a:endParaRPr lang="en-US" altLang="en-US"/>
            </a:p>
          </p:txBody>
        </p:sp>
        <p:sp>
          <p:nvSpPr>
            <p:cNvPr id="486" name="Rectangle 197"/>
            <p:cNvSpPr>
              <a:spLocks noChangeArrowheads="1"/>
            </p:cNvSpPr>
            <p:nvPr/>
          </p:nvSpPr>
          <p:spPr bwMode="auto">
            <a:xfrm>
              <a:off x="2146539" y="2983011"/>
              <a:ext cx="65" cy="369331"/>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endParaRPr lang="en-US" altLang="en-US" dirty="0"/>
            </a:p>
          </p:txBody>
        </p:sp>
        <p:sp>
          <p:nvSpPr>
            <p:cNvPr id="488" name="Rectangle 199"/>
            <p:cNvSpPr>
              <a:spLocks noChangeArrowheads="1"/>
            </p:cNvSpPr>
            <p:nvPr/>
          </p:nvSpPr>
          <p:spPr bwMode="auto">
            <a:xfrm>
              <a:off x="1610721" y="2983011"/>
              <a:ext cx="195380"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dirty="0">
                  <a:latin typeface="Arial" charset="0"/>
                </a:rPr>
                <a:t>RT:</a:t>
              </a:r>
              <a:endParaRPr lang="en-US" altLang="en-US" dirty="0"/>
            </a:p>
          </p:txBody>
        </p:sp>
        <p:sp>
          <p:nvSpPr>
            <p:cNvPr id="489" name="Rectangle 200"/>
            <p:cNvSpPr>
              <a:spLocks noChangeArrowheads="1"/>
            </p:cNvSpPr>
            <p:nvPr/>
          </p:nvSpPr>
          <p:spPr bwMode="auto">
            <a:xfrm>
              <a:off x="1849295" y="2983011"/>
              <a:ext cx="517849"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0.34-0.63</a:t>
              </a:r>
              <a:endParaRPr lang="en-US" altLang="en-US"/>
            </a:p>
          </p:txBody>
        </p:sp>
        <p:sp>
          <p:nvSpPr>
            <p:cNvPr id="490" name="Rectangle 201"/>
            <p:cNvSpPr>
              <a:spLocks noChangeArrowheads="1"/>
            </p:cNvSpPr>
            <p:nvPr/>
          </p:nvSpPr>
          <p:spPr bwMode="auto">
            <a:xfrm>
              <a:off x="2435395" y="2983011"/>
              <a:ext cx="197275"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AV:</a:t>
              </a:r>
              <a:endParaRPr lang="en-US" altLang="en-US"/>
            </a:p>
          </p:txBody>
        </p:sp>
        <p:sp>
          <p:nvSpPr>
            <p:cNvPr id="491" name="Rectangle 202"/>
            <p:cNvSpPr>
              <a:spLocks noChangeArrowheads="1"/>
            </p:cNvSpPr>
            <p:nvPr/>
          </p:nvSpPr>
          <p:spPr bwMode="auto">
            <a:xfrm>
              <a:off x="2675850" y="2983011"/>
              <a:ext cx="68288"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6</a:t>
              </a:r>
              <a:endParaRPr lang="en-US" altLang="en-US"/>
            </a:p>
          </p:txBody>
        </p:sp>
        <p:sp>
          <p:nvSpPr>
            <p:cNvPr id="492" name="Rectangle 203"/>
            <p:cNvSpPr>
              <a:spLocks noChangeArrowheads="1"/>
            </p:cNvSpPr>
            <p:nvPr/>
          </p:nvSpPr>
          <p:spPr bwMode="auto">
            <a:xfrm>
              <a:off x="2835525" y="2983011"/>
              <a:ext cx="189688"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NL:</a:t>
              </a:r>
              <a:endParaRPr lang="en-US" altLang="en-US"/>
            </a:p>
          </p:txBody>
        </p:sp>
        <p:sp>
          <p:nvSpPr>
            <p:cNvPr id="493" name="Rectangle 204"/>
            <p:cNvSpPr>
              <a:spLocks noChangeArrowheads="1"/>
            </p:cNvSpPr>
            <p:nvPr/>
          </p:nvSpPr>
          <p:spPr bwMode="auto">
            <a:xfrm>
              <a:off x="3062828" y="2983011"/>
              <a:ext cx="388861"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dirty="0">
                  <a:latin typeface="Arial" charset="0"/>
                </a:rPr>
                <a:t>6.38E6</a:t>
              </a:r>
              <a:endParaRPr lang="en-US" altLang="en-US" dirty="0"/>
            </a:p>
          </p:txBody>
        </p:sp>
        <p:sp>
          <p:nvSpPr>
            <p:cNvPr id="494" name="Rectangle 205"/>
            <p:cNvSpPr>
              <a:spLocks noChangeArrowheads="1"/>
            </p:cNvSpPr>
            <p:nvPr/>
          </p:nvSpPr>
          <p:spPr bwMode="auto">
            <a:xfrm>
              <a:off x="1214785" y="3111679"/>
              <a:ext cx="108123"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a:latin typeface="Arial" charset="0"/>
                </a:rPr>
                <a:t>T:</a:t>
              </a:r>
              <a:endParaRPr lang="en-US" altLang="en-US"/>
            </a:p>
          </p:txBody>
        </p:sp>
        <p:sp>
          <p:nvSpPr>
            <p:cNvPr id="495" name="Rectangle 206"/>
            <p:cNvSpPr>
              <a:spLocks noChangeArrowheads="1"/>
            </p:cNvSpPr>
            <p:nvPr/>
          </p:nvSpPr>
          <p:spPr bwMode="auto">
            <a:xfrm>
              <a:off x="1361312" y="3111679"/>
              <a:ext cx="1680638" cy="18738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800" dirty="0">
                  <a:latin typeface="Arial" charset="0"/>
                </a:rPr>
                <a:t>+ c ESI Full </a:t>
              </a:r>
              <a:r>
                <a:rPr lang="en-US" altLang="en-US" sz="800" dirty="0" err="1">
                  <a:latin typeface="Arial" charset="0"/>
                </a:rPr>
                <a:t>ms</a:t>
              </a:r>
              <a:r>
                <a:rPr lang="en-US" altLang="en-US" sz="800" dirty="0">
                  <a:latin typeface="Arial" charset="0"/>
                </a:rPr>
                <a:t> [ 50.00-550.00]</a:t>
              </a:r>
              <a:endParaRPr lang="en-US" altLang="en-US" dirty="0"/>
            </a:p>
          </p:txBody>
        </p:sp>
        <p:sp>
          <p:nvSpPr>
            <p:cNvPr id="496" name="Line 207"/>
            <p:cNvSpPr>
              <a:spLocks noChangeShapeType="1"/>
            </p:cNvSpPr>
            <p:nvPr/>
          </p:nvSpPr>
          <p:spPr bwMode="auto">
            <a:xfrm>
              <a:off x="1680662" y="5204784"/>
              <a:ext cx="5823463"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7" name="Line 208"/>
            <p:cNvSpPr>
              <a:spLocks noChangeShapeType="1"/>
            </p:cNvSpPr>
            <p:nvPr/>
          </p:nvSpPr>
          <p:spPr bwMode="auto">
            <a:xfrm>
              <a:off x="1800888"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8" name="Line 209"/>
            <p:cNvSpPr>
              <a:spLocks noChangeShapeType="1"/>
            </p:cNvSpPr>
            <p:nvPr/>
          </p:nvSpPr>
          <p:spPr bwMode="auto">
            <a:xfrm>
              <a:off x="1921115"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9" name="Line 210"/>
            <p:cNvSpPr>
              <a:spLocks noChangeShapeType="1"/>
            </p:cNvSpPr>
            <p:nvPr/>
          </p:nvSpPr>
          <p:spPr bwMode="auto">
            <a:xfrm>
              <a:off x="2041341"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0" name="Line 211"/>
            <p:cNvSpPr>
              <a:spLocks noChangeShapeType="1"/>
            </p:cNvSpPr>
            <p:nvPr/>
          </p:nvSpPr>
          <p:spPr bwMode="auto">
            <a:xfrm>
              <a:off x="2146539"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 name="Line 212"/>
            <p:cNvSpPr>
              <a:spLocks noChangeShapeType="1"/>
            </p:cNvSpPr>
            <p:nvPr/>
          </p:nvSpPr>
          <p:spPr bwMode="auto">
            <a:xfrm>
              <a:off x="2386992"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 name="Line 213"/>
            <p:cNvSpPr>
              <a:spLocks noChangeShapeType="1"/>
            </p:cNvSpPr>
            <p:nvPr/>
          </p:nvSpPr>
          <p:spPr bwMode="auto">
            <a:xfrm>
              <a:off x="2507218"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3" name="Line 214"/>
            <p:cNvSpPr>
              <a:spLocks noChangeShapeType="1"/>
            </p:cNvSpPr>
            <p:nvPr/>
          </p:nvSpPr>
          <p:spPr bwMode="auto">
            <a:xfrm>
              <a:off x="2614295"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4" name="Line 215"/>
            <p:cNvSpPr>
              <a:spLocks noChangeShapeType="1"/>
            </p:cNvSpPr>
            <p:nvPr/>
          </p:nvSpPr>
          <p:spPr bwMode="auto">
            <a:xfrm>
              <a:off x="2734523"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5" name="Line 216"/>
            <p:cNvSpPr>
              <a:spLocks noChangeShapeType="1"/>
            </p:cNvSpPr>
            <p:nvPr/>
          </p:nvSpPr>
          <p:spPr bwMode="auto">
            <a:xfrm>
              <a:off x="2973095"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6" name="Line 217"/>
            <p:cNvSpPr>
              <a:spLocks noChangeShapeType="1"/>
            </p:cNvSpPr>
            <p:nvPr/>
          </p:nvSpPr>
          <p:spPr bwMode="auto">
            <a:xfrm>
              <a:off x="3080174"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7" name="Line 218"/>
            <p:cNvSpPr>
              <a:spLocks noChangeShapeType="1"/>
            </p:cNvSpPr>
            <p:nvPr/>
          </p:nvSpPr>
          <p:spPr bwMode="auto">
            <a:xfrm>
              <a:off x="3200400"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8" name="Line 219"/>
            <p:cNvSpPr>
              <a:spLocks noChangeShapeType="1"/>
            </p:cNvSpPr>
            <p:nvPr/>
          </p:nvSpPr>
          <p:spPr bwMode="auto">
            <a:xfrm>
              <a:off x="3320626"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9" name="Line 220"/>
            <p:cNvSpPr>
              <a:spLocks noChangeShapeType="1"/>
            </p:cNvSpPr>
            <p:nvPr/>
          </p:nvSpPr>
          <p:spPr bwMode="auto">
            <a:xfrm>
              <a:off x="3546051"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0" name="Line 221"/>
            <p:cNvSpPr>
              <a:spLocks noChangeShapeType="1"/>
            </p:cNvSpPr>
            <p:nvPr/>
          </p:nvSpPr>
          <p:spPr bwMode="auto">
            <a:xfrm>
              <a:off x="3666277"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1" name="Line 222"/>
            <p:cNvSpPr>
              <a:spLocks noChangeShapeType="1"/>
            </p:cNvSpPr>
            <p:nvPr/>
          </p:nvSpPr>
          <p:spPr bwMode="auto">
            <a:xfrm>
              <a:off x="3786503"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 name="Line 223"/>
            <p:cNvSpPr>
              <a:spLocks noChangeShapeType="1"/>
            </p:cNvSpPr>
            <p:nvPr/>
          </p:nvSpPr>
          <p:spPr bwMode="auto">
            <a:xfrm>
              <a:off x="3893578"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 name="Line 224"/>
            <p:cNvSpPr>
              <a:spLocks noChangeShapeType="1"/>
            </p:cNvSpPr>
            <p:nvPr/>
          </p:nvSpPr>
          <p:spPr bwMode="auto">
            <a:xfrm>
              <a:off x="4132154"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 name="Line 225"/>
            <p:cNvSpPr>
              <a:spLocks noChangeShapeType="1"/>
            </p:cNvSpPr>
            <p:nvPr/>
          </p:nvSpPr>
          <p:spPr bwMode="auto">
            <a:xfrm>
              <a:off x="4252380"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 name="Line 226"/>
            <p:cNvSpPr>
              <a:spLocks noChangeShapeType="1"/>
            </p:cNvSpPr>
            <p:nvPr/>
          </p:nvSpPr>
          <p:spPr bwMode="auto">
            <a:xfrm>
              <a:off x="4359455"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6" name="Line 227"/>
            <p:cNvSpPr>
              <a:spLocks noChangeShapeType="1"/>
            </p:cNvSpPr>
            <p:nvPr/>
          </p:nvSpPr>
          <p:spPr bwMode="auto">
            <a:xfrm>
              <a:off x="4479682"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7" name="Line 228"/>
            <p:cNvSpPr>
              <a:spLocks noChangeShapeType="1"/>
            </p:cNvSpPr>
            <p:nvPr/>
          </p:nvSpPr>
          <p:spPr bwMode="auto">
            <a:xfrm>
              <a:off x="4718257"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8" name="Line 229"/>
            <p:cNvSpPr>
              <a:spLocks noChangeShapeType="1"/>
            </p:cNvSpPr>
            <p:nvPr/>
          </p:nvSpPr>
          <p:spPr bwMode="auto">
            <a:xfrm>
              <a:off x="4825332"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9" name="Line 230"/>
            <p:cNvSpPr>
              <a:spLocks noChangeShapeType="1"/>
            </p:cNvSpPr>
            <p:nvPr/>
          </p:nvSpPr>
          <p:spPr bwMode="auto">
            <a:xfrm>
              <a:off x="4945559"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0" name="Line 231"/>
            <p:cNvSpPr>
              <a:spLocks noChangeShapeType="1"/>
            </p:cNvSpPr>
            <p:nvPr/>
          </p:nvSpPr>
          <p:spPr bwMode="auto">
            <a:xfrm>
              <a:off x="5065785"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 name="Line 232"/>
            <p:cNvSpPr>
              <a:spLocks noChangeShapeType="1"/>
            </p:cNvSpPr>
            <p:nvPr/>
          </p:nvSpPr>
          <p:spPr bwMode="auto">
            <a:xfrm>
              <a:off x="5291209"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2" name="Line 233"/>
            <p:cNvSpPr>
              <a:spLocks noChangeShapeType="1"/>
            </p:cNvSpPr>
            <p:nvPr/>
          </p:nvSpPr>
          <p:spPr bwMode="auto">
            <a:xfrm>
              <a:off x="5411436"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3" name="Line 234"/>
            <p:cNvSpPr>
              <a:spLocks noChangeShapeType="1"/>
            </p:cNvSpPr>
            <p:nvPr/>
          </p:nvSpPr>
          <p:spPr bwMode="auto">
            <a:xfrm>
              <a:off x="5531662"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4" name="Line 235"/>
            <p:cNvSpPr>
              <a:spLocks noChangeShapeType="1"/>
            </p:cNvSpPr>
            <p:nvPr/>
          </p:nvSpPr>
          <p:spPr bwMode="auto">
            <a:xfrm>
              <a:off x="5651888"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5" name="Line 236"/>
            <p:cNvSpPr>
              <a:spLocks noChangeShapeType="1"/>
            </p:cNvSpPr>
            <p:nvPr/>
          </p:nvSpPr>
          <p:spPr bwMode="auto">
            <a:xfrm>
              <a:off x="5877313"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6" name="Line 237"/>
            <p:cNvSpPr>
              <a:spLocks noChangeShapeType="1"/>
            </p:cNvSpPr>
            <p:nvPr/>
          </p:nvSpPr>
          <p:spPr bwMode="auto">
            <a:xfrm>
              <a:off x="5997539"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7" name="Line 238"/>
            <p:cNvSpPr>
              <a:spLocks noChangeShapeType="1"/>
            </p:cNvSpPr>
            <p:nvPr/>
          </p:nvSpPr>
          <p:spPr bwMode="auto">
            <a:xfrm>
              <a:off x="6117765"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8" name="Line 239"/>
            <p:cNvSpPr>
              <a:spLocks noChangeShapeType="1"/>
            </p:cNvSpPr>
            <p:nvPr/>
          </p:nvSpPr>
          <p:spPr bwMode="auto">
            <a:xfrm>
              <a:off x="6224844"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9" name="Line 240"/>
            <p:cNvSpPr>
              <a:spLocks noChangeShapeType="1"/>
            </p:cNvSpPr>
            <p:nvPr/>
          </p:nvSpPr>
          <p:spPr bwMode="auto">
            <a:xfrm>
              <a:off x="6463416" y="5204783"/>
              <a:ext cx="1879"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0" name="Line 241"/>
            <p:cNvSpPr>
              <a:spLocks noChangeShapeType="1"/>
            </p:cNvSpPr>
            <p:nvPr/>
          </p:nvSpPr>
          <p:spPr bwMode="auto">
            <a:xfrm>
              <a:off x="6570494"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1" name="Line 242"/>
            <p:cNvSpPr>
              <a:spLocks noChangeShapeType="1"/>
            </p:cNvSpPr>
            <p:nvPr/>
          </p:nvSpPr>
          <p:spPr bwMode="auto">
            <a:xfrm>
              <a:off x="6690721"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 name="Line 243"/>
            <p:cNvSpPr>
              <a:spLocks noChangeShapeType="1"/>
            </p:cNvSpPr>
            <p:nvPr/>
          </p:nvSpPr>
          <p:spPr bwMode="auto">
            <a:xfrm>
              <a:off x="6810947"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3" name="Line 244"/>
            <p:cNvSpPr>
              <a:spLocks noChangeShapeType="1"/>
            </p:cNvSpPr>
            <p:nvPr/>
          </p:nvSpPr>
          <p:spPr bwMode="auto">
            <a:xfrm>
              <a:off x="7036372"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4" name="Line 245"/>
            <p:cNvSpPr>
              <a:spLocks noChangeShapeType="1"/>
            </p:cNvSpPr>
            <p:nvPr/>
          </p:nvSpPr>
          <p:spPr bwMode="auto">
            <a:xfrm>
              <a:off x="7156598"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5" name="Line 246"/>
            <p:cNvSpPr>
              <a:spLocks noChangeShapeType="1"/>
            </p:cNvSpPr>
            <p:nvPr/>
          </p:nvSpPr>
          <p:spPr bwMode="auto">
            <a:xfrm>
              <a:off x="7276824"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6" name="Line 247"/>
            <p:cNvSpPr>
              <a:spLocks noChangeShapeType="1"/>
            </p:cNvSpPr>
            <p:nvPr/>
          </p:nvSpPr>
          <p:spPr bwMode="auto">
            <a:xfrm>
              <a:off x="7397051" y="5204783"/>
              <a:ext cx="1878" cy="525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7" name="Line 248"/>
            <p:cNvSpPr>
              <a:spLocks noChangeShapeType="1"/>
            </p:cNvSpPr>
            <p:nvPr/>
          </p:nvSpPr>
          <p:spPr bwMode="auto">
            <a:xfrm>
              <a:off x="1680662"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8" name="Rectangle 249"/>
            <p:cNvSpPr>
              <a:spLocks noChangeArrowheads="1"/>
            </p:cNvSpPr>
            <p:nvPr/>
          </p:nvSpPr>
          <p:spPr bwMode="auto">
            <a:xfrm>
              <a:off x="1588614" y="5282709"/>
              <a:ext cx="141064"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50</a:t>
              </a:r>
              <a:endParaRPr lang="en-US" altLang="en-US" sz="1000"/>
            </a:p>
          </p:txBody>
        </p:sp>
        <p:sp>
          <p:nvSpPr>
            <p:cNvPr id="539" name="Line 250"/>
            <p:cNvSpPr>
              <a:spLocks noChangeShapeType="1"/>
            </p:cNvSpPr>
            <p:nvPr/>
          </p:nvSpPr>
          <p:spPr bwMode="auto">
            <a:xfrm>
              <a:off x="2266766"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0" name="Rectangle 251"/>
            <p:cNvSpPr>
              <a:spLocks noChangeArrowheads="1"/>
            </p:cNvSpPr>
            <p:nvPr/>
          </p:nvSpPr>
          <p:spPr bwMode="auto">
            <a:xfrm>
              <a:off x="2140904"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100</a:t>
              </a:r>
              <a:endParaRPr lang="en-US" altLang="en-US" sz="1000"/>
            </a:p>
          </p:txBody>
        </p:sp>
        <p:sp>
          <p:nvSpPr>
            <p:cNvPr id="541" name="Line 252"/>
            <p:cNvSpPr>
              <a:spLocks noChangeShapeType="1"/>
            </p:cNvSpPr>
            <p:nvPr/>
          </p:nvSpPr>
          <p:spPr bwMode="auto">
            <a:xfrm>
              <a:off x="2852869"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 name="Rectangle 253"/>
            <p:cNvSpPr>
              <a:spLocks noChangeArrowheads="1"/>
            </p:cNvSpPr>
            <p:nvPr/>
          </p:nvSpPr>
          <p:spPr bwMode="auto">
            <a:xfrm>
              <a:off x="2727008"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150</a:t>
              </a:r>
              <a:endParaRPr lang="en-US" altLang="en-US" sz="1000"/>
            </a:p>
          </p:txBody>
        </p:sp>
        <p:sp>
          <p:nvSpPr>
            <p:cNvPr id="543" name="Line 254"/>
            <p:cNvSpPr>
              <a:spLocks noChangeShapeType="1"/>
            </p:cNvSpPr>
            <p:nvPr/>
          </p:nvSpPr>
          <p:spPr bwMode="auto">
            <a:xfrm>
              <a:off x="3425824" y="5204784"/>
              <a:ext cx="1878"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4" name="Rectangle 255"/>
            <p:cNvSpPr>
              <a:spLocks noChangeArrowheads="1"/>
            </p:cNvSpPr>
            <p:nvPr/>
          </p:nvSpPr>
          <p:spPr bwMode="auto">
            <a:xfrm>
              <a:off x="3299961"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200</a:t>
              </a:r>
              <a:endParaRPr lang="en-US" altLang="en-US" sz="1000"/>
            </a:p>
          </p:txBody>
        </p:sp>
        <p:sp>
          <p:nvSpPr>
            <p:cNvPr id="545" name="Line 256"/>
            <p:cNvSpPr>
              <a:spLocks noChangeShapeType="1"/>
            </p:cNvSpPr>
            <p:nvPr/>
          </p:nvSpPr>
          <p:spPr bwMode="auto">
            <a:xfrm>
              <a:off x="4011928" y="5204784"/>
              <a:ext cx="1878"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6" name="Rectangle 257"/>
            <p:cNvSpPr>
              <a:spLocks noChangeArrowheads="1"/>
            </p:cNvSpPr>
            <p:nvPr/>
          </p:nvSpPr>
          <p:spPr bwMode="auto">
            <a:xfrm>
              <a:off x="3886064"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250</a:t>
              </a:r>
              <a:endParaRPr lang="en-US" altLang="en-US" sz="1000"/>
            </a:p>
          </p:txBody>
        </p:sp>
        <p:sp>
          <p:nvSpPr>
            <p:cNvPr id="547" name="Line 258"/>
            <p:cNvSpPr>
              <a:spLocks noChangeShapeType="1"/>
            </p:cNvSpPr>
            <p:nvPr/>
          </p:nvSpPr>
          <p:spPr bwMode="auto">
            <a:xfrm>
              <a:off x="4599908"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8" name="Rectangle 259"/>
            <p:cNvSpPr>
              <a:spLocks noChangeArrowheads="1"/>
            </p:cNvSpPr>
            <p:nvPr/>
          </p:nvSpPr>
          <p:spPr bwMode="auto">
            <a:xfrm>
              <a:off x="4474047"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300</a:t>
              </a:r>
              <a:endParaRPr lang="en-US" altLang="en-US" sz="1000"/>
            </a:p>
          </p:txBody>
        </p:sp>
        <p:sp>
          <p:nvSpPr>
            <p:cNvPr id="549" name="Line 260"/>
            <p:cNvSpPr>
              <a:spLocks noChangeShapeType="1"/>
            </p:cNvSpPr>
            <p:nvPr/>
          </p:nvSpPr>
          <p:spPr bwMode="auto">
            <a:xfrm>
              <a:off x="5186011"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0" name="Rectangle 261"/>
            <p:cNvSpPr>
              <a:spLocks noChangeArrowheads="1"/>
            </p:cNvSpPr>
            <p:nvPr/>
          </p:nvSpPr>
          <p:spPr bwMode="auto">
            <a:xfrm>
              <a:off x="5060150"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350</a:t>
              </a:r>
              <a:endParaRPr lang="en-US" altLang="en-US" sz="1000"/>
            </a:p>
          </p:txBody>
        </p:sp>
        <p:sp>
          <p:nvSpPr>
            <p:cNvPr id="551" name="Line 262"/>
            <p:cNvSpPr>
              <a:spLocks noChangeShapeType="1"/>
            </p:cNvSpPr>
            <p:nvPr/>
          </p:nvSpPr>
          <p:spPr bwMode="auto">
            <a:xfrm>
              <a:off x="5758967" y="5204784"/>
              <a:ext cx="1878"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2" name="Rectangle 263"/>
            <p:cNvSpPr>
              <a:spLocks noChangeArrowheads="1"/>
            </p:cNvSpPr>
            <p:nvPr/>
          </p:nvSpPr>
          <p:spPr bwMode="auto">
            <a:xfrm>
              <a:off x="5633103"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400</a:t>
              </a:r>
              <a:endParaRPr lang="en-US" altLang="en-US" sz="1000"/>
            </a:p>
          </p:txBody>
        </p:sp>
        <p:sp>
          <p:nvSpPr>
            <p:cNvPr id="553" name="Line 264"/>
            <p:cNvSpPr>
              <a:spLocks noChangeShapeType="1"/>
            </p:cNvSpPr>
            <p:nvPr/>
          </p:nvSpPr>
          <p:spPr bwMode="auto">
            <a:xfrm>
              <a:off x="6345070" y="5204784"/>
              <a:ext cx="1878"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4" name="Rectangle 265"/>
            <p:cNvSpPr>
              <a:spLocks noChangeArrowheads="1"/>
            </p:cNvSpPr>
            <p:nvPr/>
          </p:nvSpPr>
          <p:spPr bwMode="auto">
            <a:xfrm>
              <a:off x="6219206"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450</a:t>
              </a:r>
              <a:endParaRPr lang="en-US" altLang="en-US" sz="1000"/>
            </a:p>
          </p:txBody>
        </p:sp>
        <p:sp>
          <p:nvSpPr>
            <p:cNvPr id="555" name="Line 266"/>
            <p:cNvSpPr>
              <a:spLocks noChangeShapeType="1"/>
            </p:cNvSpPr>
            <p:nvPr/>
          </p:nvSpPr>
          <p:spPr bwMode="auto">
            <a:xfrm>
              <a:off x="6931172" y="5204784"/>
              <a:ext cx="1878"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6" name="Rectangle 267"/>
            <p:cNvSpPr>
              <a:spLocks noChangeArrowheads="1"/>
            </p:cNvSpPr>
            <p:nvPr/>
          </p:nvSpPr>
          <p:spPr bwMode="auto">
            <a:xfrm>
              <a:off x="6805310"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dirty="0">
                  <a:latin typeface="Arial" charset="0"/>
                </a:rPr>
                <a:t>500</a:t>
              </a:r>
              <a:endParaRPr lang="en-US" altLang="en-US" sz="1000" dirty="0"/>
            </a:p>
          </p:txBody>
        </p:sp>
        <p:sp>
          <p:nvSpPr>
            <p:cNvPr id="557" name="Line 268"/>
            <p:cNvSpPr>
              <a:spLocks noChangeShapeType="1"/>
            </p:cNvSpPr>
            <p:nvPr/>
          </p:nvSpPr>
          <p:spPr bwMode="auto">
            <a:xfrm>
              <a:off x="7504125" y="5204784"/>
              <a:ext cx="1879" cy="7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8" name="Rectangle 269"/>
            <p:cNvSpPr>
              <a:spLocks noChangeArrowheads="1"/>
            </p:cNvSpPr>
            <p:nvPr/>
          </p:nvSpPr>
          <p:spPr bwMode="auto">
            <a:xfrm>
              <a:off x="7378264" y="5282709"/>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dirty="0">
                  <a:latin typeface="Arial" charset="0"/>
                </a:rPr>
                <a:t>550</a:t>
              </a:r>
              <a:endParaRPr lang="en-US" altLang="en-US" sz="1000" dirty="0"/>
            </a:p>
          </p:txBody>
        </p:sp>
        <p:sp>
          <p:nvSpPr>
            <p:cNvPr id="559" name="Rectangle 270"/>
            <p:cNvSpPr>
              <a:spLocks noChangeArrowheads="1"/>
            </p:cNvSpPr>
            <p:nvPr/>
          </p:nvSpPr>
          <p:spPr bwMode="auto">
            <a:xfrm>
              <a:off x="4474047" y="5424062"/>
              <a:ext cx="206788"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dirty="0">
                  <a:latin typeface="Arial" charset="0"/>
                </a:rPr>
                <a:t>m/z</a:t>
              </a:r>
              <a:endParaRPr lang="en-US" altLang="en-US" sz="1000" dirty="0"/>
            </a:p>
          </p:txBody>
        </p:sp>
        <p:sp>
          <p:nvSpPr>
            <p:cNvPr id="560" name="Line 271"/>
            <p:cNvSpPr>
              <a:spLocks noChangeShapeType="1"/>
            </p:cNvSpPr>
            <p:nvPr/>
          </p:nvSpPr>
          <p:spPr bwMode="auto">
            <a:xfrm flipV="1">
              <a:off x="1680662" y="3394385"/>
              <a:ext cx="1879" cy="181039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1" name="Line 272"/>
            <p:cNvSpPr>
              <a:spLocks noChangeShapeType="1"/>
            </p:cNvSpPr>
            <p:nvPr/>
          </p:nvSpPr>
          <p:spPr bwMode="auto">
            <a:xfrm flipH="1">
              <a:off x="1628063" y="5115987"/>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2" name="Line 273"/>
            <p:cNvSpPr>
              <a:spLocks noChangeShapeType="1"/>
            </p:cNvSpPr>
            <p:nvPr/>
          </p:nvSpPr>
          <p:spPr bwMode="auto">
            <a:xfrm flipH="1">
              <a:off x="1628063" y="5025376"/>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 name="Line 274"/>
            <p:cNvSpPr>
              <a:spLocks noChangeShapeType="1"/>
            </p:cNvSpPr>
            <p:nvPr/>
          </p:nvSpPr>
          <p:spPr bwMode="auto">
            <a:xfrm flipH="1">
              <a:off x="1628063" y="4934765"/>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4" name="Line 275"/>
            <p:cNvSpPr>
              <a:spLocks noChangeShapeType="1"/>
            </p:cNvSpPr>
            <p:nvPr/>
          </p:nvSpPr>
          <p:spPr bwMode="auto">
            <a:xfrm flipH="1">
              <a:off x="1628063" y="4755356"/>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5" name="Line 276"/>
            <p:cNvSpPr>
              <a:spLocks noChangeShapeType="1"/>
            </p:cNvSpPr>
            <p:nvPr/>
          </p:nvSpPr>
          <p:spPr bwMode="auto">
            <a:xfrm flipH="1">
              <a:off x="1628063" y="4653872"/>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6" name="Line 277"/>
            <p:cNvSpPr>
              <a:spLocks noChangeShapeType="1"/>
            </p:cNvSpPr>
            <p:nvPr/>
          </p:nvSpPr>
          <p:spPr bwMode="auto">
            <a:xfrm flipH="1">
              <a:off x="1628063" y="4563260"/>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7" name="Line 278"/>
            <p:cNvSpPr>
              <a:spLocks noChangeShapeType="1"/>
            </p:cNvSpPr>
            <p:nvPr/>
          </p:nvSpPr>
          <p:spPr bwMode="auto">
            <a:xfrm flipH="1">
              <a:off x="1628063" y="4383852"/>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8" name="Line 279"/>
            <p:cNvSpPr>
              <a:spLocks noChangeShapeType="1"/>
            </p:cNvSpPr>
            <p:nvPr/>
          </p:nvSpPr>
          <p:spPr bwMode="auto">
            <a:xfrm flipH="1">
              <a:off x="1628063" y="4293242"/>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9" name="Line 280"/>
            <p:cNvSpPr>
              <a:spLocks noChangeShapeType="1"/>
            </p:cNvSpPr>
            <p:nvPr/>
          </p:nvSpPr>
          <p:spPr bwMode="auto">
            <a:xfrm flipH="1">
              <a:off x="1628063" y="4202632"/>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0" name="Line 281"/>
            <p:cNvSpPr>
              <a:spLocks noChangeShapeType="1"/>
            </p:cNvSpPr>
            <p:nvPr/>
          </p:nvSpPr>
          <p:spPr bwMode="auto">
            <a:xfrm flipH="1">
              <a:off x="1628063" y="4023221"/>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1" name="Line 282"/>
            <p:cNvSpPr>
              <a:spLocks noChangeShapeType="1"/>
            </p:cNvSpPr>
            <p:nvPr/>
          </p:nvSpPr>
          <p:spPr bwMode="auto">
            <a:xfrm flipH="1">
              <a:off x="1628063" y="3934424"/>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2" name="Line 283"/>
            <p:cNvSpPr>
              <a:spLocks noChangeShapeType="1"/>
            </p:cNvSpPr>
            <p:nvPr/>
          </p:nvSpPr>
          <p:spPr bwMode="auto">
            <a:xfrm flipH="1">
              <a:off x="1628063" y="3843813"/>
              <a:ext cx="525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 name="Line 284"/>
            <p:cNvSpPr>
              <a:spLocks noChangeShapeType="1"/>
            </p:cNvSpPr>
            <p:nvPr/>
          </p:nvSpPr>
          <p:spPr bwMode="auto">
            <a:xfrm flipH="1">
              <a:off x="1628063" y="3664403"/>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4" name="Line 285"/>
            <p:cNvSpPr>
              <a:spLocks noChangeShapeType="1"/>
            </p:cNvSpPr>
            <p:nvPr/>
          </p:nvSpPr>
          <p:spPr bwMode="auto">
            <a:xfrm flipH="1">
              <a:off x="1628063" y="3573793"/>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5" name="Line 286"/>
            <p:cNvSpPr>
              <a:spLocks noChangeShapeType="1"/>
            </p:cNvSpPr>
            <p:nvPr/>
          </p:nvSpPr>
          <p:spPr bwMode="auto">
            <a:xfrm flipH="1">
              <a:off x="1628063" y="3483182"/>
              <a:ext cx="525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6" name="Line 287"/>
            <p:cNvSpPr>
              <a:spLocks noChangeShapeType="1"/>
            </p:cNvSpPr>
            <p:nvPr/>
          </p:nvSpPr>
          <p:spPr bwMode="auto">
            <a:xfrm flipH="1">
              <a:off x="1601765" y="5204784"/>
              <a:ext cx="788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7" name="Rectangle 288"/>
            <p:cNvSpPr>
              <a:spLocks noChangeArrowheads="1"/>
            </p:cNvSpPr>
            <p:nvPr/>
          </p:nvSpPr>
          <p:spPr bwMode="auto">
            <a:xfrm>
              <a:off x="1481537" y="5128670"/>
              <a:ext cx="70532"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0</a:t>
              </a:r>
              <a:endParaRPr lang="en-US" altLang="en-US" sz="1000"/>
            </a:p>
          </p:txBody>
        </p:sp>
        <p:sp>
          <p:nvSpPr>
            <p:cNvPr id="578" name="Line 289"/>
            <p:cNvSpPr>
              <a:spLocks noChangeShapeType="1"/>
            </p:cNvSpPr>
            <p:nvPr/>
          </p:nvSpPr>
          <p:spPr bwMode="auto">
            <a:xfrm flipH="1">
              <a:off x="1601765" y="4845966"/>
              <a:ext cx="788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9" name="Rectangle 290"/>
            <p:cNvSpPr>
              <a:spLocks noChangeArrowheads="1"/>
            </p:cNvSpPr>
            <p:nvPr/>
          </p:nvSpPr>
          <p:spPr bwMode="auto">
            <a:xfrm>
              <a:off x="1415789" y="4768042"/>
              <a:ext cx="141064"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20</a:t>
              </a:r>
              <a:endParaRPr lang="en-US" altLang="en-US" sz="1000"/>
            </a:p>
          </p:txBody>
        </p:sp>
        <p:sp>
          <p:nvSpPr>
            <p:cNvPr id="580" name="Line 291"/>
            <p:cNvSpPr>
              <a:spLocks noChangeShapeType="1"/>
            </p:cNvSpPr>
            <p:nvPr/>
          </p:nvSpPr>
          <p:spPr bwMode="auto">
            <a:xfrm flipH="1">
              <a:off x="1601765" y="4472650"/>
              <a:ext cx="788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1" name="Rectangle 292"/>
            <p:cNvSpPr>
              <a:spLocks noChangeArrowheads="1"/>
            </p:cNvSpPr>
            <p:nvPr/>
          </p:nvSpPr>
          <p:spPr bwMode="auto">
            <a:xfrm>
              <a:off x="1415789" y="4409224"/>
              <a:ext cx="141064"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dirty="0">
                  <a:latin typeface="Arial" charset="0"/>
                </a:rPr>
                <a:t>40</a:t>
              </a:r>
              <a:endParaRPr lang="en-US" altLang="en-US" sz="1000" dirty="0"/>
            </a:p>
          </p:txBody>
        </p:sp>
        <p:sp>
          <p:nvSpPr>
            <p:cNvPr id="582" name="Line 293"/>
            <p:cNvSpPr>
              <a:spLocks noChangeShapeType="1"/>
            </p:cNvSpPr>
            <p:nvPr/>
          </p:nvSpPr>
          <p:spPr bwMode="auto">
            <a:xfrm flipH="1">
              <a:off x="1601765" y="4113831"/>
              <a:ext cx="7889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 name="Rectangle 294"/>
            <p:cNvSpPr>
              <a:spLocks noChangeArrowheads="1"/>
            </p:cNvSpPr>
            <p:nvPr/>
          </p:nvSpPr>
          <p:spPr bwMode="auto">
            <a:xfrm>
              <a:off x="1415789" y="4035908"/>
              <a:ext cx="141064"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60</a:t>
              </a:r>
              <a:endParaRPr lang="en-US" altLang="en-US" sz="1000"/>
            </a:p>
          </p:txBody>
        </p:sp>
        <p:sp>
          <p:nvSpPr>
            <p:cNvPr id="584" name="Line 295"/>
            <p:cNvSpPr>
              <a:spLocks noChangeShapeType="1"/>
            </p:cNvSpPr>
            <p:nvPr/>
          </p:nvSpPr>
          <p:spPr bwMode="auto">
            <a:xfrm flipH="1">
              <a:off x="1601765" y="3753203"/>
              <a:ext cx="788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5" name="Rectangle 296"/>
            <p:cNvSpPr>
              <a:spLocks noChangeArrowheads="1"/>
            </p:cNvSpPr>
            <p:nvPr/>
          </p:nvSpPr>
          <p:spPr bwMode="auto">
            <a:xfrm>
              <a:off x="1415789" y="3677089"/>
              <a:ext cx="141064"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80</a:t>
              </a:r>
              <a:endParaRPr lang="en-US" altLang="en-US" sz="1000"/>
            </a:p>
          </p:txBody>
        </p:sp>
        <p:sp>
          <p:nvSpPr>
            <p:cNvPr id="586" name="Line 297"/>
            <p:cNvSpPr>
              <a:spLocks noChangeShapeType="1"/>
            </p:cNvSpPr>
            <p:nvPr/>
          </p:nvSpPr>
          <p:spPr bwMode="auto">
            <a:xfrm flipH="1">
              <a:off x="1601765" y="3394385"/>
              <a:ext cx="78899" cy="18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7" name="Rectangle 298"/>
            <p:cNvSpPr>
              <a:spLocks noChangeArrowheads="1"/>
            </p:cNvSpPr>
            <p:nvPr/>
          </p:nvSpPr>
          <p:spPr bwMode="auto">
            <a:xfrm>
              <a:off x="1348162" y="3316458"/>
              <a:ext cx="211596"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100</a:t>
              </a:r>
              <a:endParaRPr lang="en-US" altLang="en-US" sz="1000"/>
            </a:p>
          </p:txBody>
        </p:sp>
        <p:sp>
          <p:nvSpPr>
            <p:cNvPr id="588" name="Rectangle 299"/>
            <p:cNvSpPr>
              <a:spLocks noChangeArrowheads="1"/>
            </p:cNvSpPr>
            <p:nvPr/>
          </p:nvSpPr>
          <p:spPr bwMode="auto">
            <a:xfrm rot="16200000">
              <a:off x="698941" y="4210576"/>
              <a:ext cx="1139737"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lgn="ctr"/>
              <a:r>
                <a:rPr lang="en-US" altLang="en-US" sz="1000" dirty="0">
                  <a:latin typeface="Arial" charset="0"/>
                </a:rPr>
                <a:t>Relative Abundance</a:t>
              </a:r>
              <a:endParaRPr lang="en-US" altLang="en-US" sz="1000" dirty="0"/>
            </a:p>
          </p:txBody>
        </p:sp>
        <p:sp>
          <p:nvSpPr>
            <p:cNvPr id="589" name="Line 300"/>
            <p:cNvSpPr>
              <a:spLocks noChangeShapeType="1"/>
            </p:cNvSpPr>
            <p:nvPr/>
          </p:nvSpPr>
          <p:spPr bwMode="auto">
            <a:xfrm>
              <a:off x="201504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0" name="Line 301"/>
            <p:cNvSpPr>
              <a:spLocks noChangeShapeType="1"/>
            </p:cNvSpPr>
            <p:nvPr/>
          </p:nvSpPr>
          <p:spPr bwMode="auto">
            <a:xfrm>
              <a:off x="208079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1" name="Line 302"/>
            <p:cNvSpPr>
              <a:spLocks noChangeShapeType="1"/>
            </p:cNvSpPr>
            <p:nvPr/>
          </p:nvSpPr>
          <p:spPr bwMode="auto">
            <a:xfrm>
              <a:off x="214653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2" name="Line 303"/>
            <p:cNvSpPr>
              <a:spLocks noChangeShapeType="1"/>
            </p:cNvSpPr>
            <p:nvPr/>
          </p:nvSpPr>
          <p:spPr bwMode="auto">
            <a:xfrm>
              <a:off x="218786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3" name="Line 304"/>
            <p:cNvSpPr>
              <a:spLocks noChangeShapeType="1"/>
            </p:cNvSpPr>
            <p:nvPr/>
          </p:nvSpPr>
          <p:spPr bwMode="auto">
            <a:xfrm>
              <a:off x="227991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 name="Line 305"/>
            <p:cNvSpPr>
              <a:spLocks noChangeShapeType="1"/>
            </p:cNvSpPr>
            <p:nvPr/>
          </p:nvSpPr>
          <p:spPr bwMode="auto">
            <a:xfrm>
              <a:off x="230809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5" name="Line 306"/>
            <p:cNvSpPr>
              <a:spLocks noChangeShapeType="1"/>
            </p:cNvSpPr>
            <p:nvPr/>
          </p:nvSpPr>
          <p:spPr bwMode="auto">
            <a:xfrm>
              <a:off x="234754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6" name="Line 307"/>
            <p:cNvSpPr>
              <a:spLocks noChangeShapeType="1"/>
            </p:cNvSpPr>
            <p:nvPr/>
          </p:nvSpPr>
          <p:spPr bwMode="auto">
            <a:xfrm>
              <a:off x="237384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7" name="Line 308"/>
            <p:cNvSpPr>
              <a:spLocks noChangeShapeType="1"/>
            </p:cNvSpPr>
            <p:nvPr/>
          </p:nvSpPr>
          <p:spPr bwMode="auto">
            <a:xfrm>
              <a:off x="250721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8" name="Line 309"/>
            <p:cNvSpPr>
              <a:spLocks noChangeShapeType="1"/>
            </p:cNvSpPr>
            <p:nvPr/>
          </p:nvSpPr>
          <p:spPr bwMode="auto">
            <a:xfrm>
              <a:off x="252037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9" name="Line 310"/>
            <p:cNvSpPr>
              <a:spLocks noChangeShapeType="1"/>
            </p:cNvSpPr>
            <p:nvPr/>
          </p:nvSpPr>
          <p:spPr bwMode="auto">
            <a:xfrm>
              <a:off x="254666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0" name="Line 311"/>
            <p:cNvSpPr>
              <a:spLocks noChangeShapeType="1"/>
            </p:cNvSpPr>
            <p:nvPr/>
          </p:nvSpPr>
          <p:spPr bwMode="auto">
            <a:xfrm>
              <a:off x="255981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1" name="Line 312"/>
            <p:cNvSpPr>
              <a:spLocks noChangeShapeType="1"/>
            </p:cNvSpPr>
            <p:nvPr/>
          </p:nvSpPr>
          <p:spPr bwMode="auto">
            <a:xfrm>
              <a:off x="262744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2" name="Freeform 313"/>
            <p:cNvSpPr>
              <a:spLocks/>
            </p:cNvSpPr>
            <p:nvPr/>
          </p:nvSpPr>
          <p:spPr bwMode="auto">
            <a:xfrm>
              <a:off x="2653744"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3" name="Line 314"/>
            <p:cNvSpPr>
              <a:spLocks noChangeShapeType="1"/>
            </p:cNvSpPr>
            <p:nvPr/>
          </p:nvSpPr>
          <p:spPr bwMode="auto">
            <a:xfrm>
              <a:off x="266689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4" name="Line 315"/>
            <p:cNvSpPr>
              <a:spLocks noChangeShapeType="1"/>
            </p:cNvSpPr>
            <p:nvPr/>
          </p:nvSpPr>
          <p:spPr bwMode="auto">
            <a:xfrm>
              <a:off x="269319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5" name="Line 316"/>
            <p:cNvSpPr>
              <a:spLocks noChangeShapeType="1"/>
            </p:cNvSpPr>
            <p:nvPr/>
          </p:nvSpPr>
          <p:spPr bwMode="auto">
            <a:xfrm>
              <a:off x="276082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6" name="Line 317"/>
            <p:cNvSpPr>
              <a:spLocks noChangeShapeType="1"/>
            </p:cNvSpPr>
            <p:nvPr/>
          </p:nvSpPr>
          <p:spPr bwMode="auto">
            <a:xfrm>
              <a:off x="2800270"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7" name="Line 318"/>
            <p:cNvSpPr>
              <a:spLocks noChangeShapeType="1"/>
            </p:cNvSpPr>
            <p:nvPr/>
          </p:nvSpPr>
          <p:spPr bwMode="auto">
            <a:xfrm>
              <a:off x="282656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8" name="Line 319"/>
            <p:cNvSpPr>
              <a:spLocks noChangeShapeType="1"/>
            </p:cNvSpPr>
            <p:nvPr/>
          </p:nvSpPr>
          <p:spPr bwMode="auto">
            <a:xfrm>
              <a:off x="283972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9" name="Line 320"/>
            <p:cNvSpPr>
              <a:spLocks noChangeShapeType="1"/>
            </p:cNvSpPr>
            <p:nvPr/>
          </p:nvSpPr>
          <p:spPr bwMode="auto">
            <a:xfrm>
              <a:off x="286602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0" name="Line 321"/>
            <p:cNvSpPr>
              <a:spLocks noChangeShapeType="1"/>
            </p:cNvSpPr>
            <p:nvPr/>
          </p:nvSpPr>
          <p:spPr bwMode="auto">
            <a:xfrm>
              <a:off x="297309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1" name="Freeform 322"/>
            <p:cNvSpPr>
              <a:spLocks/>
            </p:cNvSpPr>
            <p:nvPr/>
          </p:nvSpPr>
          <p:spPr bwMode="auto">
            <a:xfrm>
              <a:off x="2999395"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2" name="Line 323"/>
            <p:cNvSpPr>
              <a:spLocks noChangeShapeType="1"/>
            </p:cNvSpPr>
            <p:nvPr/>
          </p:nvSpPr>
          <p:spPr bwMode="auto">
            <a:xfrm>
              <a:off x="302757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3" name="Line 324"/>
            <p:cNvSpPr>
              <a:spLocks noChangeShapeType="1"/>
            </p:cNvSpPr>
            <p:nvPr/>
          </p:nvSpPr>
          <p:spPr bwMode="auto">
            <a:xfrm>
              <a:off x="306702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 name="Line 325"/>
            <p:cNvSpPr>
              <a:spLocks noChangeShapeType="1"/>
            </p:cNvSpPr>
            <p:nvPr/>
          </p:nvSpPr>
          <p:spPr bwMode="auto">
            <a:xfrm>
              <a:off x="309332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 name="Line 326"/>
            <p:cNvSpPr>
              <a:spLocks noChangeShapeType="1"/>
            </p:cNvSpPr>
            <p:nvPr/>
          </p:nvSpPr>
          <p:spPr bwMode="auto">
            <a:xfrm>
              <a:off x="310647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 name="Line 327"/>
            <p:cNvSpPr>
              <a:spLocks noChangeShapeType="1"/>
            </p:cNvSpPr>
            <p:nvPr/>
          </p:nvSpPr>
          <p:spPr bwMode="auto">
            <a:xfrm>
              <a:off x="311962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 name="Line 328"/>
            <p:cNvSpPr>
              <a:spLocks noChangeShapeType="1"/>
            </p:cNvSpPr>
            <p:nvPr/>
          </p:nvSpPr>
          <p:spPr bwMode="auto">
            <a:xfrm>
              <a:off x="313277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 name="Line 329"/>
            <p:cNvSpPr>
              <a:spLocks noChangeShapeType="1"/>
            </p:cNvSpPr>
            <p:nvPr/>
          </p:nvSpPr>
          <p:spPr bwMode="auto">
            <a:xfrm>
              <a:off x="316094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 name="Line 330"/>
            <p:cNvSpPr>
              <a:spLocks noChangeShapeType="1"/>
            </p:cNvSpPr>
            <p:nvPr/>
          </p:nvSpPr>
          <p:spPr bwMode="auto">
            <a:xfrm>
              <a:off x="320040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 name="Line 331"/>
            <p:cNvSpPr>
              <a:spLocks noChangeShapeType="1"/>
            </p:cNvSpPr>
            <p:nvPr/>
          </p:nvSpPr>
          <p:spPr bwMode="auto">
            <a:xfrm>
              <a:off x="322669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 name="Line 332"/>
            <p:cNvSpPr>
              <a:spLocks noChangeShapeType="1"/>
            </p:cNvSpPr>
            <p:nvPr/>
          </p:nvSpPr>
          <p:spPr bwMode="auto">
            <a:xfrm>
              <a:off x="326614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 name="Line 333"/>
            <p:cNvSpPr>
              <a:spLocks noChangeShapeType="1"/>
            </p:cNvSpPr>
            <p:nvPr/>
          </p:nvSpPr>
          <p:spPr bwMode="auto">
            <a:xfrm>
              <a:off x="327929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 name="Line 334"/>
            <p:cNvSpPr>
              <a:spLocks noChangeShapeType="1"/>
            </p:cNvSpPr>
            <p:nvPr/>
          </p:nvSpPr>
          <p:spPr bwMode="auto">
            <a:xfrm>
              <a:off x="329244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 name="Line 335"/>
            <p:cNvSpPr>
              <a:spLocks noChangeShapeType="1"/>
            </p:cNvSpPr>
            <p:nvPr/>
          </p:nvSpPr>
          <p:spPr bwMode="auto">
            <a:xfrm>
              <a:off x="330747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 name="Line 336"/>
            <p:cNvSpPr>
              <a:spLocks noChangeShapeType="1"/>
            </p:cNvSpPr>
            <p:nvPr/>
          </p:nvSpPr>
          <p:spPr bwMode="auto">
            <a:xfrm>
              <a:off x="334692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 name="Line 337"/>
            <p:cNvSpPr>
              <a:spLocks noChangeShapeType="1"/>
            </p:cNvSpPr>
            <p:nvPr/>
          </p:nvSpPr>
          <p:spPr bwMode="auto">
            <a:xfrm>
              <a:off x="336007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 name="Line 338"/>
            <p:cNvSpPr>
              <a:spLocks noChangeShapeType="1"/>
            </p:cNvSpPr>
            <p:nvPr/>
          </p:nvSpPr>
          <p:spPr bwMode="auto">
            <a:xfrm>
              <a:off x="339952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8" name="Freeform 339"/>
            <p:cNvSpPr>
              <a:spLocks/>
            </p:cNvSpPr>
            <p:nvPr/>
          </p:nvSpPr>
          <p:spPr bwMode="auto">
            <a:xfrm>
              <a:off x="3425824"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9" name="Line 340"/>
            <p:cNvSpPr>
              <a:spLocks noChangeShapeType="1"/>
            </p:cNvSpPr>
            <p:nvPr/>
          </p:nvSpPr>
          <p:spPr bwMode="auto">
            <a:xfrm flipV="1">
              <a:off x="3438972"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0" name="Line 341"/>
            <p:cNvSpPr>
              <a:spLocks noChangeShapeType="1"/>
            </p:cNvSpPr>
            <p:nvPr/>
          </p:nvSpPr>
          <p:spPr bwMode="auto">
            <a:xfrm>
              <a:off x="346715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1" name="Freeform 342"/>
            <p:cNvSpPr>
              <a:spLocks/>
            </p:cNvSpPr>
            <p:nvPr/>
          </p:nvSpPr>
          <p:spPr bwMode="auto">
            <a:xfrm>
              <a:off x="3506600"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2" name="Line 343"/>
            <p:cNvSpPr>
              <a:spLocks noChangeShapeType="1"/>
            </p:cNvSpPr>
            <p:nvPr/>
          </p:nvSpPr>
          <p:spPr bwMode="auto">
            <a:xfrm>
              <a:off x="354605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3" name="Line 344"/>
            <p:cNvSpPr>
              <a:spLocks noChangeShapeType="1"/>
            </p:cNvSpPr>
            <p:nvPr/>
          </p:nvSpPr>
          <p:spPr bwMode="auto">
            <a:xfrm>
              <a:off x="357235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4" name="Line 345"/>
            <p:cNvSpPr>
              <a:spLocks noChangeShapeType="1"/>
            </p:cNvSpPr>
            <p:nvPr/>
          </p:nvSpPr>
          <p:spPr bwMode="auto">
            <a:xfrm>
              <a:off x="358549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 name="Line 346"/>
            <p:cNvSpPr>
              <a:spLocks noChangeShapeType="1"/>
            </p:cNvSpPr>
            <p:nvPr/>
          </p:nvSpPr>
          <p:spPr bwMode="auto">
            <a:xfrm>
              <a:off x="361367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6" name="Line 347"/>
            <p:cNvSpPr>
              <a:spLocks noChangeShapeType="1"/>
            </p:cNvSpPr>
            <p:nvPr/>
          </p:nvSpPr>
          <p:spPr bwMode="auto">
            <a:xfrm>
              <a:off x="369257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7" name="Freeform 348"/>
            <p:cNvSpPr>
              <a:spLocks/>
            </p:cNvSpPr>
            <p:nvPr/>
          </p:nvSpPr>
          <p:spPr bwMode="auto">
            <a:xfrm>
              <a:off x="3718876"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8" name="Line 349"/>
            <p:cNvSpPr>
              <a:spLocks noChangeShapeType="1"/>
            </p:cNvSpPr>
            <p:nvPr/>
          </p:nvSpPr>
          <p:spPr bwMode="auto">
            <a:xfrm>
              <a:off x="373390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9" name="Line 350"/>
            <p:cNvSpPr>
              <a:spLocks noChangeShapeType="1"/>
            </p:cNvSpPr>
            <p:nvPr/>
          </p:nvSpPr>
          <p:spPr bwMode="auto">
            <a:xfrm>
              <a:off x="374705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0" name="Line 351"/>
            <p:cNvSpPr>
              <a:spLocks noChangeShapeType="1"/>
            </p:cNvSpPr>
            <p:nvPr/>
          </p:nvSpPr>
          <p:spPr bwMode="auto">
            <a:xfrm>
              <a:off x="376020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1" name="Line 352"/>
            <p:cNvSpPr>
              <a:spLocks noChangeShapeType="1"/>
            </p:cNvSpPr>
            <p:nvPr/>
          </p:nvSpPr>
          <p:spPr bwMode="auto">
            <a:xfrm>
              <a:off x="377335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2" name="Line 353"/>
            <p:cNvSpPr>
              <a:spLocks noChangeShapeType="1"/>
            </p:cNvSpPr>
            <p:nvPr/>
          </p:nvSpPr>
          <p:spPr bwMode="auto">
            <a:xfrm>
              <a:off x="379965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3" name="Line 354"/>
            <p:cNvSpPr>
              <a:spLocks noChangeShapeType="1"/>
            </p:cNvSpPr>
            <p:nvPr/>
          </p:nvSpPr>
          <p:spPr bwMode="auto">
            <a:xfrm>
              <a:off x="3852250"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4" name="Line 355"/>
            <p:cNvSpPr>
              <a:spLocks noChangeShapeType="1"/>
            </p:cNvSpPr>
            <p:nvPr/>
          </p:nvSpPr>
          <p:spPr bwMode="auto">
            <a:xfrm>
              <a:off x="388043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5" name="Line 356"/>
            <p:cNvSpPr>
              <a:spLocks noChangeShapeType="1"/>
            </p:cNvSpPr>
            <p:nvPr/>
          </p:nvSpPr>
          <p:spPr bwMode="auto">
            <a:xfrm>
              <a:off x="389357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6" name="Freeform 357"/>
            <p:cNvSpPr>
              <a:spLocks/>
            </p:cNvSpPr>
            <p:nvPr/>
          </p:nvSpPr>
          <p:spPr bwMode="auto">
            <a:xfrm>
              <a:off x="3906730"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7" name="Line 358"/>
            <p:cNvSpPr>
              <a:spLocks noChangeShapeType="1"/>
            </p:cNvSpPr>
            <p:nvPr/>
          </p:nvSpPr>
          <p:spPr bwMode="auto">
            <a:xfrm>
              <a:off x="394617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8" name="Line 359"/>
            <p:cNvSpPr>
              <a:spLocks noChangeShapeType="1"/>
            </p:cNvSpPr>
            <p:nvPr/>
          </p:nvSpPr>
          <p:spPr bwMode="auto">
            <a:xfrm>
              <a:off x="397247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9" name="Line 360"/>
            <p:cNvSpPr>
              <a:spLocks noChangeShapeType="1"/>
            </p:cNvSpPr>
            <p:nvPr/>
          </p:nvSpPr>
          <p:spPr bwMode="auto">
            <a:xfrm>
              <a:off x="399877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0" name="Line 361"/>
            <p:cNvSpPr>
              <a:spLocks noChangeShapeType="1"/>
            </p:cNvSpPr>
            <p:nvPr/>
          </p:nvSpPr>
          <p:spPr bwMode="auto">
            <a:xfrm>
              <a:off x="402695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1" name="Line 362"/>
            <p:cNvSpPr>
              <a:spLocks noChangeShapeType="1"/>
            </p:cNvSpPr>
            <p:nvPr/>
          </p:nvSpPr>
          <p:spPr bwMode="auto">
            <a:xfrm>
              <a:off x="404010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2" name="Line 363"/>
            <p:cNvSpPr>
              <a:spLocks noChangeShapeType="1"/>
            </p:cNvSpPr>
            <p:nvPr/>
          </p:nvSpPr>
          <p:spPr bwMode="auto">
            <a:xfrm>
              <a:off x="405325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3" name="Line 364"/>
            <p:cNvSpPr>
              <a:spLocks noChangeShapeType="1"/>
            </p:cNvSpPr>
            <p:nvPr/>
          </p:nvSpPr>
          <p:spPr bwMode="auto">
            <a:xfrm>
              <a:off x="407955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4" name="Freeform 365"/>
            <p:cNvSpPr>
              <a:spLocks/>
            </p:cNvSpPr>
            <p:nvPr/>
          </p:nvSpPr>
          <p:spPr bwMode="auto">
            <a:xfrm>
              <a:off x="4092703"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5" name="Line 366"/>
            <p:cNvSpPr>
              <a:spLocks noChangeShapeType="1"/>
            </p:cNvSpPr>
            <p:nvPr/>
          </p:nvSpPr>
          <p:spPr bwMode="auto">
            <a:xfrm>
              <a:off x="414530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6" name="Freeform 367"/>
            <p:cNvSpPr>
              <a:spLocks/>
            </p:cNvSpPr>
            <p:nvPr/>
          </p:nvSpPr>
          <p:spPr bwMode="auto">
            <a:xfrm>
              <a:off x="4186630"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7" name="Line 368"/>
            <p:cNvSpPr>
              <a:spLocks noChangeShapeType="1"/>
            </p:cNvSpPr>
            <p:nvPr/>
          </p:nvSpPr>
          <p:spPr bwMode="auto">
            <a:xfrm flipV="1">
              <a:off x="4226081"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8" name="Line 369"/>
            <p:cNvSpPr>
              <a:spLocks noChangeShapeType="1"/>
            </p:cNvSpPr>
            <p:nvPr/>
          </p:nvSpPr>
          <p:spPr bwMode="auto">
            <a:xfrm>
              <a:off x="422608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9" name="Line 370"/>
            <p:cNvSpPr>
              <a:spLocks noChangeShapeType="1"/>
            </p:cNvSpPr>
            <p:nvPr/>
          </p:nvSpPr>
          <p:spPr bwMode="auto">
            <a:xfrm>
              <a:off x="423922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0" name="Line 371"/>
            <p:cNvSpPr>
              <a:spLocks noChangeShapeType="1"/>
            </p:cNvSpPr>
            <p:nvPr/>
          </p:nvSpPr>
          <p:spPr bwMode="auto">
            <a:xfrm>
              <a:off x="425238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1" name="Line 372"/>
            <p:cNvSpPr>
              <a:spLocks noChangeShapeType="1"/>
            </p:cNvSpPr>
            <p:nvPr/>
          </p:nvSpPr>
          <p:spPr bwMode="auto">
            <a:xfrm>
              <a:off x="433315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2" name="Line 373"/>
            <p:cNvSpPr>
              <a:spLocks noChangeShapeType="1"/>
            </p:cNvSpPr>
            <p:nvPr/>
          </p:nvSpPr>
          <p:spPr bwMode="auto">
            <a:xfrm>
              <a:off x="434630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3" name="Line 374"/>
            <p:cNvSpPr>
              <a:spLocks noChangeShapeType="1"/>
            </p:cNvSpPr>
            <p:nvPr/>
          </p:nvSpPr>
          <p:spPr bwMode="auto">
            <a:xfrm>
              <a:off x="435945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4" name="Line 375"/>
            <p:cNvSpPr>
              <a:spLocks noChangeShapeType="1"/>
            </p:cNvSpPr>
            <p:nvPr/>
          </p:nvSpPr>
          <p:spPr bwMode="auto">
            <a:xfrm>
              <a:off x="437260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5" name="Line 376"/>
            <p:cNvSpPr>
              <a:spLocks noChangeShapeType="1"/>
            </p:cNvSpPr>
            <p:nvPr/>
          </p:nvSpPr>
          <p:spPr bwMode="auto">
            <a:xfrm flipV="1">
              <a:off x="4385755" y="5179413"/>
              <a:ext cx="1879"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6" name="Line 377"/>
            <p:cNvSpPr>
              <a:spLocks noChangeShapeType="1"/>
            </p:cNvSpPr>
            <p:nvPr/>
          </p:nvSpPr>
          <p:spPr bwMode="auto">
            <a:xfrm flipV="1">
              <a:off x="4385755"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7" name="Line 378"/>
            <p:cNvSpPr>
              <a:spLocks noChangeShapeType="1"/>
            </p:cNvSpPr>
            <p:nvPr/>
          </p:nvSpPr>
          <p:spPr bwMode="auto">
            <a:xfrm>
              <a:off x="439890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8" name="Line 379"/>
            <p:cNvSpPr>
              <a:spLocks noChangeShapeType="1"/>
            </p:cNvSpPr>
            <p:nvPr/>
          </p:nvSpPr>
          <p:spPr bwMode="auto">
            <a:xfrm flipV="1">
              <a:off x="4412054"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9" name="Line 380"/>
            <p:cNvSpPr>
              <a:spLocks noChangeShapeType="1"/>
            </p:cNvSpPr>
            <p:nvPr/>
          </p:nvSpPr>
          <p:spPr bwMode="auto">
            <a:xfrm>
              <a:off x="446653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0" name="Line 381"/>
            <p:cNvSpPr>
              <a:spLocks noChangeShapeType="1"/>
            </p:cNvSpPr>
            <p:nvPr/>
          </p:nvSpPr>
          <p:spPr bwMode="auto">
            <a:xfrm>
              <a:off x="447968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1" name="Line 382"/>
            <p:cNvSpPr>
              <a:spLocks noChangeShapeType="1"/>
            </p:cNvSpPr>
            <p:nvPr/>
          </p:nvSpPr>
          <p:spPr bwMode="auto">
            <a:xfrm>
              <a:off x="449283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2" name="Line 383"/>
            <p:cNvSpPr>
              <a:spLocks noChangeShapeType="1"/>
            </p:cNvSpPr>
            <p:nvPr/>
          </p:nvSpPr>
          <p:spPr bwMode="auto">
            <a:xfrm>
              <a:off x="450598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3" name="Line 384"/>
            <p:cNvSpPr>
              <a:spLocks noChangeShapeType="1"/>
            </p:cNvSpPr>
            <p:nvPr/>
          </p:nvSpPr>
          <p:spPr bwMode="auto">
            <a:xfrm>
              <a:off x="451913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4" name="Line 385"/>
            <p:cNvSpPr>
              <a:spLocks noChangeShapeType="1"/>
            </p:cNvSpPr>
            <p:nvPr/>
          </p:nvSpPr>
          <p:spPr bwMode="auto">
            <a:xfrm flipV="1">
              <a:off x="4532281"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5" name="Freeform 386"/>
            <p:cNvSpPr>
              <a:spLocks/>
            </p:cNvSpPr>
            <p:nvPr/>
          </p:nvSpPr>
          <p:spPr bwMode="auto">
            <a:xfrm>
              <a:off x="4545432" y="5192099"/>
              <a:ext cx="1878"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6" name="Line 387"/>
            <p:cNvSpPr>
              <a:spLocks noChangeShapeType="1"/>
            </p:cNvSpPr>
            <p:nvPr/>
          </p:nvSpPr>
          <p:spPr bwMode="auto">
            <a:xfrm flipV="1">
              <a:off x="4558580"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7" name="Freeform 388"/>
            <p:cNvSpPr>
              <a:spLocks/>
            </p:cNvSpPr>
            <p:nvPr/>
          </p:nvSpPr>
          <p:spPr bwMode="auto">
            <a:xfrm>
              <a:off x="4584880"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8" name="Freeform 389"/>
            <p:cNvSpPr>
              <a:spLocks/>
            </p:cNvSpPr>
            <p:nvPr/>
          </p:nvSpPr>
          <p:spPr bwMode="auto">
            <a:xfrm>
              <a:off x="4599908" y="5192099"/>
              <a:ext cx="1879"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9" name="Line 390"/>
            <p:cNvSpPr>
              <a:spLocks noChangeShapeType="1"/>
            </p:cNvSpPr>
            <p:nvPr/>
          </p:nvSpPr>
          <p:spPr bwMode="auto">
            <a:xfrm flipV="1">
              <a:off x="4652507"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0" name="Line 392"/>
            <p:cNvSpPr>
              <a:spLocks noChangeShapeType="1"/>
            </p:cNvSpPr>
            <p:nvPr/>
          </p:nvSpPr>
          <p:spPr bwMode="auto">
            <a:xfrm>
              <a:off x="465250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1" name="Line 393"/>
            <p:cNvSpPr>
              <a:spLocks noChangeShapeType="1"/>
            </p:cNvSpPr>
            <p:nvPr/>
          </p:nvSpPr>
          <p:spPr bwMode="auto">
            <a:xfrm>
              <a:off x="466565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2" name="Line 394"/>
            <p:cNvSpPr>
              <a:spLocks noChangeShapeType="1"/>
            </p:cNvSpPr>
            <p:nvPr/>
          </p:nvSpPr>
          <p:spPr bwMode="auto">
            <a:xfrm flipV="1">
              <a:off x="4678806"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3" name="Line 395"/>
            <p:cNvSpPr>
              <a:spLocks noChangeShapeType="1"/>
            </p:cNvSpPr>
            <p:nvPr/>
          </p:nvSpPr>
          <p:spPr bwMode="auto">
            <a:xfrm>
              <a:off x="469195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4" name="Line 396"/>
            <p:cNvSpPr>
              <a:spLocks noChangeShapeType="1"/>
            </p:cNvSpPr>
            <p:nvPr/>
          </p:nvSpPr>
          <p:spPr bwMode="auto">
            <a:xfrm flipV="1">
              <a:off x="4705106" y="5166728"/>
              <a:ext cx="1879" cy="380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5" name="Line 397"/>
            <p:cNvSpPr>
              <a:spLocks noChangeShapeType="1"/>
            </p:cNvSpPr>
            <p:nvPr/>
          </p:nvSpPr>
          <p:spPr bwMode="auto">
            <a:xfrm flipV="1">
              <a:off x="4718257" y="5179413"/>
              <a:ext cx="1878"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 name="Line 398"/>
            <p:cNvSpPr>
              <a:spLocks noChangeShapeType="1"/>
            </p:cNvSpPr>
            <p:nvPr/>
          </p:nvSpPr>
          <p:spPr bwMode="auto">
            <a:xfrm flipV="1">
              <a:off x="4731405" y="3394385"/>
              <a:ext cx="1879" cy="181039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7" name="Line 399"/>
            <p:cNvSpPr>
              <a:spLocks noChangeShapeType="1"/>
            </p:cNvSpPr>
            <p:nvPr/>
          </p:nvSpPr>
          <p:spPr bwMode="auto">
            <a:xfrm flipV="1">
              <a:off x="4746434" y="4780727"/>
              <a:ext cx="1879" cy="42405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8" name="Line 400"/>
            <p:cNvSpPr>
              <a:spLocks noChangeShapeType="1"/>
            </p:cNvSpPr>
            <p:nvPr/>
          </p:nvSpPr>
          <p:spPr bwMode="auto">
            <a:xfrm flipV="1">
              <a:off x="4759585" y="5154041"/>
              <a:ext cx="1878" cy="5074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9" name="Freeform 401"/>
            <p:cNvSpPr>
              <a:spLocks/>
            </p:cNvSpPr>
            <p:nvPr/>
          </p:nvSpPr>
          <p:spPr bwMode="auto">
            <a:xfrm>
              <a:off x="4759585" y="5192099"/>
              <a:ext cx="1878"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0" name="Line 402"/>
            <p:cNvSpPr>
              <a:spLocks noChangeShapeType="1"/>
            </p:cNvSpPr>
            <p:nvPr/>
          </p:nvSpPr>
          <p:spPr bwMode="auto">
            <a:xfrm>
              <a:off x="477273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1" name="Line 403"/>
            <p:cNvSpPr>
              <a:spLocks noChangeShapeType="1"/>
            </p:cNvSpPr>
            <p:nvPr/>
          </p:nvSpPr>
          <p:spPr bwMode="auto">
            <a:xfrm>
              <a:off x="478588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2" name="Line 404"/>
            <p:cNvSpPr>
              <a:spLocks noChangeShapeType="1"/>
            </p:cNvSpPr>
            <p:nvPr/>
          </p:nvSpPr>
          <p:spPr bwMode="auto">
            <a:xfrm flipV="1">
              <a:off x="4799033"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3" name="Line 405"/>
            <p:cNvSpPr>
              <a:spLocks noChangeShapeType="1"/>
            </p:cNvSpPr>
            <p:nvPr/>
          </p:nvSpPr>
          <p:spPr bwMode="auto">
            <a:xfrm>
              <a:off x="481218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4" name="Freeform 406"/>
            <p:cNvSpPr>
              <a:spLocks/>
            </p:cNvSpPr>
            <p:nvPr/>
          </p:nvSpPr>
          <p:spPr bwMode="auto">
            <a:xfrm>
              <a:off x="4838484"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5" name="Line 407"/>
            <p:cNvSpPr>
              <a:spLocks noChangeShapeType="1"/>
            </p:cNvSpPr>
            <p:nvPr/>
          </p:nvSpPr>
          <p:spPr bwMode="auto">
            <a:xfrm flipV="1">
              <a:off x="4864783"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 name="Line 408"/>
            <p:cNvSpPr>
              <a:spLocks noChangeShapeType="1"/>
            </p:cNvSpPr>
            <p:nvPr/>
          </p:nvSpPr>
          <p:spPr bwMode="auto">
            <a:xfrm flipV="1">
              <a:off x="4877931"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7" name="Line 409"/>
            <p:cNvSpPr>
              <a:spLocks noChangeShapeType="1"/>
            </p:cNvSpPr>
            <p:nvPr/>
          </p:nvSpPr>
          <p:spPr bwMode="auto">
            <a:xfrm flipV="1">
              <a:off x="4892960" y="5179413"/>
              <a:ext cx="1879"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8" name="Line 410"/>
            <p:cNvSpPr>
              <a:spLocks noChangeShapeType="1"/>
            </p:cNvSpPr>
            <p:nvPr/>
          </p:nvSpPr>
          <p:spPr bwMode="auto">
            <a:xfrm flipV="1">
              <a:off x="4906111"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9" name="Line 411"/>
            <p:cNvSpPr>
              <a:spLocks noChangeShapeType="1"/>
            </p:cNvSpPr>
            <p:nvPr/>
          </p:nvSpPr>
          <p:spPr bwMode="auto">
            <a:xfrm flipV="1">
              <a:off x="4919259" y="5179413"/>
              <a:ext cx="1879"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0" name="Line 412"/>
            <p:cNvSpPr>
              <a:spLocks noChangeShapeType="1"/>
            </p:cNvSpPr>
            <p:nvPr/>
          </p:nvSpPr>
          <p:spPr bwMode="auto">
            <a:xfrm flipV="1">
              <a:off x="4932411"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1" name="Line 413"/>
            <p:cNvSpPr>
              <a:spLocks noChangeShapeType="1"/>
            </p:cNvSpPr>
            <p:nvPr/>
          </p:nvSpPr>
          <p:spPr bwMode="auto">
            <a:xfrm flipV="1">
              <a:off x="4945559"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2" name="Line 414"/>
            <p:cNvSpPr>
              <a:spLocks noChangeShapeType="1"/>
            </p:cNvSpPr>
            <p:nvPr/>
          </p:nvSpPr>
          <p:spPr bwMode="auto">
            <a:xfrm flipV="1">
              <a:off x="4958710"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3" name="Line 415"/>
            <p:cNvSpPr>
              <a:spLocks noChangeShapeType="1"/>
            </p:cNvSpPr>
            <p:nvPr/>
          </p:nvSpPr>
          <p:spPr bwMode="auto">
            <a:xfrm>
              <a:off x="497185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4" name="Freeform 416"/>
            <p:cNvSpPr>
              <a:spLocks/>
            </p:cNvSpPr>
            <p:nvPr/>
          </p:nvSpPr>
          <p:spPr bwMode="auto">
            <a:xfrm>
              <a:off x="4985010"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5" name="Line 417"/>
            <p:cNvSpPr>
              <a:spLocks noChangeShapeType="1"/>
            </p:cNvSpPr>
            <p:nvPr/>
          </p:nvSpPr>
          <p:spPr bwMode="auto">
            <a:xfrm flipV="1">
              <a:off x="5011309"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6" name="Line 418"/>
            <p:cNvSpPr>
              <a:spLocks noChangeShapeType="1"/>
            </p:cNvSpPr>
            <p:nvPr/>
          </p:nvSpPr>
          <p:spPr bwMode="auto">
            <a:xfrm>
              <a:off x="501130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7" name="Line 419"/>
            <p:cNvSpPr>
              <a:spLocks noChangeShapeType="1"/>
            </p:cNvSpPr>
            <p:nvPr/>
          </p:nvSpPr>
          <p:spPr bwMode="auto">
            <a:xfrm flipV="1">
              <a:off x="5024457"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8" name="Line 420"/>
            <p:cNvSpPr>
              <a:spLocks noChangeShapeType="1"/>
            </p:cNvSpPr>
            <p:nvPr/>
          </p:nvSpPr>
          <p:spPr bwMode="auto">
            <a:xfrm flipV="1">
              <a:off x="5039485"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9" name="Line 421"/>
            <p:cNvSpPr>
              <a:spLocks noChangeShapeType="1"/>
            </p:cNvSpPr>
            <p:nvPr/>
          </p:nvSpPr>
          <p:spPr bwMode="auto">
            <a:xfrm flipV="1">
              <a:off x="5052637"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0" name="Line 422"/>
            <p:cNvSpPr>
              <a:spLocks noChangeShapeType="1"/>
            </p:cNvSpPr>
            <p:nvPr/>
          </p:nvSpPr>
          <p:spPr bwMode="auto">
            <a:xfrm flipV="1">
              <a:off x="5065785"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1" name="Line 423"/>
            <p:cNvSpPr>
              <a:spLocks noChangeShapeType="1"/>
            </p:cNvSpPr>
            <p:nvPr/>
          </p:nvSpPr>
          <p:spPr bwMode="auto">
            <a:xfrm flipV="1">
              <a:off x="5078936" y="5179413"/>
              <a:ext cx="1878"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2" name="Line 424"/>
            <p:cNvSpPr>
              <a:spLocks noChangeShapeType="1"/>
            </p:cNvSpPr>
            <p:nvPr/>
          </p:nvSpPr>
          <p:spPr bwMode="auto">
            <a:xfrm flipV="1">
              <a:off x="5092084"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3" name="Line 425"/>
            <p:cNvSpPr>
              <a:spLocks noChangeShapeType="1"/>
            </p:cNvSpPr>
            <p:nvPr/>
          </p:nvSpPr>
          <p:spPr bwMode="auto">
            <a:xfrm flipV="1">
              <a:off x="5105236"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4" name="Line 426"/>
            <p:cNvSpPr>
              <a:spLocks noChangeShapeType="1"/>
            </p:cNvSpPr>
            <p:nvPr/>
          </p:nvSpPr>
          <p:spPr bwMode="auto">
            <a:xfrm flipV="1">
              <a:off x="5105236"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5" name="Line 427"/>
            <p:cNvSpPr>
              <a:spLocks noChangeShapeType="1"/>
            </p:cNvSpPr>
            <p:nvPr/>
          </p:nvSpPr>
          <p:spPr bwMode="auto">
            <a:xfrm>
              <a:off x="511838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 name="Line 428"/>
            <p:cNvSpPr>
              <a:spLocks noChangeShapeType="1"/>
            </p:cNvSpPr>
            <p:nvPr/>
          </p:nvSpPr>
          <p:spPr bwMode="auto">
            <a:xfrm>
              <a:off x="513153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 name="Line 429"/>
            <p:cNvSpPr>
              <a:spLocks noChangeShapeType="1"/>
            </p:cNvSpPr>
            <p:nvPr/>
          </p:nvSpPr>
          <p:spPr bwMode="auto">
            <a:xfrm>
              <a:off x="517286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 name="Line 430"/>
            <p:cNvSpPr>
              <a:spLocks noChangeShapeType="1"/>
            </p:cNvSpPr>
            <p:nvPr/>
          </p:nvSpPr>
          <p:spPr bwMode="auto">
            <a:xfrm>
              <a:off x="518601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 name="Line 431"/>
            <p:cNvSpPr>
              <a:spLocks noChangeShapeType="1"/>
            </p:cNvSpPr>
            <p:nvPr/>
          </p:nvSpPr>
          <p:spPr bwMode="auto">
            <a:xfrm>
              <a:off x="519916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0" name="Line 432"/>
            <p:cNvSpPr>
              <a:spLocks noChangeShapeType="1"/>
            </p:cNvSpPr>
            <p:nvPr/>
          </p:nvSpPr>
          <p:spPr bwMode="auto">
            <a:xfrm>
              <a:off x="521231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1" name="Line 433"/>
            <p:cNvSpPr>
              <a:spLocks noChangeShapeType="1"/>
            </p:cNvSpPr>
            <p:nvPr/>
          </p:nvSpPr>
          <p:spPr bwMode="auto">
            <a:xfrm flipV="1">
              <a:off x="5225462"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2" name="Line 434"/>
            <p:cNvSpPr>
              <a:spLocks noChangeShapeType="1"/>
            </p:cNvSpPr>
            <p:nvPr/>
          </p:nvSpPr>
          <p:spPr bwMode="auto">
            <a:xfrm flipV="1">
              <a:off x="5238610"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 name="Line 435"/>
            <p:cNvSpPr>
              <a:spLocks noChangeShapeType="1"/>
            </p:cNvSpPr>
            <p:nvPr/>
          </p:nvSpPr>
          <p:spPr bwMode="auto">
            <a:xfrm flipV="1">
              <a:off x="5264910"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 name="Line 436"/>
            <p:cNvSpPr>
              <a:spLocks noChangeShapeType="1"/>
            </p:cNvSpPr>
            <p:nvPr/>
          </p:nvSpPr>
          <p:spPr bwMode="auto">
            <a:xfrm flipV="1">
              <a:off x="5278061"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 name="Line 437"/>
            <p:cNvSpPr>
              <a:spLocks noChangeShapeType="1"/>
            </p:cNvSpPr>
            <p:nvPr/>
          </p:nvSpPr>
          <p:spPr bwMode="auto">
            <a:xfrm flipV="1">
              <a:off x="5291209"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 name="Line 438"/>
            <p:cNvSpPr>
              <a:spLocks noChangeShapeType="1"/>
            </p:cNvSpPr>
            <p:nvPr/>
          </p:nvSpPr>
          <p:spPr bwMode="auto">
            <a:xfrm>
              <a:off x="529120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 name="Line 439"/>
            <p:cNvSpPr>
              <a:spLocks noChangeShapeType="1"/>
            </p:cNvSpPr>
            <p:nvPr/>
          </p:nvSpPr>
          <p:spPr bwMode="auto">
            <a:xfrm flipV="1">
              <a:off x="5304361"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 name="Line 440"/>
            <p:cNvSpPr>
              <a:spLocks noChangeShapeType="1"/>
            </p:cNvSpPr>
            <p:nvPr/>
          </p:nvSpPr>
          <p:spPr bwMode="auto">
            <a:xfrm flipV="1">
              <a:off x="5319389"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9" name="Line 441"/>
            <p:cNvSpPr>
              <a:spLocks noChangeShapeType="1"/>
            </p:cNvSpPr>
            <p:nvPr/>
          </p:nvSpPr>
          <p:spPr bwMode="auto">
            <a:xfrm>
              <a:off x="531938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0" name="Line 442"/>
            <p:cNvSpPr>
              <a:spLocks noChangeShapeType="1"/>
            </p:cNvSpPr>
            <p:nvPr/>
          </p:nvSpPr>
          <p:spPr bwMode="auto">
            <a:xfrm>
              <a:off x="533253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1" name="Line 443"/>
            <p:cNvSpPr>
              <a:spLocks noChangeShapeType="1"/>
            </p:cNvSpPr>
            <p:nvPr/>
          </p:nvSpPr>
          <p:spPr bwMode="auto">
            <a:xfrm>
              <a:off x="535883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2" name="Line 444"/>
            <p:cNvSpPr>
              <a:spLocks noChangeShapeType="1"/>
            </p:cNvSpPr>
            <p:nvPr/>
          </p:nvSpPr>
          <p:spPr bwMode="auto">
            <a:xfrm flipV="1">
              <a:off x="5385136"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3" name="Line 445"/>
            <p:cNvSpPr>
              <a:spLocks noChangeShapeType="1"/>
            </p:cNvSpPr>
            <p:nvPr/>
          </p:nvSpPr>
          <p:spPr bwMode="auto">
            <a:xfrm>
              <a:off x="538513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4" name="Line 446"/>
            <p:cNvSpPr>
              <a:spLocks noChangeShapeType="1"/>
            </p:cNvSpPr>
            <p:nvPr/>
          </p:nvSpPr>
          <p:spPr bwMode="auto">
            <a:xfrm flipV="1">
              <a:off x="5398288"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5" name="Line 447"/>
            <p:cNvSpPr>
              <a:spLocks noChangeShapeType="1"/>
            </p:cNvSpPr>
            <p:nvPr/>
          </p:nvSpPr>
          <p:spPr bwMode="auto">
            <a:xfrm flipV="1">
              <a:off x="5411436"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6" name="Line 448"/>
            <p:cNvSpPr>
              <a:spLocks noChangeShapeType="1"/>
            </p:cNvSpPr>
            <p:nvPr/>
          </p:nvSpPr>
          <p:spPr bwMode="auto">
            <a:xfrm flipV="1">
              <a:off x="5424587"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 name="Line 449"/>
            <p:cNvSpPr>
              <a:spLocks noChangeShapeType="1"/>
            </p:cNvSpPr>
            <p:nvPr/>
          </p:nvSpPr>
          <p:spPr bwMode="auto">
            <a:xfrm>
              <a:off x="543773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8" name="Line 450"/>
            <p:cNvSpPr>
              <a:spLocks noChangeShapeType="1"/>
            </p:cNvSpPr>
            <p:nvPr/>
          </p:nvSpPr>
          <p:spPr bwMode="auto">
            <a:xfrm flipV="1">
              <a:off x="5450887"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9" name="Line 451"/>
            <p:cNvSpPr>
              <a:spLocks noChangeShapeType="1"/>
            </p:cNvSpPr>
            <p:nvPr/>
          </p:nvSpPr>
          <p:spPr bwMode="auto">
            <a:xfrm>
              <a:off x="545088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0" name="Freeform 452"/>
            <p:cNvSpPr>
              <a:spLocks/>
            </p:cNvSpPr>
            <p:nvPr/>
          </p:nvSpPr>
          <p:spPr bwMode="auto">
            <a:xfrm>
              <a:off x="5479063" y="5192099"/>
              <a:ext cx="1879"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1" name="Line 453"/>
            <p:cNvSpPr>
              <a:spLocks noChangeShapeType="1"/>
            </p:cNvSpPr>
            <p:nvPr/>
          </p:nvSpPr>
          <p:spPr bwMode="auto">
            <a:xfrm>
              <a:off x="549221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2" name="Freeform 454"/>
            <p:cNvSpPr>
              <a:spLocks/>
            </p:cNvSpPr>
            <p:nvPr/>
          </p:nvSpPr>
          <p:spPr bwMode="auto">
            <a:xfrm>
              <a:off x="5518514"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3" name="Line 455"/>
            <p:cNvSpPr>
              <a:spLocks noChangeShapeType="1"/>
            </p:cNvSpPr>
            <p:nvPr/>
          </p:nvSpPr>
          <p:spPr bwMode="auto">
            <a:xfrm>
              <a:off x="553166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4" name="Line 456"/>
            <p:cNvSpPr>
              <a:spLocks noChangeShapeType="1"/>
            </p:cNvSpPr>
            <p:nvPr/>
          </p:nvSpPr>
          <p:spPr bwMode="auto">
            <a:xfrm>
              <a:off x="554481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5" name="Line 457"/>
            <p:cNvSpPr>
              <a:spLocks noChangeShapeType="1"/>
            </p:cNvSpPr>
            <p:nvPr/>
          </p:nvSpPr>
          <p:spPr bwMode="auto">
            <a:xfrm>
              <a:off x="555796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6" name="Line 458"/>
            <p:cNvSpPr>
              <a:spLocks noChangeShapeType="1"/>
            </p:cNvSpPr>
            <p:nvPr/>
          </p:nvSpPr>
          <p:spPr bwMode="auto">
            <a:xfrm>
              <a:off x="558426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7" name="Line 459"/>
            <p:cNvSpPr>
              <a:spLocks noChangeShapeType="1"/>
            </p:cNvSpPr>
            <p:nvPr/>
          </p:nvSpPr>
          <p:spPr bwMode="auto">
            <a:xfrm>
              <a:off x="559741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8" name="Line 460"/>
            <p:cNvSpPr>
              <a:spLocks noChangeShapeType="1"/>
            </p:cNvSpPr>
            <p:nvPr/>
          </p:nvSpPr>
          <p:spPr bwMode="auto">
            <a:xfrm>
              <a:off x="561244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9" name="Line 461"/>
            <p:cNvSpPr>
              <a:spLocks noChangeShapeType="1"/>
            </p:cNvSpPr>
            <p:nvPr/>
          </p:nvSpPr>
          <p:spPr bwMode="auto">
            <a:xfrm>
              <a:off x="563874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0" name="Line 462"/>
            <p:cNvSpPr>
              <a:spLocks noChangeShapeType="1"/>
            </p:cNvSpPr>
            <p:nvPr/>
          </p:nvSpPr>
          <p:spPr bwMode="auto">
            <a:xfrm>
              <a:off x="565188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1" name="Freeform 463"/>
            <p:cNvSpPr>
              <a:spLocks/>
            </p:cNvSpPr>
            <p:nvPr/>
          </p:nvSpPr>
          <p:spPr bwMode="auto">
            <a:xfrm>
              <a:off x="5665040"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2" name="Line 464"/>
            <p:cNvSpPr>
              <a:spLocks noChangeShapeType="1"/>
            </p:cNvSpPr>
            <p:nvPr/>
          </p:nvSpPr>
          <p:spPr bwMode="auto">
            <a:xfrm>
              <a:off x="567818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3" name="Freeform 465"/>
            <p:cNvSpPr>
              <a:spLocks/>
            </p:cNvSpPr>
            <p:nvPr/>
          </p:nvSpPr>
          <p:spPr bwMode="auto">
            <a:xfrm>
              <a:off x="5691339"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4" name="Line 466"/>
            <p:cNvSpPr>
              <a:spLocks noChangeShapeType="1"/>
            </p:cNvSpPr>
            <p:nvPr/>
          </p:nvSpPr>
          <p:spPr bwMode="auto">
            <a:xfrm flipV="1">
              <a:off x="5717639"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5" name="Line 467"/>
            <p:cNvSpPr>
              <a:spLocks noChangeShapeType="1"/>
            </p:cNvSpPr>
            <p:nvPr/>
          </p:nvSpPr>
          <p:spPr bwMode="auto">
            <a:xfrm>
              <a:off x="573078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6" name="Line 468"/>
            <p:cNvSpPr>
              <a:spLocks noChangeShapeType="1"/>
            </p:cNvSpPr>
            <p:nvPr/>
          </p:nvSpPr>
          <p:spPr bwMode="auto">
            <a:xfrm>
              <a:off x="574393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7" name="Line 469"/>
            <p:cNvSpPr>
              <a:spLocks noChangeShapeType="1"/>
            </p:cNvSpPr>
            <p:nvPr/>
          </p:nvSpPr>
          <p:spPr bwMode="auto">
            <a:xfrm>
              <a:off x="575896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8" name="Line 470"/>
            <p:cNvSpPr>
              <a:spLocks noChangeShapeType="1"/>
            </p:cNvSpPr>
            <p:nvPr/>
          </p:nvSpPr>
          <p:spPr bwMode="auto">
            <a:xfrm>
              <a:off x="577211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9" name="Line 471"/>
            <p:cNvSpPr>
              <a:spLocks noChangeShapeType="1"/>
            </p:cNvSpPr>
            <p:nvPr/>
          </p:nvSpPr>
          <p:spPr bwMode="auto">
            <a:xfrm>
              <a:off x="578526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0" name="Line 472"/>
            <p:cNvSpPr>
              <a:spLocks noChangeShapeType="1"/>
            </p:cNvSpPr>
            <p:nvPr/>
          </p:nvSpPr>
          <p:spPr bwMode="auto">
            <a:xfrm flipV="1">
              <a:off x="5824714"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1" name="Freeform 473"/>
            <p:cNvSpPr>
              <a:spLocks/>
            </p:cNvSpPr>
            <p:nvPr/>
          </p:nvSpPr>
          <p:spPr bwMode="auto">
            <a:xfrm>
              <a:off x="5837865" y="5192099"/>
              <a:ext cx="1878"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2" name="Line 474"/>
            <p:cNvSpPr>
              <a:spLocks noChangeShapeType="1"/>
            </p:cNvSpPr>
            <p:nvPr/>
          </p:nvSpPr>
          <p:spPr bwMode="auto">
            <a:xfrm>
              <a:off x="585101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3" name="Freeform 475"/>
            <p:cNvSpPr>
              <a:spLocks/>
            </p:cNvSpPr>
            <p:nvPr/>
          </p:nvSpPr>
          <p:spPr bwMode="auto">
            <a:xfrm>
              <a:off x="5864165" y="5192099"/>
              <a:ext cx="1878"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4" name="Line 476"/>
            <p:cNvSpPr>
              <a:spLocks noChangeShapeType="1"/>
            </p:cNvSpPr>
            <p:nvPr/>
          </p:nvSpPr>
          <p:spPr bwMode="auto">
            <a:xfrm>
              <a:off x="589234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5" name="Line 477"/>
            <p:cNvSpPr>
              <a:spLocks noChangeShapeType="1"/>
            </p:cNvSpPr>
            <p:nvPr/>
          </p:nvSpPr>
          <p:spPr bwMode="auto">
            <a:xfrm flipV="1">
              <a:off x="5931792"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6" name="Line 478"/>
            <p:cNvSpPr>
              <a:spLocks noChangeShapeType="1"/>
            </p:cNvSpPr>
            <p:nvPr/>
          </p:nvSpPr>
          <p:spPr bwMode="auto">
            <a:xfrm>
              <a:off x="593179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7" name="Line 479"/>
            <p:cNvSpPr>
              <a:spLocks noChangeShapeType="1"/>
            </p:cNvSpPr>
            <p:nvPr/>
          </p:nvSpPr>
          <p:spPr bwMode="auto">
            <a:xfrm>
              <a:off x="595809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 name="Line 480"/>
            <p:cNvSpPr>
              <a:spLocks noChangeShapeType="1"/>
            </p:cNvSpPr>
            <p:nvPr/>
          </p:nvSpPr>
          <p:spPr bwMode="auto">
            <a:xfrm>
              <a:off x="598439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9" name="Freeform 481"/>
            <p:cNvSpPr>
              <a:spLocks/>
            </p:cNvSpPr>
            <p:nvPr/>
          </p:nvSpPr>
          <p:spPr bwMode="auto">
            <a:xfrm>
              <a:off x="5997539"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0" name="Line 482"/>
            <p:cNvSpPr>
              <a:spLocks noChangeShapeType="1"/>
            </p:cNvSpPr>
            <p:nvPr/>
          </p:nvSpPr>
          <p:spPr bwMode="auto">
            <a:xfrm>
              <a:off x="601069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1" name="Line 483"/>
            <p:cNvSpPr>
              <a:spLocks noChangeShapeType="1"/>
            </p:cNvSpPr>
            <p:nvPr/>
          </p:nvSpPr>
          <p:spPr bwMode="auto">
            <a:xfrm>
              <a:off x="6023839"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2" name="Line 484"/>
            <p:cNvSpPr>
              <a:spLocks noChangeShapeType="1"/>
            </p:cNvSpPr>
            <p:nvPr/>
          </p:nvSpPr>
          <p:spPr bwMode="auto">
            <a:xfrm>
              <a:off x="605201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3" name="Line 485"/>
            <p:cNvSpPr>
              <a:spLocks noChangeShapeType="1"/>
            </p:cNvSpPr>
            <p:nvPr/>
          </p:nvSpPr>
          <p:spPr bwMode="auto">
            <a:xfrm>
              <a:off x="606516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4" name="Line 486"/>
            <p:cNvSpPr>
              <a:spLocks noChangeShapeType="1"/>
            </p:cNvSpPr>
            <p:nvPr/>
          </p:nvSpPr>
          <p:spPr bwMode="auto">
            <a:xfrm>
              <a:off x="610461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5" name="Line 487"/>
            <p:cNvSpPr>
              <a:spLocks noChangeShapeType="1"/>
            </p:cNvSpPr>
            <p:nvPr/>
          </p:nvSpPr>
          <p:spPr bwMode="auto">
            <a:xfrm>
              <a:off x="611776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6" name="Line 488"/>
            <p:cNvSpPr>
              <a:spLocks noChangeShapeType="1"/>
            </p:cNvSpPr>
            <p:nvPr/>
          </p:nvSpPr>
          <p:spPr bwMode="auto">
            <a:xfrm>
              <a:off x="6144065"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7" name="Line 489"/>
            <p:cNvSpPr>
              <a:spLocks noChangeShapeType="1"/>
            </p:cNvSpPr>
            <p:nvPr/>
          </p:nvSpPr>
          <p:spPr bwMode="auto">
            <a:xfrm>
              <a:off x="615721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8" name="Line 490"/>
            <p:cNvSpPr>
              <a:spLocks noChangeShapeType="1"/>
            </p:cNvSpPr>
            <p:nvPr/>
          </p:nvSpPr>
          <p:spPr bwMode="auto">
            <a:xfrm>
              <a:off x="617036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9" name="Line 491"/>
            <p:cNvSpPr>
              <a:spLocks noChangeShapeType="1"/>
            </p:cNvSpPr>
            <p:nvPr/>
          </p:nvSpPr>
          <p:spPr bwMode="auto">
            <a:xfrm flipV="1">
              <a:off x="6185393"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0" name="Line 492"/>
            <p:cNvSpPr>
              <a:spLocks noChangeShapeType="1"/>
            </p:cNvSpPr>
            <p:nvPr/>
          </p:nvSpPr>
          <p:spPr bwMode="auto">
            <a:xfrm>
              <a:off x="619854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1" name="Line 493"/>
            <p:cNvSpPr>
              <a:spLocks noChangeShapeType="1"/>
            </p:cNvSpPr>
            <p:nvPr/>
          </p:nvSpPr>
          <p:spPr bwMode="auto">
            <a:xfrm flipV="1">
              <a:off x="6224844"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2" name="Line 494"/>
            <p:cNvSpPr>
              <a:spLocks noChangeShapeType="1"/>
            </p:cNvSpPr>
            <p:nvPr/>
          </p:nvSpPr>
          <p:spPr bwMode="auto">
            <a:xfrm>
              <a:off x="623799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3" name="Line 495"/>
            <p:cNvSpPr>
              <a:spLocks noChangeShapeType="1"/>
            </p:cNvSpPr>
            <p:nvPr/>
          </p:nvSpPr>
          <p:spPr bwMode="auto">
            <a:xfrm>
              <a:off x="626429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4" name="Line 496"/>
            <p:cNvSpPr>
              <a:spLocks noChangeShapeType="1"/>
            </p:cNvSpPr>
            <p:nvPr/>
          </p:nvSpPr>
          <p:spPr bwMode="auto">
            <a:xfrm>
              <a:off x="6290591"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5" name="Line 497"/>
            <p:cNvSpPr>
              <a:spLocks noChangeShapeType="1"/>
            </p:cNvSpPr>
            <p:nvPr/>
          </p:nvSpPr>
          <p:spPr bwMode="auto">
            <a:xfrm>
              <a:off x="635821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6" name="Line 498"/>
            <p:cNvSpPr>
              <a:spLocks noChangeShapeType="1"/>
            </p:cNvSpPr>
            <p:nvPr/>
          </p:nvSpPr>
          <p:spPr bwMode="auto">
            <a:xfrm>
              <a:off x="6371370"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7" name="Line 499"/>
            <p:cNvSpPr>
              <a:spLocks noChangeShapeType="1"/>
            </p:cNvSpPr>
            <p:nvPr/>
          </p:nvSpPr>
          <p:spPr bwMode="auto">
            <a:xfrm>
              <a:off x="638451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8" name="Line 500"/>
            <p:cNvSpPr>
              <a:spLocks noChangeShapeType="1"/>
            </p:cNvSpPr>
            <p:nvPr/>
          </p:nvSpPr>
          <p:spPr bwMode="auto">
            <a:xfrm>
              <a:off x="645026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9" name="Line 501"/>
            <p:cNvSpPr>
              <a:spLocks noChangeShapeType="1"/>
            </p:cNvSpPr>
            <p:nvPr/>
          </p:nvSpPr>
          <p:spPr bwMode="auto">
            <a:xfrm>
              <a:off x="649159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0" name="Line 502"/>
            <p:cNvSpPr>
              <a:spLocks noChangeShapeType="1"/>
            </p:cNvSpPr>
            <p:nvPr/>
          </p:nvSpPr>
          <p:spPr bwMode="auto">
            <a:xfrm>
              <a:off x="650474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1" name="Line 503"/>
            <p:cNvSpPr>
              <a:spLocks noChangeShapeType="1"/>
            </p:cNvSpPr>
            <p:nvPr/>
          </p:nvSpPr>
          <p:spPr bwMode="auto">
            <a:xfrm>
              <a:off x="651789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2" name="Line 504"/>
            <p:cNvSpPr>
              <a:spLocks noChangeShapeType="1"/>
            </p:cNvSpPr>
            <p:nvPr/>
          </p:nvSpPr>
          <p:spPr bwMode="auto">
            <a:xfrm>
              <a:off x="653104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3" name="Line 505"/>
            <p:cNvSpPr>
              <a:spLocks noChangeShapeType="1"/>
            </p:cNvSpPr>
            <p:nvPr/>
          </p:nvSpPr>
          <p:spPr bwMode="auto">
            <a:xfrm>
              <a:off x="655734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4" name="Line 506"/>
            <p:cNvSpPr>
              <a:spLocks noChangeShapeType="1"/>
            </p:cNvSpPr>
            <p:nvPr/>
          </p:nvSpPr>
          <p:spPr bwMode="auto">
            <a:xfrm>
              <a:off x="657049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5" name="Line 507"/>
            <p:cNvSpPr>
              <a:spLocks noChangeShapeType="1"/>
            </p:cNvSpPr>
            <p:nvPr/>
          </p:nvSpPr>
          <p:spPr bwMode="auto">
            <a:xfrm>
              <a:off x="6583642"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6" name="Line 508"/>
            <p:cNvSpPr>
              <a:spLocks noChangeShapeType="1"/>
            </p:cNvSpPr>
            <p:nvPr/>
          </p:nvSpPr>
          <p:spPr bwMode="auto">
            <a:xfrm>
              <a:off x="659679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7" name="Freeform 509"/>
            <p:cNvSpPr>
              <a:spLocks/>
            </p:cNvSpPr>
            <p:nvPr/>
          </p:nvSpPr>
          <p:spPr bwMode="auto">
            <a:xfrm>
              <a:off x="6611822"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8" name="Line 510"/>
            <p:cNvSpPr>
              <a:spLocks noChangeShapeType="1"/>
            </p:cNvSpPr>
            <p:nvPr/>
          </p:nvSpPr>
          <p:spPr bwMode="auto">
            <a:xfrm>
              <a:off x="6624970"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9" name="Freeform 511"/>
            <p:cNvSpPr>
              <a:spLocks/>
            </p:cNvSpPr>
            <p:nvPr/>
          </p:nvSpPr>
          <p:spPr bwMode="auto">
            <a:xfrm>
              <a:off x="6638122"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0" name="Freeform 512"/>
            <p:cNvSpPr>
              <a:spLocks/>
            </p:cNvSpPr>
            <p:nvPr/>
          </p:nvSpPr>
          <p:spPr bwMode="auto">
            <a:xfrm>
              <a:off x="6664421"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1" name="Line 513"/>
            <p:cNvSpPr>
              <a:spLocks noChangeShapeType="1"/>
            </p:cNvSpPr>
            <p:nvPr/>
          </p:nvSpPr>
          <p:spPr bwMode="auto">
            <a:xfrm>
              <a:off x="669072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2" name="Line 514"/>
            <p:cNvSpPr>
              <a:spLocks noChangeShapeType="1"/>
            </p:cNvSpPr>
            <p:nvPr/>
          </p:nvSpPr>
          <p:spPr bwMode="auto">
            <a:xfrm flipV="1">
              <a:off x="6703869"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3" name="Freeform 515"/>
            <p:cNvSpPr>
              <a:spLocks/>
            </p:cNvSpPr>
            <p:nvPr/>
          </p:nvSpPr>
          <p:spPr bwMode="auto">
            <a:xfrm>
              <a:off x="6717020"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4" name="Line 516"/>
            <p:cNvSpPr>
              <a:spLocks noChangeShapeType="1"/>
            </p:cNvSpPr>
            <p:nvPr/>
          </p:nvSpPr>
          <p:spPr bwMode="auto">
            <a:xfrm>
              <a:off x="6730168"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5" name="Freeform 517"/>
            <p:cNvSpPr>
              <a:spLocks/>
            </p:cNvSpPr>
            <p:nvPr/>
          </p:nvSpPr>
          <p:spPr bwMode="auto">
            <a:xfrm>
              <a:off x="6743320" y="5192099"/>
              <a:ext cx="1878" cy="12685"/>
            </a:xfrm>
            <a:custGeom>
              <a:avLst/>
              <a:gdLst>
                <a:gd name="T0" fmla="*/ 1 h 1"/>
                <a:gd name="T1" fmla="*/ 1 h 1"/>
                <a:gd name="T2" fmla="*/ 0 h 1"/>
              </a:gdLst>
              <a:ahLst/>
              <a:cxnLst>
                <a:cxn ang="0">
                  <a:pos x="0" y="T0"/>
                </a:cxn>
                <a:cxn ang="0">
                  <a:pos x="0" y="T1"/>
                </a:cxn>
                <a:cxn ang="0">
                  <a:pos x="0" y="T2"/>
                </a:cxn>
              </a:cxnLst>
              <a:rect l="0" t="0" r="r" b="b"/>
              <a:pathLst>
                <a:path h="1">
                  <a:moveTo>
                    <a:pt x="0" y="1"/>
                  </a:moveTo>
                  <a:lnTo>
                    <a:pt x="0" y="1"/>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6" name="Freeform 518"/>
            <p:cNvSpPr>
              <a:spLocks/>
            </p:cNvSpPr>
            <p:nvPr/>
          </p:nvSpPr>
          <p:spPr bwMode="auto">
            <a:xfrm>
              <a:off x="6784648"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7" name="Line 519"/>
            <p:cNvSpPr>
              <a:spLocks noChangeShapeType="1"/>
            </p:cNvSpPr>
            <p:nvPr/>
          </p:nvSpPr>
          <p:spPr bwMode="auto">
            <a:xfrm>
              <a:off x="681094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8" name="Line 520"/>
            <p:cNvSpPr>
              <a:spLocks noChangeShapeType="1"/>
            </p:cNvSpPr>
            <p:nvPr/>
          </p:nvSpPr>
          <p:spPr bwMode="auto">
            <a:xfrm>
              <a:off x="683724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09" name="Freeform 521"/>
            <p:cNvSpPr>
              <a:spLocks/>
            </p:cNvSpPr>
            <p:nvPr/>
          </p:nvSpPr>
          <p:spPr bwMode="auto">
            <a:xfrm>
              <a:off x="6850395"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0" name="Line 522"/>
            <p:cNvSpPr>
              <a:spLocks noChangeShapeType="1"/>
            </p:cNvSpPr>
            <p:nvPr/>
          </p:nvSpPr>
          <p:spPr bwMode="auto">
            <a:xfrm>
              <a:off x="6863546"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1" name="Line 523"/>
            <p:cNvSpPr>
              <a:spLocks noChangeShapeType="1"/>
            </p:cNvSpPr>
            <p:nvPr/>
          </p:nvSpPr>
          <p:spPr bwMode="auto">
            <a:xfrm flipV="1">
              <a:off x="6876694"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2" name="Line 524"/>
            <p:cNvSpPr>
              <a:spLocks noChangeShapeType="1"/>
            </p:cNvSpPr>
            <p:nvPr/>
          </p:nvSpPr>
          <p:spPr bwMode="auto">
            <a:xfrm>
              <a:off x="690487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3" name="Freeform 525"/>
            <p:cNvSpPr>
              <a:spLocks/>
            </p:cNvSpPr>
            <p:nvPr/>
          </p:nvSpPr>
          <p:spPr bwMode="auto">
            <a:xfrm>
              <a:off x="6931172"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4" name="Line 526"/>
            <p:cNvSpPr>
              <a:spLocks noChangeShapeType="1"/>
            </p:cNvSpPr>
            <p:nvPr/>
          </p:nvSpPr>
          <p:spPr bwMode="auto">
            <a:xfrm>
              <a:off x="6957473"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5" name="Freeform 527"/>
            <p:cNvSpPr>
              <a:spLocks/>
            </p:cNvSpPr>
            <p:nvPr/>
          </p:nvSpPr>
          <p:spPr bwMode="auto">
            <a:xfrm>
              <a:off x="6970621"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6" name="Freeform 528"/>
            <p:cNvSpPr>
              <a:spLocks/>
            </p:cNvSpPr>
            <p:nvPr/>
          </p:nvSpPr>
          <p:spPr bwMode="auto">
            <a:xfrm>
              <a:off x="6983773" y="5204784"/>
              <a:ext cx="1878"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7" name="Line 529"/>
            <p:cNvSpPr>
              <a:spLocks noChangeShapeType="1"/>
            </p:cNvSpPr>
            <p:nvPr/>
          </p:nvSpPr>
          <p:spPr bwMode="auto">
            <a:xfrm>
              <a:off x="701007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8" name="Line 530"/>
            <p:cNvSpPr>
              <a:spLocks noChangeShapeType="1"/>
            </p:cNvSpPr>
            <p:nvPr/>
          </p:nvSpPr>
          <p:spPr bwMode="auto">
            <a:xfrm>
              <a:off x="7023220"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 name="Line 531"/>
            <p:cNvSpPr>
              <a:spLocks noChangeShapeType="1"/>
            </p:cNvSpPr>
            <p:nvPr/>
          </p:nvSpPr>
          <p:spPr bwMode="auto">
            <a:xfrm flipV="1">
              <a:off x="7051400"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 name="Line 532"/>
            <p:cNvSpPr>
              <a:spLocks noChangeShapeType="1"/>
            </p:cNvSpPr>
            <p:nvPr/>
          </p:nvSpPr>
          <p:spPr bwMode="auto">
            <a:xfrm flipV="1">
              <a:off x="7064548" y="5192099"/>
              <a:ext cx="1879"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 name="Line 533"/>
            <p:cNvSpPr>
              <a:spLocks noChangeShapeType="1"/>
            </p:cNvSpPr>
            <p:nvPr/>
          </p:nvSpPr>
          <p:spPr bwMode="auto">
            <a:xfrm>
              <a:off x="7077699"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 name="Freeform 534"/>
            <p:cNvSpPr>
              <a:spLocks/>
            </p:cNvSpPr>
            <p:nvPr/>
          </p:nvSpPr>
          <p:spPr bwMode="auto">
            <a:xfrm>
              <a:off x="7090847"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 name="Line 535"/>
            <p:cNvSpPr>
              <a:spLocks noChangeShapeType="1"/>
            </p:cNvSpPr>
            <p:nvPr/>
          </p:nvSpPr>
          <p:spPr bwMode="auto">
            <a:xfrm flipV="1">
              <a:off x="7103999" y="5192099"/>
              <a:ext cx="1878" cy="126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4" name="Line 536"/>
            <p:cNvSpPr>
              <a:spLocks noChangeShapeType="1"/>
            </p:cNvSpPr>
            <p:nvPr/>
          </p:nvSpPr>
          <p:spPr bwMode="auto">
            <a:xfrm>
              <a:off x="7117147"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5" name="Line 537"/>
            <p:cNvSpPr>
              <a:spLocks noChangeShapeType="1"/>
            </p:cNvSpPr>
            <p:nvPr/>
          </p:nvSpPr>
          <p:spPr bwMode="auto">
            <a:xfrm>
              <a:off x="7156598"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 name="Line 538"/>
            <p:cNvSpPr>
              <a:spLocks noChangeShapeType="1"/>
            </p:cNvSpPr>
            <p:nvPr/>
          </p:nvSpPr>
          <p:spPr bwMode="auto">
            <a:xfrm>
              <a:off x="7169746"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 name="Line 539"/>
            <p:cNvSpPr>
              <a:spLocks noChangeShapeType="1"/>
            </p:cNvSpPr>
            <p:nvPr/>
          </p:nvSpPr>
          <p:spPr bwMode="auto">
            <a:xfrm>
              <a:off x="718289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 name="Line 540"/>
            <p:cNvSpPr>
              <a:spLocks noChangeShapeType="1"/>
            </p:cNvSpPr>
            <p:nvPr/>
          </p:nvSpPr>
          <p:spPr bwMode="auto">
            <a:xfrm>
              <a:off x="7211074"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 name="Line 541"/>
            <p:cNvSpPr>
              <a:spLocks noChangeShapeType="1"/>
            </p:cNvSpPr>
            <p:nvPr/>
          </p:nvSpPr>
          <p:spPr bwMode="auto">
            <a:xfrm>
              <a:off x="723737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 name="Line 542"/>
            <p:cNvSpPr>
              <a:spLocks noChangeShapeType="1"/>
            </p:cNvSpPr>
            <p:nvPr/>
          </p:nvSpPr>
          <p:spPr bwMode="auto">
            <a:xfrm>
              <a:off x="7250525"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 name="Line 543"/>
            <p:cNvSpPr>
              <a:spLocks noChangeShapeType="1"/>
            </p:cNvSpPr>
            <p:nvPr/>
          </p:nvSpPr>
          <p:spPr bwMode="auto">
            <a:xfrm>
              <a:off x="7263673" y="5204784"/>
              <a:ext cx="1879"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2" name="Line 544"/>
            <p:cNvSpPr>
              <a:spLocks noChangeShapeType="1"/>
            </p:cNvSpPr>
            <p:nvPr/>
          </p:nvSpPr>
          <p:spPr bwMode="auto">
            <a:xfrm>
              <a:off x="727682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3" name="Line 545"/>
            <p:cNvSpPr>
              <a:spLocks noChangeShapeType="1"/>
            </p:cNvSpPr>
            <p:nvPr/>
          </p:nvSpPr>
          <p:spPr bwMode="auto">
            <a:xfrm>
              <a:off x="7303124"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4" name="Freeform 546"/>
            <p:cNvSpPr>
              <a:spLocks/>
            </p:cNvSpPr>
            <p:nvPr/>
          </p:nvSpPr>
          <p:spPr bwMode="auto">
            <a:xfrm>
              <a:off x="7316272"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5" name="Line 547"/>
            <p:cNvSpPr>
              <a:spLocks noChangeShapeType="1"/>
            </p:cNvSpPr>
            <p:nvPr/>
          </p:nvSpPr>
          <p:spPr bwMode="auto">
            <a:xfrm>
              <a:off x="7344452"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6" name="Freeform 548"/>
            <p:cNvSpPr>
              <a:spLocks/>
            </p:cNvSpPr>
            <p:nvPr/>
          </p:nvSpPr>
          <p:spPr bwMode="auto">
            <a:xfrm>
              <a:off x="7357600"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7" name="Line 549"/>
            <p:cNvSpPr>
              <a:spLocks noChangeShapeType="1"/>
            </p:cNvSpPr>
            <p:nvPr/>
          </p:nvSpPr>
          <p:spPr bwMode="auto">
            <a:xfrm>
              <a:off x="7397051"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8" name="Freeform 550"/>
            <p:cNvSpPr>
              <a:spLocks/>
            </p:cNvSpPr>
            <p:nvPr/>
          </p:nvSpPr>
          <p:spPr bwMode="auto">
            <a:xfrm>
              <a:off x="7477826" y="5204784"/>
              <a:ext cx="1879" cy="1813"/>
            </a:xfrm>
            <a:custGeom>
              <a:avLst/>
              <a:gdLst/>
              <a:ahLst/>
              <a:cxnLst>
                <a:cxn ang="0">
                  <a:pos x="0" y="0"/>
                </a:cxn>
                <a:cxn ang="0">
                  <a:pos x="0" y="0"/>
                </a:cxn>
                <a:cxn ang="0">
                  <a:pos x="0" y="0"/>
                </a:cxn>
              </a:cxnLst>
              <a:rect l="0" t="0" r="r" b="b"/>
              <a:pathLst>
                <a:path>
                  <a:moveTo>
                    <a:pt x="0" y="0"/>
                  </a:moveTo>
                  <a:lnTo>
                    <a:pt x="0" y="0"/>
                  </a:lnTo>
                  <a:lnTo>
                    <a:pt x="0" y="0"/>
                  </a:lnTo>
                </a:path>
              </a:pathLst>
            </a:custGeom>
            <a:noFill/>
            <a:ln w="12700">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9" name="Line 551"/>
            <p:cNvSpPr>
              <a:spLocks noChangeShapeType="1"/>
            </p:cNvSpPr>
            <p:nvPr/>
          </p:nvSpPr>
          <p:spPr bwMode="auto">
            <a:xfrm>
              <a:off x="7490977" y="5204784"/>
              <a:ext cx="1878" cy="18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40" name="Rectangle 552"/>
            <p:cNvSpPr>
              <a:spLocks noChangeArrowheads="1"/>
            </p:cNvSpPr>
            <p:nvPr/>
          </p:nvSpPr>
          <p:spPr bwMode="auto">
            <a:xfrm>
              <a:off x="4603848" y="3189428"/>
              <a:ext cx="317395"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a:latin typeface="Arial" charset="0"/>
                </a:rPr>
                <a:t>311.3</a:t>
              </a:r>
              <a:endParaRPr lang="en-US" altLang="en-US" sz="1000"/>
            </a:p>
          </p:txBody>
        </p:sp>
        <p:sp>
          <p:nvSpPr>
            <p:cNvPr id="841" name="Rectangle 553"/>
            <p:cNvSpPr>
              <a:spLocks noChangeArrowheads="1"/>
            </p:cNvSpPr>
            <p:nvPr/>
          </p:nvSpPr>
          <p:spPr bwMode="auto">
            <a:xfrm>
              <a:off x="4831288" y="4520564"/>
              <a:ext cx="317395" cy="15388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r>
                <a:rPr lang="en-US" altLang="en-US" sz="1000" dirty="0">
                  <a:latin typeface="Arial" charset="0"/>
                </a:rPr>
                <a:t>312.3</a:t>
              </a:r>
              <a:endParaRPr lang="en-US" altLang="en-US" sz="1000" dirty="0"/>
            </a:p>
          </p:txBody>
        </p:sp>
        <p:sp>
          <p:nvSpPr>
            <p:cNvPr id="842" name="Line 554"/>
            <p:cNvSpPr>
              <a:spLocks noChangeShapeType="1"/>
            </p:cNvSpPr>
            <p:nvPr/>
          </p:nvSpPr>
          <p:spPr bwMode="auto">
            <a:xfrm flipV="1">
              <a:off x="4746434" y="4755356"/>
              <a:ext cx="172825" cy="2537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525197825"/>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199" y="274638"/>
            <a:ext cx="8151541" cy="1143000"/>
          </a:xfrm>
        </p:spPr>
        <p:txBody>
          <a:bodyPr>
            <a:normAutofit/>
          </a:bodyPr>
          <a:lstStyle/>
          <a:p>
            <a:r>
              <a:rPr lang="en-US" dirty="0"/>
              <a:t>SWGDRUG:  Discriminating Power</a:t>
            </a:r>
            <a:endParaRPr lang="en-US" sz="3600" dirty="0"/>
          </a:p>
        </p:txBody>
      </p:sp>
      <p:sp>
        <p:nvSpPr>
          <p:cNvPr id="9" name="Content Placeholder 8"/>
          <p:cNvSpPr>
            <a:spLocks noGrp="1"/>
          </p:cNvSpPr>
          <p:nvPr>
            <p:ph sz="quarter" idx="1"/>
          </p:nvPr>
        </p:nvSpPr>
        <p:spPr>
          <a:xfrm>
            <a:off x="496153" y="1310274"/>
            <a:ext cx="7467600" cy="4873752"/>
          </a:xfrm>
        </p:spPr>
        <p:txBody>
          <a:bodyPr/>
          <a:lstStyle/>
          <a:p>
            <a:pPr>
              <a:spcBef>
                <a:spcPts val="1200"/>
              </a:spcBef>
            </a:pPr>
            <a:r>
              <a:rPr lang="en-US" dirty="0" smtClean="0"/>
              <a:t>Diminished discriminating power</a:t>
            </a:r>
          </a:p>
          <a:p>
            <a:pPr>
              <a:spcBef>
                <a:spcPts val="1200"/>
              </a:spcBef>
            </a:pPr>
            <a:r>
              <a:rPr lang="en-US" dirty="0" smtClean="0"/>
              <a:t>Example:  </a:t>
            </a:r>
            <a:r>
              <a:rPr lang="en-US" dirty="0" smtClean="0">
                <a:solidFill>
                  <a:schemeClr val="accent1"/>
                </a:solidFill>
              </a:rPr>
              <a:t>Infrared Spectroscopy</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18</a:t>
            </a:fld>
            <a:endParaRPr lang="en-US" dirty="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2249" t="2180" r="7104" b="26538"/>
          <a:stretch/>
        </p:blipFill>
        <p:spPr>
          <a:xfrm>
            <a:off x="1283686" y="2565336"/>
            <a:ext cx="6207368" cy="3771910"/>
          </a:xfrm>
          <a:prstGeom prst="rect">
            <a:avLst/>
          </a:prstGeom>
        </p:spPr>
      </p:pic>
      <p:sp>
        <p:nvSpPr>
          <p:cNvPr id="4" name="TextBox 3"/>
          <p:cNvSpPr txBox="1"/>
          <p:nvPr/>
        </p:nvSpPr>
        <p:spPr>
          <a:xfrm>
            <a:off x="2110158" y="3437793"/>
            <a:ext cx="1190839" cy="369332"/>
          </a:xfrm>
          <a:prstGeom prst="rect">
            <a:avLst/>
          </a:prstGeom>
          <a:noFill/>
        </p:spPr>
        <p:txBody>
          <a:bodyPr wrap="none" rtlCol="0">
            <a:spAutoFit/>
          </a:bodyPr>
          <a:lstStyle/>
          <a:p>
            <a:r>
              <a:rPr lang="en-US" sz="1800" dirty="0" smtClean="0">
                <a:solidFill>
                  <a:schemeClr val="accent1"/>
                </a:solidFill>
                <a:latin typeface="Calibri" panose="020F0502020204030204" pitchFamily="34" charset="0"/>
              </a:rPr>
              <a:t>Heroin </a:t>
            </a:r>
            <a:r>
              <a:rPr lang="en-US" sz="1800" dirty="0" err="1" smtClean="0">
                <a:solidFill>
                  <a:schemeClr val="accent1"/>
                </a:solidFill>
                <a:latin typeface="Calibri" panose="020F0502020204030204" pitchFamily="34" charset="0"/>
              </a:rPr>
              <a:t>HCl</a:t>
            </a:r>
            <a:endParaRPr lang="en-US" sz="1800" dirty="0">
              <a:solidFill>
                <a:schemeClr val="accent1"/>
              </a:solidFill>
              <a:latin typeface="Calibri" panose="020F0502020204030204" pitchFamily="34" charset="0"/>
            </a:endParaRPr>
          </a:p>
        </p:txBody>
      </p:sp>
      <p:sp>
        <p:nvSpPr>
          <p:cNvPr id="7" name="TextBox 6"/>
          <p:cNvSpPr txBox="1"/>
          <p:nvPr/>
        </p:nvSpPr>
        <p:spPr>
          <a:xfrm>
            <a:off x="2110158" y="5269524"/>
            <a:ext cx="1190839" cy="369332"/>
          </a:xfrm>
          <a:prstGeom prst="rect">
            <a:avLst/>
          </a:prstGeom>
          <a:noFill/>
        </p:spPr>
        <p:txBody>
          <a:bodyPr wrap="none" rtlCol="0">
            <a:spAutoFit/>
          </a:bodyPr>
          <a:lstStyle/>
          <a:p>
            <a:r>
              <a:rPr lang="en-US" sz="1800" dirty="0" smtClean="0">
                <a:solidFill>
                  <a:schemeClr val="accent1"/>
                </a:solidFill>
                <a:latin typeface="Calibri" panose="020F0502020204030204" pitchFamily="34" charset="0"/>
              </a:rPr>
              <a:t>Heroin </a:t>
            </a:r>
            <a:r>
              <a:rPr lang="en-US" sz="1800" dirty="0" err="1" smtClean="0">
                <a:solidFill>
                  <a:schemeClr val="accent1"/>
                </a:solidFill>
                <a:latin typeface="Calibri" panose="020F0502020204030204" pitchFamily="34" charset="0"/>
              </a:rPr>
              <a:t>HCl</a:t>
            </a:r>
            <a:endParaRPr lang="en-US" sz="18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3773490528"/>
      </p:ext>
    </p:extLst>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SWGDRUG Categories A-B-C:</a:t>
            </a:r>
            <a:endParaRPr lang="en-US" sz="3600" dirty="0"/>
          </a:p>
        </p:txBody>
      </p:sp>
      <p:sp>
        <p:nvSpPr>
          <p:cNvPr id="9" name="Content Placeholder 8"/>
          <p:cNvSpPr>
            <a:spLocks noGrp="1"/>
          </p:cNvSpPr>
          <p:nvPr>
            <p:ph sz="quarter" idx="1"/>
          </p:nvPr>
        </p:nvSpPr>
        <p:spPr>
          <a:xfrm>
            <a:off x="501803" y="1332576"/>
            <a:ext cx="7883913" cy="5023620"/>
          </a:xfrm>
        </p:spPr>
        <p:txBody>
          <a:bodyPr>
            <a:noAutofit/>
          </a:bodyPr>
          <a:lstStyle/>
          <a:p>
            <a:r>
              <a:rPr lang="en-US" dirty="0" smtClean="0"/>
              <a:t>Category A</a:t>
            </a:r>
          </a:p>
          <a:p>
            <a:pPr lvl="1"/>
            <a:r>
              <a:rPr lang="en-US" dirty="0" smtClean="0"/>
              <a:t>Provides molecular structure information</a:t>
            </a:r>
          </a:p>
          <a:p>
            <a:pPr lvl="1"/>
            <a:r>
              <a:rPr lang="en-US" dirty="0" smtClean="0"/>
              <a:t>Theoretical relation between the molecular structure of the </a:t>
            </a:r>
            <a:r>
              <a:rPr lang="en-US" dirty="0" err="1" smtClean="0"/>
              <a:t>analyte</a:t>
            </a:r>
            <a:r>
              <a:rPr lang="en-US" dirty="0" smtClean="0"/>
              <a:t> and the observed data</a:t>
            </a:r>
          </a:p>
          <a:p>
            <a:pPr lvl="1"/>
            <a:r>
              <a:rPr lang="en-US" dirty="0" smtClean="0"/>
              <a:t>Predictability – Expert analyst can predict/explain spectral changes</a:t>
            </a:r>
          </a:p>
          <a:p>
            <a:r>
              <a:rPr lang="en-US" dirty="0" smtClean="0"/>
              <a:t>Category B</a:t>
            </a:r>
          </a:p>
          <a:p>
            <a:pPr lvl="1"/>
            <a:r>
              <a:rPr lang="en-US" dirty="0" smtClean="0"/>
              <a:t>Does not provide molecular structure information</a:t>
            </a:r>
          </a:p>
          <a:p>
            <a:pPr lvl="1"/>
            <a:r>
              <a:rPr lang="en-US" dirty="0" smtClean="0"/>
              <a:t>Limited predictability (polarity, retention, etc.)</a:t>
            </a:r>
          </a:p>
          <a:p>
            <a:r>
              <a:rPr lang="en-US" dirty="0" smtClean="0"/>
              <a:t>Category C</a:t>
            </a:r>
          </a:p>
          <a:p>
            <a:pPr lvl="1"/>
            <a:r>
              <a:rPr lang="en-US" dirty="0" smtClean="0"/>
              <a:t>Significant interferences (false positives)</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19</a:t>
            </a:fld>
            <a:endParaRPr lang="en-US" dirty="0"/>
          </a:p>
        </p:txBody>
      </p:sp>
    </p:spTree>
    <p:extLst>
      <p:ext uri="{BB962C8B-B14F-4D97-AF65-F5344CB8AC3E}">
        <p14:creationId xmlns:p14="http://schemas.microsoft.com/office/powerpoint/2010/main" val="3949026670"/>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9">
                                            <p:txEl>
                                              <p:pRg st="5" end="5"/>
                                            </p:txEl>
                                          </p:spTgt>
                                        </p:tgtEl>
                                        <p:attrNameLst>
                                          <p:attrName>style.visibility</p:attrName>
                                        </p:attrNameLst>
                                      </p:cBhvr>
                                      <p:to>
                                        <p:strVal val="visible"/>
                                      </p:to>
                                    </p:set>
                                    <p:animEffect transition="in" filter="fade">
                                      <p:cBhvr>
                                        <p:cTn id="18" dur="500"/>
                                        <p:tgtEl>
                                          <p:spTgt spid="9">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animEffect transition="in" filter="fade">
                                      <p:cBhvr>
                                        <p:cTn id="21" dur="500"/>
                                        <p:tgtEl>
                                          <p:spTgt spid="9">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8" end="8"/>
                                            </p:txEl>
                                          </p:spTgt>
                                        </p:tgtEl>
                                        <p:attrNameLst>
                                          <p:attrName>style.visibility</p:attrName>
                                        </p:attrNameLst>
                                      </p:cBhvr>
                                      <p:to>
                                        <p:strVal val="visible"/>
                                      </p:to>
                                    </p:set>
                                    <p:animEffect transition="in" filter="fade">
                                      <p:cBhvr>
                                        <p:cTn id="26"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History</a:t>
            </a:r>
            <a:endParaRPr lang="en-US" sz="4000" dirty="0"/>
          </a:p>
        </p:txBody>
      </p:sp>
      <p:sp>
        <p:nvSpPr>
          <p:cNvPr id="4" name="Content Placeholder 3"/>
          <p:cNvSpPr>
            <a:spLocks noGrp="1"/>
          </p:cNvSpPr>
          <p:nvPr>
            <p:ph sz="quarter" idx="1"/>
          </p:nvPr>
        </p:nvSpPr>
        <p:spPr>
          <a:xfrm>
            <a:off x="523302" y="1600199"/>
            <a:ext cx="7827484" cy="4613313"/>
          </a:xfrm>
        </p:spPr>
        <p:txBody>
          <a:bodyPr>
            <a:noAutofit/>
          </a:bodyPr>
          <a:lstStyle/>
          <a:p>
            <a:pPr marL="341313" indent="-341313" defTabSz="1311275">
              <a:lnSpc>
                <a:spcPts val="2600"/>
              </a:lnSpc>
              <a:spcBef>
                <a:spcPts val="0"/>
              </a:spcBef>
            </a:pPr>
            <a:r>
              <a:rPr lang="en-US" sz="2400" dirty="0" smtClean="0">
                <a:latin typeface="Arial" charset="0"/>
                <a:cs typeface="Arial" charset="0"/>
              </a:rPr>
              <a:t>1997</a:t>
            </a:r>
            <a:r>
              <a:rPr lang="en-US" sz="2400" b="0" dirty="0" smtClean="0">
                <a:latin typeface="Arial" charset="0"/>
                <a:cs typeface="Arial" charset="0"/>
              </a:rPr>
              <a:t>	DEA  &amp; </a:t>
            </a:r>
            <a:r>
              <a:rPr lang="en-US" sz="2400" b="0" dirty="0">
                <a:latin typeface="Arial" charset="0"/>
                <a:cs typeface="Arial" charset="0"/>
              </a:rPr>
              <a:t>ONDCP co-sponsored </a:t>
            </a:r>
            <a:r>
              <a:rPr lang="en-US" sz="2400" b="0" dirty="0" smtClean="0">
                <a:latin typeface="Arial" charset="0"/>
                <a:cs typeface="Arial" charset="0"/>
              </a:rPr>
              <a:t>TWGDRUG</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1999  </a:t>
            </a:r>
            <a:r>
              <a:rPr lang="en-US" sz="2400" dirty="0">
                <a:latin typeface="Arial" charset="0"/>
                <a:cs typeface="Arial" charset="0"/>
              </a:rPr>
              <a:t>	</a:t>
            </a:r>
            <a:r>
              <a:rPr lang="en-US" sz="2400" b="0" dirty="0" smtClean="0">
                <a:latin typeface="Arial" charset="0"/>
                <a:cs typeface="Arial" charset="0"/>
              </a:rPr>
              <a:t>First meeting in Washington</a:t>
            </a:r>
            <a:r>
              <a:rPr lang="en-US" sz="2400" b="0" dirty="0">
                <a:latin typeface="Arial" charset="0"/>
                <a:cs typeface="Arial" charset="0"/>
              </a:rPr>
              <a:t>, </a:t>
            </a:r>
            <a:r>
              <a:rPr lang="en-US" sz="2400" b="0" dirty="0" smtClean="0">
                <a:latin typeface="Arial" charset="0"/>
                <a:cs typeface="Arial" charset="0"/>
              </a:rPr>
              <a:t>DC</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1999</a:t>
            </a:r>
            <a:r>
              <a:rPr lang="en-US" sz="2400" b="0" dirty="0">
                <a:latin typeface="Arial" charset="0"/>
                <a:cs typeface="Arial" charset="0"/>
              </a:rPr>
              <a:t>	</a:t>
            </a:r>
            <a:r>
              <a:rPr lang="en-US" sz="2400" b="0" dirty="0" smtClean="0">
                <a:latin typeface="Arial" charset="0"/>
                <a:cs typeface="Arial" charset="0"/>
              </a:rPr>
              <a:t>SWGDRUG </a:t>
            </a:r>
            <a:r>
              <a:rPr lang="en-US" sz="2400" b="0" dirty="0">
                <a:latin typeface="Arial" charset="0"/>
                <a:cs typeface="Arial" charset="0"/>
              </a:rPr>
              <a:t>name </a:t>
            </a:r>
            <a:r>
              <a:rPr lang="en-US" sz="2400" b="0" dirty="0" smtClean="0">
                <a:latin typeface="Arial" charset="0"/>
                <a:cs typeface="Arial" charset="0"/>
              </a:rPr>
              <a:t>adopted</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2001</a:t>
            </a:r>
            <a:r>
              <a:rPr lang="en-US" sz="2400" b="0" dirty="0">
                <a:latin typeface="Arial" charset="0"/>
                <a:cs typeface="Arial" charset="0"/>
              </a:rPr>
              <a:t>	</a:t>
            </a:r>
            <a:r>
              <a:rPr lang="en-US" sz="2400" b="0" dirty="0" smtClean="0">
                <a:latin typeface="Arial" charset="0"/>
                <a:cs typeface="Arial" charset="0"/>
              </a:rPr>
              <a:t>1</a:t>
            </a:r>
            <a:r>
              <a:rPr lang="en-US" sz="2400" b="0" baseline="30000" dirty="0" smtClean="0">
                <a:latin typeface="Arial" charset="0"/>
                <a:cs typeface="Arial" charset="0"/>
              </a:rPr>
              <a:t>st</a:t>
            </a:r>
            <a:r>
              <a:rPr lang="en-US" sz="2400" b="0" dirty="0" smtClean="0">
                <a:latin typeface="Arial" charset="0"/>
                <a:cs typeface="Arial" charset="0"/>
              </a:rPr>
              <a:t> Edition of Recommendations</a:t>
            </a:r>
          </a:p>
          <a:p>
            <a:pPr marL="341313" indent="-341313" defTabSz="1311275">
              <a:lnSpc>
                <a:spcPts val="2600"/>
              </a:lnSpc>
              <a:spcBef>
                <a:spcPts val="0"/>
              </a:spcBef>
            </a:pPr>
            <a:endParaRPr lang="en-US" sz="2400" b="0" dirty="0" smtClean="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2014</a:t>
            </a:r>
            <a:r>
              <a:rPr lang="en-US" sz="2400" b="0" dirty="0" smtClean="0">
                <a:latin typeface="Arial" charset="0"/>
                <a:cs typeface="Arial" charset="0"/>
              </a:rPr>
              <a:t>	OSAC established (Seized Drugs)</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2016</a:t>
            </a:r>
            <a:r>
              <a:rPr lang="en-US" sz="2400" b="0" dirty="0">
                <a:latin typeface="Arial" charset="0"/>
                <a:cs typeface="Arial" charset="0"/>
              </a:rPr>
              <a:t>	</a:t>
            </a:r>
            <a:r>
              <a:rPr lang="en-US" sz="2400" b="0" dirty="0" smtClean="0">
                <a:latin typeface="Arial" charset="0"/>
                <a:cs typeface="Arial" charset="0"/>
              </a:rPr>
              <a:t>Version </a:t>
            </a:r>
            <a:r>
              <a:rPr lang="en-US" sz="2400" b="0" dirty="0">
                <a:latin typeface="Arial" charset="0"/>
                <a:cs typeface="Arial" charset="0"/>
              </a:rPr>
              <a:t>7.1 </a:t>
            </a:r>
            <a:r>
              <a:rPr lang="en-US" sz="2400" b="0" dirty="0" smtClean="0">
                <a:latin typeface="Arial" charset="0"/>
                <a:cs typeface="Arial" charset="0"/>
              </a:rPr>
              <a:t>of Recommendations</a:t>
            </a:r>
          </a:p>
          <a:p>
            <a:pPr marL="341313" indent="-341313" defTabSz="1311275">
              <a:lnSpc>
                <a:spcPts val="2600"/>
              </a:lnSpc>
              <a:spcBef>
                <a:spcPts val="0"/>
              </a:spcBef>
            </a:pPr>
            <a:endParaRPr lang="en-US" sz="2400" b="0" dirty="0" smtClean="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2017</a:t>
            </a:r>
            <a:r>
              <a:rPr lang="en-US" sz="2400" b="0" dirty="0" smtClean="0">
                <a:latin typeface="Arial" charset="0"/>
                <a:cs typeface="Arial" charset="0"/>
              </a:rPr>
              <a:t>	</a:t>
            </a:r>
            <a:r>
              <a:rPr lang="en-US" sz="2400" dirty="0" smtClean="0">
                <a:solidFill>
                  <a:schemeClr val="accent1"/>
                </a:solidFill>
                <a:latin typeface="Arial" charset="0"/>
                <a:cs typeface="Arial" charset="0"/>
              </a:rPr>
              <a:t>20</a:t>
            </a:r>
            <a:r>
              <a:rPr lang="en-US" sz="2400" baseline="30000" dirty="0" smtClean="0">
                <a:solidFill>
                  <a:schemeClr val="accent1"/>
                </a:solidFill>
                <a:latin typeface="Arial" charset="0"/>
                <a:cs typeface="Arial" charset="0"/>
              </a:rPr>
              <a:t>th</a:t>
            </a:r>
            <a:r>
              <a:rPr lang="en-US" sz="2400" dirty="0" smtClean="0">
                <a:solidFill>
                  <a:schemeClr val="accent1"/>
                </a:solidFill>
                <a:latin typeface="Arial" charset="0"/>
                <a:cs typeface="Arial" charset="0"/>
              </a:rPr>
              <a:t> Anniversary</a:t>
            </a:r>
            <a:endParaRPr lang="en-US" sz="2400" dirty="0">
              <a:solidFill>
                <a:schemeClr val="accent1"/>
              </a:solidFill>
              <a:latin typeface="Arial" charset="0"/>
              <a:cs typeface="Arial" charset="0"/>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a:t>
            </a:fld>
            <a:endParaRPr lang="en-US" dirty="0"/>
          </a:p>
        </p:txBody>
      </p:sp>
    </p:spTree>
    <p:extLst>
      <p:ext uri="{BB962C8B-B14F-4D97-AF65-F5344CB8AC3E}">
        <p14:creationId xmlns:p14="http://schemas.microsoft.com/office/powerpoint/2010/main" val="283883163"/>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SWGDRUG Recommendations</a:t>
            </a:r>
            <a:endParaRPr lang="en-US" sz="3600" dirty="0"/>
          </a:p>
        </p:txBody>
      </p:sp>
      <p:sp>
        <p:nvSpPr>
          <p:cNvPr id="3" name="Content Placeholder 2"/>
          <p:cNvSpPr>
            <a:spLocks noGrp="1"/>
          </p:cNvSpPr>
          <p:nvPr>
            <p:ph sz="quarter" idx="1"/>
          </p:nvPr>
        </p:nvSpPr>
        <p:spPr>
          <a:xfrm>
            <a:off x="499403" y="1399784"/>
            <a:ext cx="7617464" cy="4873752"/>
          </a:xfrm>
        </p:spPr>
        <p:txBody>
          <a:bodyPr>
            <a:noAutofit/>
          </a:bodyPr>
          <a:lstStyle/>
          <a:p>
            <a:pPr>
              <a:spcBef>
                <a:spcPts val="1200"/>
              </a:spcBef>
            </a:pPr>
            <a:r>
              <a:rPr lang="en-US" u="sng" dirty="0" smtClean="0"/>
              <a:t>Minimum</a:t>
            </a:r>
            <a:r>
              <a:rPr lang="en-US" dirty="0" smtClean="0"/>
              <a:t> standards for identification</a:t>
            </a:r>
          </a:p>
          <a:p>
            <a:pPr>
              <a:spcBef>
                <a:spcPts val="1200"/>
              </a:spcBef>
            </a:pPr>
            <a:r>
              <a:rPr lang="en-US" dirty="0" smtClean="0"/>
              <a:t>Two different tests:</a:t>
            </a:r>
          </a:p>
          <a:p>
            <a:pPr lvl="1">
              <a:spcBef>
                <a:spcPts val="1200"/>
              </a:spcBef>
            </a:pPr>
            <a:r>
              <a:rPr lang="en-US" dirty="0" smtClean="0"/>
              <a:t>Cat. A </a:t>
            </a:r>
            <a:r>
              <a:rPr lang="en-US" i="1" u="sng" dirty="0" smtClean="0"/>
              <a:t>and</a:t>
            </a:r>
            <a:r>
              <a:rPr lang="en-US" dirty="0" smtClean="0"/>
              <a:t> Cat. B or C</a:t>
            </a:r>
          </a:p>
          <a:p>
            <a:pPr lvl="1">
              <a:spcBef>
                <a:spcPts val="1200"/>
              </a:spcBef>
            </a:pPr>
            <a:r>
              <a:rPr lang="en-US" dirty="0" smtClean="0"/>
              <a:t>2 Cat. B </a:t>
            </a:r>
            <a:r>
              <a:rPr lang="en-US" i="1" u="sng" dirty="0" smtClean="0"/>
              <a:t>and</a:t>
            </a:r>
            <a:r>
              <a:rPr lang="en-US" dirty="0" smtClean="0"/>
              <a:t> Cat. C</a:t>
            </a:r>
          </a:p>
          <a:p>
            <a:pPr>
              <a:spcBef>
                <a:spcPts val="1200"/>
              </a:spcBef>
            </a:pPr>
            <a:r>
              <a:rPr lang="en-US" u="sng" dirty="0" smtClean="0"/>
              <a:t>Minimum</a:t>
            </a:r>
            <a:r>
              <a:rPr lang="en-US" dirty="0" smtClean="0"/>
              <a:t> standard may not be sufficient for identification of all substances:</a:t>
            </a:r>
          </a:p>
          <a:p>
            <a:pPr lvl="1">
              <a:spcBef>
                <a:spcPts val="1200"/>
              </a:spcBef>
            </a:pPr>
            <a:r>
              <a:rPr lang="en-US" dirty="0" smtClean="0"/>
              <a:t>Method validation</a:t>
            </a:r>
          </a:p>
          <a:p>
            <a:pPr lvl="1">
              <a:spcBef>
                <a:spcPts val="1200"/>
              </a:spcBef>
            </a:pPr>
            <a:r>
              <a:rPr lang="en-US" dirty="0" smtClean="0"/>
              <a:t>Analytical scheme design</a:t>
            </a:r>
          </a:p>
          <a:p>
            <a:pPr lvl="1">
              <a:spcBef>
                <a:spcPts val="1200"/>
              </a:spcBef>
            </a:pPr>
            <a:r>
              <a:rPr lang="en-US" dirty="0" smtClean="0"/>
              <a:t>2 Cat. A </a:t>
            </a:r>
            <a:r>
              <a:rPr lang="en-US" i="1" u="sng" dirty="0" smtClean="0"/>
              <a:t>and</a:t>
            </a:r>
            <a:r>
              <a:rPr lang="en-US" dirty="0" smtClean="0"/>
              <a:t> Cat. B  </a:t>
            </a:r>
            <a:r>
              <a:rPr lang="en-US" i="1" dirty="0" smtClean="0"/>
              <a:t>OR</a:t>
            </a:r>
            <a:r>
              <a:rPr lang="en-US" dirty="0" smtClean="0"/>
              <a:t>  3 Cat. B</a:t>
            </a:r>
          </a:p>
        </p:txBody>
      </p:sp>
      <p:sp>
        <p:nvSpPr>
          <p:cNvPr id="4" name="Slide Number Placeholder 3"/>
          <p:cNvSpPr>
            <a:spLocks noGrp="1"/>
          </p:cNvSpPr>
          <p:nvPr>
            <p:ph type="sldNum" sz="quarter" idx="15"/>
          </p:nvPr>
        </p:nvSpPr>
        <p:spPr/>
        <p:txBody>
          <a:bodyPr/>
          <a:lstStyle/>
          <a:p>
            <a:fld id="{8D23C714-7B79-4FEE-AD87-87B938001C67}" type="slidenum">
              <a:rPr lang="en-US" smtClean="0"/>
              <a:pPr/>
              <a:t>20</a:t>
            </a:fld>
            <a:endParaRPr lang="en-US" dirty="0"/>
          </a:p>
        </p:txBody>
      </p:sp>
      <p:sp>
        <p:nvSpPr>
          <p:cNvPr id="5" name="Rectangle 4"/>
          <p:cNvSpPr/>
          <p:nvPr/>
        </p:nvSpPr>
        <p:spPr>
          <a:xfrm>
            <a:off x="1364580" y="6368654"/>
            <a:ext cx="6189785" cy="369332"/>
          </a:xfrm>
          <a:prstGeom prst="rect">
            <a:avLst/>
          </a:prstGeom>
        </p:spPr>
        <p:txBody>
          <a:bodyPr wrap="square">
            <a:spAutoFit/>
          </a:bodyPr>
          <a:lstStyle/>
          <a:p>
            <a:pPr algn="ctr"/>
            <a:r>
              <a:rPr lang="en-US" sz="1800" dirty="0" smtClean="0">
                <a:latin typeface="Calibri" panose="020F0502020204030204" pitchFamily="34" charset="0"/>
              </a:rPr>
              <a:t>* SWGDRUG </a:t>
            </a:r>
            <a:r>
              <a:rPr lang="en-US" sz="1800" dirty="0">
                <a:latin typeface="Calibri" panose="020F0502020204030204" pitchFamily="34" charset="0"/>
              </a:rPr>
              <a:t>Recommendations v. </a:t>
            </a:r>
            <a:r>
              <a:rPr lang="en-US" sz="1800" dirty="0" smtClean="0">
                <a:latin typeface="Calibri" panose="020F0502020204030204" pitchFamily="34" charset="0"/>
              </a:rPr>
              <a:t>7.1, PART IIIB.4 </a:t>
            </a:r>
            <a:endParaRPr lang="en-US" sz="1800" dirty="0">
              <a:latin typeface="Calibri" panose="020F0502020204030204" pitchFamily="34" charset="0"/>
            </a:endParaRPr>
          </a:p>
        </p:txBody>
      </p:sp>
    </p:spTree>
    <p:extLst>
      <p:ext uri="{BB962C8B-B14F-4D97-AF65-F5344CB8AC3E}">
        <p14:creationId xmlns:p14="http://schemas.microsoft.com/office/powerpoint/2010/main" val="162046267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467600" cy="1143000"/>
          </a:xfrm>
        </p:spPr>
        <p:txBody>
          <a:bodyPr/>
          <a:lstStyle/>
          <a:p>
            <a:r>
              <a:rPr lang="en-US" dirty="0" smtClean="0"/>
              <a:t>Correct Identifications:</a:t>
            </a:r>
            <a:endParaRPr lang="en-US" sz="3600" dirty="0"/>
          </a:p>
        </p:txBody>
      </p:sp>
      <p:sp>
        <p:nvSpPr>
          <p:cNvPr id="9" name="Content Placeholder 8"/>
          <p:cNvSpPr>
            <a:spLocks noGrp="1"/>
          </p:cNvSpPr>
          <p:nvPr>
            <p:ph sz="quarter" idx="1"/>
          </p:nvPr>
        </p:nvSpPr>
        <p:spPr>
          <a:xfrm>
            <a:off x="501804" y="1272696"/>
            <a:ext cx="7794703" cy="1771130"/>
          </a:xfrm>
        </p:spPr>
        <p:txBody>
          <a:bodyPr>
            <a:noAutofit/>
          </a:bodyPr>
          <a:lstStyle/>
          <a:p>
            <a:r>
              <a:rPr lang="en-US" dirty="0" smtClean="0"/>
              <a:t>Will depend on:</a:t>
            </a:r>
          </a:p>
          <a:p>
            <a:pPr lvl="1">
              <a:spcBef>
                <a:spcPts val="600"/>
              </a:spcBef>
            </a:pPr>
            <a:r>
              <a:rPr lang="en-US" dirty="0" smtClean="0"/>
              <a:t>Appropriate analytical scheme</a:t>
            </a:r>
          </a:p>
          <a:p>
            <a:pPr lvl="1">
              <a:spcBef>
                <a:spcPts val="600"/>
              </a:spcBef>
            </a:pPr>
            <a:r>
              <a:rPr lang="en-US" dirty="0" smtClean="0"/>
              <a:t>Competence of analyst</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21</a:t>
            </a:fld>
            <a:endParaRPr lang="en-US" dirty="0"/>
          </a:p>
        </p:txBody>
      </p:sp>
      <p:sp>
        <p:nvSpPr>
          <p:cNvPr id="5" name="Title 7"/>
          <p:cNvSpPr txBox="1">
            <a:spLocks/>
          </p:cNvSpPr>
          <p:nvPr/>
        </p:nvSpPr>
        <p:spPr>
          <a:xfrm>
            <a:off x="459288" y="2793304"/>
            <a:ext cx="7467600" cy="868575"/>
          </a:xfrm>
          <a:prstGeom prst="rect">
            <a:avLst/>
          </a:prstGeom>
        </p:spPr>
        <p:txBody>
          <a:bodyPr vert="horz" anchor="ctr">
            <a:normAutofit/>
          </a:bodyPr>
          <a:lstStyle>
            <a:lvl1pPr algn="l" rtl="0" eaLnBrk="1" latinLnBrk="0" hangingPunct="1">
              <a:spcBef>
                <a:spcPct val="0"/>
              </a:spcBef>
              <a:buNone/>
              <a:defRPr kumimoji="0" sz="3600" b="1" kern="1200" cap="small" baseline="0">
                <a:solidFill>
                  <a:schemeClr val="accent1"/>
                </a:solidFill>
                <a:latin typeface="+mj-lt"/>
                <a:ea typeface="+mj-ea"/>
                <a:cs typeface="+mj-cs"/>
              </a:defRPr>
            </a:lvl1pPr>
          </a:lstStyle>
          <a:p>
            <a:pPr fontAlgn="auto">
              <a:spcAft>
                <a:spcPts val="0"/>
              </a:spcAft>
            </a:pPr>
            <a:r>
              <a:rPr lang="en-US" sz="4000" dirty="0" smtClean="0">
                <a:latin typeface="Calibri" panose="020F0502020204030204" pitchFamily="34" charset="0"/>
              </a:rPr>
              <a:t>Analytical Scheme:</a:t>
            </a:r>
            <a:endParaRPr lang="en-US" sz="4000" dirty="0">
              <a:latin typeface="Calibri" panose="020F0502020204030204" pitchFamily="34" charset="0"/>
            </a:endParaRPr>
          </a:p>
        </p:txBody>
      </p:sp>
      <p:sp>
        <p:nvSpPr>
          <p:cNvPr id="6" name="Content Placeholder 8"/>
          <p:cNvSpPr txBox="1">
            <a:spLocks/>
          </p:cNvSpPr>
          <p:nvPr/>
        </p:nvSpPr>
        <p:spPr>
          <a:xfrm>
            <a:off x="491366" y="3620026"/>
            <a:ext cx="7794703" cy="2417519"/>
          </a:xfrm>
          <a:prstGeom prst="rect">
            <a:avLst/>
          </a:prstGeom>
        </p:spPr>
        <p:txBody>
          <a:bodyPr vert="horz">
            <a:noAutofit/>
          </a:bodyPr>
          <a:lstStyle>
            <a:lvl1pPr marL="347663" indent="-347663" algn="l" rtl="0" eaLnBrk="1" latinLnBrk="0" hangingPunct="1">
              <a:spcBef>
                <a:spcPts val="600"/>
              </a:spcBef>
              <a:buClr>
                <a:schemeClr val="accent1"/>
              </a:buClr>
              <a:buSzPct val="70000"/>
              <a:buFont typeface="Wingdings"/>
              <a:buChar char=""/>
              <a:defRPr kumimoji="0" sz="2800" b="1" kern="1200">
                <a:solidFill>
                  <a:schemeClr val="tx1"/>
                </a:solidFill>
                <a:latin typeface="+mn-lt"/>
                <a:ea typeface="+mn-ea"/>
                <a:cs typeface="+mn-cs"/>
              </a:defRPr>
            </a:lvl1pPr>
            <a:lvl2pPr marL="688975" indent="-342900" algn="l" rtl="0" eaLnBrk="1" latinLnBrk="0" hangingPunct="1">
              <a:spcBef>
                <a:spcPct val="20000"/>
              </a:spcBef>
              <a:buClr>
                <a:schemeClr val="accent1"/>
              </a:buClr>
              <a:buSzPct val="80000"/>
              <a:buFont typeface="Wingdings 2"/>
              <a:buChar char=""/>
              <a:defRPr kumimoji="0" sz="2400" kern="1200">
                <a:solidFill>
                  <a:schemeClr val="tx1"/>
                </a:solidFill>
                <a:latin typeface="+mn-lt"/>
                <a:ea typeface="+mn-ea"/>
                <a:cs typeface="+mn-cs"/>
              </a:defRPr>
            </a:lvl2pPr>
            <a:lvl3pPr marL="1025525" indent="-333375" algn="l" rtl="0" eaLnBrk="1" latinLnBrk="0" hangingPunct="1">
              <a:spcBef>
                <a:spcPct val="20000"/>
              </a:spcBef>
              <a:buClr>
                <a:schemeClr val="accent1">
                  <a:shade val="75000"/>
                </a:schemeClr>
              </a:buClr>
              <a:buSzPct val="60000"/>
              <a:buFont typeface="Wingdings"/>
              <a:buChar char=""/>
              <a:defRPr kumimoji="0" sz="22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fontAlgn="auto">
              <a:spcAft>
                <a:spcPts val="0"/>
              </a:spcAft>
            </a:pPr>
            <a:r>
              <a:rPr lang="en-US" dirty="0" smtClean="0">
                <a:latin typeface="Calibri" panose="020F0502020204030204" pitchFamily="34" charset="0"/>
              </a:rPr>
              <a:t>Based on validated methods:</a:t>
            </a:r>
          </a:p>
          <a:p>
            <a:pPr lvl="1" fontAlgn="auto">
              <a:spcBef>
                <a:spcPts val="600"/>
              </a:spcBef>
              <a:spcAft>
                <a:spcPts val="0"/>
              </a:spcAft>
            </a:pPr>
            <a:r>
              <a:rPr lang="en-US" dirty="0" smtClean="0">
                <a:latin typeface="Calibri" panose="020F0502020204030204" pitchFamily="34" charset="0"/>
              </a:rPr>
              <a:t>Recognized/documented limitations</a:t>
            </a:r>
          </a:p>
          <a:p>
            <a:pPr fontAlgn="auto">
              <a:spcAft>
                <a:spcPts val="0"/>
              </a:spcAft>
            </a:pPr>
            <a:r>
              <a:rPr lang="en-US" dirty="0" smtClean="0">
                <a:latin typeface="Calibri" panose="020F0502020204030204" pitchFamily="34" charset="0"/>
              </a:rPr>
              <a:t>Will depend on:</a:t>
            </a:r>
          </a:p>
          <a:p>
            <a:pPr lvl="1" fontAlgn="auto">
              <a:spcBef>
                <a:spcPts val="600"/>
              </a:spcBef>
              <a:spcAft>
                <a:spcPts val="0"/>
              </a:spcAft>
            </a:pPr>
            <a:r>
              <a:rPr lang="en-US" dirty="0" smtClean="0">
                <a:latin typeface="Calibri" panose="020F0502020204030204" pitchFamily="34" charset="0"/>
              </a:rPr>
              <a:t>Substance(s) of interest</a:t>
            </a:r>
          </a:p>
          <a:p>
            <a:pPr lvl="1" fontAlgn="auto">
              <a:spcBef>
                <a:spcPts val="600"/>
              </a:spcBef>
              <a:spcAft>
                <a:spcPts val="0"/>
              </a:spcAft>
            </a:pPr>
            <a:r>
              <a:rPr lang="en-US" dirty="0" smtClean="0">
                <a:latin typeface="Calibri" panose="020F0502020204030204" pitchFamily="34" charset="0"/>
              </a:rPr>
              <a:t>Jurisdictional requirements</a:t>
            </a:r>
          </a:p>
        </p:txBody>
      </p:sp>
      <p:sp>
        <p:nvSpPr>
          <p:cNvPr id="7" name="Rectangle 6"/>
          <p:cNvSpPr/>
          <p:nvPr/>
        </p:nvSpPr>
        <p:spPr>
          <a:xfrm>
            <a:off x="1201742" y="6381180"/>
            <a:ext cx="6189785" cy="369332"/>
          </a:xfrm>
          <a:prstGeom prst="rect">
            <a:avLst/>
          </a:prstGeom>
        </p:spPr>
        <p:txBody>
          <a:bodyPr wrap="square">
            <a:spAutoFit/>
          </a:bodyPr>
          <a:lstStyle/>
          <a:p>
            <a:pPr algn="ctr"/>
            <a:r>
              <a:rPr lang="en-US" sz="1800" dirty="0" smtClean="0">
                <a:latin typeface="Calibri" panose="020F0502020204030204" pitchFamily="34" charset="0"/>
              </a:rPr>
              <a:t>* SWGDRUG </a:t>
            </a:r>
            <a:r>
              <a:rPr lang="en-US" sz="1800" dirty="0">
                <a:latin typeface="Calibri" panose="020F0502020204030204" pitchFamily="34" charset="0"/>
              </a:rPr>
              <a:t>Recommendations v. </a:t>
            </a:r>
            <a:r>
              <a:rPr lang="en-US" sz="1800" dirty="0" smtClean="0">
                <a:latin typeface="Calibri" panose="020F0502020204030204" pitchFamily="34" charset="0"/>
              </a:rPr>
              <a:t>7.1, PART IIIB.1 </a:t>
            </a:r>
            <a:endParaRPr lang="en-US" sz="1800" dirty="0">
              <a:latin typeface="Calibri" panose="020F0502020204030204" pitchFamily="34" charset="0"/>
            </a:endParaRPr>
          </a:p>
        </p:txBody>
      </p:sp>
    </p:spTree>
    <p:extLst>
      <p:ext uri="{BB962C8B-B14F-4D97-AF65-F5344CB8AC3E}">
        <p14:creationId xmlns:p14="http://schemas.microsoft.com/office/powerpoint/2010/main" val="231401142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500"/>
                                        <p:tgtEl>
                                          <p:spTgt spid="6">
                                            <p:txEl>
                                              <p:pRg st="0" end="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500"/>
                                        <p:tgtEl>
                                          <p:spTgt spid="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500"/>
                                        <p:tgtEl>
                                          <p:spTgt spid="6">
                                            <p:txEl>
                                              <p:pRg st="2" end="2"/>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fade">
                                      <p:cBhvr>
                                        <p:cTn id="29" dur="500"/>
                                        <p:tgtEl>
                                          <p:spTgt spid="6">
                                            <p:txEl>
                                              <p:pRg st="3" end="3"/>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fade">
                                      <p:cBhvr>
                                        <p:cTn id="3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Analytical Scheme Design:</a:t>
            </a:r>
            <a:endParaRPr lang="en-US" sz="3600" dirty="0"/>
          </a:p>
        </p:txBody>
      </p:sp>
      <p:sp>
        <p:nvSpPr>
          <p:cNvPr id="9" name="Content Placeholder 8"/>
          <p:cNvSpPr>
            <a:spLocks noGrp="1"/>
          </p:cNvSpPr>
          <p:nvPr>
            <p:ph sz="quarter" idx="1"/>
          </p:nvPr>
        </p:nvSpPr>
        <p:spPr>
          <a:xfrm>
            <a:off x="501804" y="1310273"/>
            <a:ext cx="7794703" cy="5157435"/>
          </a:xfrm>
        </p:spPr>
        <p:txBody>
          <a:bodyPr>
            <a:noAutofit/>
          </a:bodyPr>
          <a:lstStyle/>
          <a:p>
            <a:pPr>
              <a:spcBef>
                <a:spcPts val="1200"/>
              </a:spcBef>
            </a:pPr>
            <a:r>
              <a:rPr lang="en-US" dirty="0" smtClean="0"/>
              <a:t>Will include:</a:t>
            </a:r>
          </a:p>
          <a:p>
            <a:pPr lvl="1">
              <a:spcBef>
                <a:spcPts val="1200"/>
              </a:spcBef>
            </a:pPr>
            <a:r>
              <a:rPr lang="en-US" dirty="0" smtClean="0"/>
              <a:t>Combination of techniques/methods to overcome individual limitations</a:t>
            </a:r>
          </a:p>
          <a:p>
            <a:pPr lvl="1">
              <a:spcBef>
                <a:spcPts val="1200"/>
              </a:spcBef>
            </a:pPr>
            <a:r>
              <a:rPr lang="en-US" dirty="0" smtClean="0"/>
              <a:t>Use of orthogonal techniques:</a:t>
            </a:r>
          </a:p>
          <a:p>
            <a:pPr lvl="2">
              <a:spcBef>
                <a:spcPts val="1200"/>
              </a:spcBef>
            </a:pPr>
            <a:r>
              <a:rPr lang="en-US" b="1" dirty="0" smtClean="0">
                <a:solidFill>
                  <a:schemeClr val="accent1"/>
                </a:solidFill>
              </a:rPr>
              <a:t>Reduce the likelihood of false positives</a:t>
            </a:r>
            <a:endParaRPr lang="en-US" b="1" dirty="0">
              <a:solidFill>
                <a:schemeClr val="accent1"/>
              </a:solidFill>
            </a:endParaRPr>
          </a:p>
          <a:p>
            <a:pPr lvl="1">
              <a:spcBef>
                <a:spcPts val="1200"/>
              </a:spcBef>
            </a:pPr>
            <a:r>
              <a:rPr lang="en-US" dirty="0" smtClean="0"/>
              <a:t>Test 2 or more portions:</a:t>
            </a:r>
          </a:p>
          <a:p>
            <a:pPr lvl="2">
              <a:spcBef>
                <a:spcPts val="1200"/>
              </a:spcBef>
            </a:pPr>
            <a:r>
              <a:rPr lang="en-US" b="1" dirty="0" smtClean="0">
                <a:solidFill>
                  <a:schemeClr val="accent1"/>
                </a:solidFill>
              </a:rPr>
              <a:t>Corroboration of results</a:t>
            </a:r>
          </a:p>
          <a:p>
            <a:pPr lvl="2">
              <a:spcBef>
                <a:spcPts val="1200"/>
              </a:spcBef>
            </a:pPr>
            <a:r>
              <a:rPr lang="en-US" b="1" dirty="0" smtClean="0">
                <a:solidFill>
                  <a:schemeClr val="accent1"/>
                </a:solidFill>
              </a:rPr>
              <a:t>Reduce possibility of contamination</a:t>
            </a:r>
          </a:p>
          <a:p>
            <a:pPr lvl="2">
              <a:spcBef>
                <a:spcPts val="1200"/>
              </a:spcBef>
            </a:pPr>
            <a:r>
              <a:rPr lang="en-US" b="1" dirty="0" smtClean="0">
                <a:solidFill>
                  <a:schemeClr val="accent1"/>
                </a:solidFill>
              </a:rPr>
              <a:t>Address sample heterogeneity</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22</a:t>
            </a:fld>
            <a:endParaRPr lang="en-US" dirty="0"/>
          </a:p>
        </p:txBody>
      </p:sp>
    </p:spTree>
    <p:extLst>
      <p:ext uri="{BB962C8B-B14F-4D97-AF65-F5344CB8AC3E}">
        <p14:creationId xmlns:p14="http://schemas.microsoft.com/office/powerpoint/2010/main" val="146313685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Effect transition="in" filter="fade">
                                      <p:cBhvr>
                                        <p:cTn id="7" dur="500"/>
                                        <p:tgtEl>
                                          <p:spTgt spid="9">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5" end="5"/>
                                            </p:txEl>
                                          </p:spTgt>
                                        </p:tgtEl>
                                        <p:attrNameLst>
                                          <p:attrName>style.visibility</p:attrName>
                                        </p:attrNameLst>
                                      </p:cBhvr>
                                      <p:to>
                                        <p:strVal val="visible"/>
                                      </p:to>
                                    </p:set>
                                    <p:animEffect transition="in" filter="fade">
                                      <p:cBhvr>
                                        <p:cTn id="12" dur="500"/>
                                        <p:tgtEl>
                                          <p:spTgt spid="9">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9">
                                            <p:txEl>
                                              <p:pRg st="6" end="6"/>
                                            </p:txEl>
                                          </p:spTgt>
                                        </p:tgtEl>
                                        <p:attrNameLst>
                                          <p:attrName>style.visibility</p:attrName>
                                        </p:attrNameLst>
                                      </p:cBhvr>
                                      <p:to>
                                        <p:strVal val="visible"/>
                                      </p:to>
                                    </p:set>
                                    <p:animEffect transition="in" filter="fade">
                                      <p:cBhvr>
                                        <p:cTn id="15" dur="500"/>
                                        <p:tgtEl>
                                          <p:spTgt spid="9">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7" end="7"/>
                                            </p:txEl>
                                          </p:spTgt>
                                        </p:tgtEl>
                                        <p:attrNameLst>
                                          <p:attrName>style.visibility</p:attrName>
                                        </p:attrNameLst>
                                      </p:cBhvr>
                                      <p:to>
                                        <p:strVal val="visible"/>
                                      </p:to>
                                    </p:set>
                                    <p:animEffect transition="in" filter="fade">
                                      <p:cBhvr>
                                        <p:cTn id="18"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Analytical Scheme Design:</a:t>
            </a:r>
          </a:p>
        </p:txBody>
      </p:sp>
      <p:sp>
        <p:nvSpPr>
          <p:cNvPr id="3" name="Content Placeholder 2"/>
          <p:cNvSpPr>
            <a:spLocks noGrp="1"/>
          </p:cNvSpPr>
          <p:nvPr>
            <p:ph sz="quarter" idx="1"/>
          </p:nvPr>
        </p:nvSpPr>
        <p:spPr>
          <a:xfrm>
            <a:off x="483576" y="1362816"/>
            <a:ext cx="7467600" cy="4873752"/>
          </a:xfrm>
        </p:spPr>
        <p:txBody>
          <a:bodyPr>
            <a:normAutofit/>
          </a:bodyPr>
          <a:lstStyle/>
          <a:p>
            <a:r>
              <a:rPr lang="en-US" sz="3200" dirty="0" smtClean="0"/>
              <a:t>State Jurisdiction</a:t>
            </a:r>
          </a:p>
          <a:p>
            <a:pPr lvl="1"/>
            <a:r>
              <a:rPr lang="en-US" sz="2800" dirty="0" smtClean="0"/>
              <a:t>Identification of Methamphetamine</a:t>
            </a:r>
          </a:p>
          <a:p>
            <a:pPr lvl="2"/>
            <a:r>
              <a:rPr lang="en-US" sz="2400" b="1" dirty="0" smtClean="0">
                <a:solidFill>
                  <a:schemeClr val="accent1"/>
                </a:solidFill>
              </a:rPr>
              <a:t>GC-MS</a:t>
            </a:r>
            <a:endParaRPr lang="en-US" sz="2400" b="1" dirty="0">
              <a:solidFill>
                <a:schemeClr val="accent1"/>
              </a:solidFill>
            </a:endParaRPr>
          </a:p>
          <a:p>
            <a:r>
              <a:rPr lang="en-US" sz="3200" dirty="0" smtClean="0"/>
              <a:t>Federal Jurisdiction</a:t>
            </a:r>
          </a:p>
          <a:p>
            <a:pPr lvl="1"/>
            <a:r>
              <a:rPr lang="en-US" sz="2800" dirty="0" smtClean="0"/>
              <a:t>Identification of d-Methamphetamine </a:t>
            </a:r>
            <a:r>
              <a:rPr lang="en-US" sz="2800" dirty="0" err="1" smtClean="0"/>
              <a:t>HCl</a:t>
            </a:r>
            <a:r>
              <a:rPr lang="en-US" sz="2800" dirty="0" smtClean="0"/>
              <a:t> </a:t>
            </a:r>
          </a:p>
          <a:p>
            <a:pPr lvl="1"/>
            <a:r>
              <a:rPr lang="en-US" sz="2800" dirty="0" smtClean="0"/>
              <a:t>Over 80% purity?</a:t>
            </a:r>
          </a:p>
          <a:p>
            <a:pPr lvl="2"/>
            <a:r>
              <a:rPr lang="en-US" sz="2400" b="1" dirty="0" smtClean="0">
                <a:solidFill>
                  <a:schemeClr val="accent1"/>
                </a:solidFill>
              </a:rPr>
              <a:t>GC-MS</a:t>
            </a:r>
          </a:p>
          <a:p>
            <a:pPr lvl="2"/>
            <a:r>
              <a:rPr lang="en-US" sz="2400" b="1" dirty="0" smtClean="0">
                <a:solidFill>
                  <a:schemeClr val="accent1"/>
                </a:solidFill>
              </a:rPr>
              <a:t>IR Spectroscopy</a:t>
            </a:r>
          </a:p>
          <a:p>
            <a:pPr lvl="2"/>
            <a:r>
              <a:rPr lang="en-US" sz="2400" b="1" dirty="0" smtClean="0">
                <a:solidFill>
                  <a:schemeClr val="accent1"/>
                </a:solidFill>
              </a:rPr>
              <a:t>Chiral analysis</a:t>
            </a:r>
          </a:p>
          <a:p>
            <a:pPr lvl="2"/>
            <a:r>
              <a:rPr lang="en-US" sz="2400" b="1" dirty="0" smtClean="0">
                <a:solidFill>
                  <a:schemeClr val="accent1"/>
                </a:solidFill>
              </a:rPr>
              <a:t>Purity analysis</a:t>
            </a:r>
          </a:p>
          <a:p>
            <a:endParaRPr lang="en-US" dirty="0"/>
          </a:p>
        </p:txBody>
      </p:sp>
      <p:sp>
        <p:nvSpPr>
          <p:cNvPr id="4" name="Slide Number Placeholder 3"/>
          <p:cNvSpPr>
            <a:spLocks noGrp="1"/>
          </p:cNvSpPr>
          <p:nvPr>
            <p:ph type="sldNum" sz="quarter" idx="15"/>
          </p:nvPr>
        </p:nvSpPr>
        <p:spPr/>
        <p:txBody>
          <a:bodyPr/>
          <a:lstStyle/>
          <a:p>
            <a:fld id="{8D23C714-7B79-4FEE-AD87-87B938001C67}" type="slidenum">
              <a:rPr lang="en-US" smtClean="0"/>
              <a:t>23</a:t>
            </a:fld>
            <a:endParaRPr lang="en-US"/>
          </a:p>
        </p:txBody>
      </p:sp>
    </p:spTree>
    <p:extLst>
      <p:ext uri="{BB962C8B-B14F-4D97-AF65-F5344CB8AC3E}">
        <p14:creationId xmlns:p14="http://schemas.microsoft.com/office/powerpoint/2010/main" val="2314212028"/>
      </p:ext>
    </p:extLst>
  </p:cSld>
  <p:clrMapOvr>
    <a:masterClrMapping/>
  </p:clrMapOvr>
  <p:transition spd="slow">
    <p:pu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SWGDRUG Recommendations</a:t>
            </a:r>
            <a:endParaRPr lang="en-US" sz="3600" dirty="0"/>
          </a:p>
        </p:txBody>
      </p:sp>
      <p:sp>
        <p:nvSpPr>
          <p:cNvPr id="9" name="Content Placeholder 8"/>
          <p:cNvSpPr>
            <a:spLocks noGrp="1"/>
          </p:cNvSpPr>
          <p:nvPr>
            <p:ph sz="quarter" idx="1"/>
          </p:nvPr>
        </p:nvSpPr>
        <p:spPr/>
        <p:txBody>
          <a:bodyPr/>
          <a:lstStyle/>
          <a:p>
            <a:pPr>
              <a:spcBef>
                <a:spcPts val="1200"/>
              </a:spcBef>
            </a:pPr>
            <a:r>
              <a:rPr lang="en-US" dirty="0" smtClean="0"/>
              <a:t>Summary:</a:t>
            </a:r>
          </a:p>
          <a:p>
            <a:pPr lvl="1">
              <a:spcBef>
                <a:spcPts val="1200"/>
              </a:spcBef>
            </a:pPr>
            <a:r>
              <a:rPr lang="en-US" dirty="0" smtClean="0"/>
              <a:t>A-B-C categorization</a:t>
            </a:r>
          </a:p>
          <a:p>
            <a:pPr lvl="1">
              <a:spcBef>
                <a:spcPts val="1200"/>
              </a:spcBef>
            </a:pPr>
            <a:r>
              <a:rPr lang="en-US" dirty="0" smtClean="0"/>
              <a:t>Discriminating power</a:t>
            </a:r>
          </a:p>
          <a:p>
            <a:pPr lvl="1">
              <a:spcBef>
                <a:spcPts val="1200"/>
              </a:spcBef>
            </a:pPr>
            <a:r>
              <a:rPr lang="en-US" dirty="0"/>
              <a:t>Minimum </a:t>
            </a:r>
            <a:r>
              <a:rPr lang="en-US" dirty="0" smtClean="0"/>
              <a:t>standards for identification</a:t>
            </a:r>
            <a:endParaRPr lang="en-US" dirty="0"/>
          </a:p>
          <a:p>
            <a:pPr lvl="1">
              <a:spcBef>
                <a:spcPts val="1200"/>
              </a:spcBef>
            </a:pPr>
            <a:r>
              <a:rPr lang="en-US" dirty="0" smtClean="0"/>
              <a:t>Analytical scheme design</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24</a:t>
            </a:fld>
            <a:endParaRPr lang="en-US" dirty="0"/>
          </a:p>
        </p:txBody>
      </p:sp>
    </p:spTree>
    <p:extLst>
      <p:ext uri="{BB962C8B-B14F-4D97-AF65-F5344CB8AC3E}">
        <p14:creationId xmlns:p14="http://schemas.microsoft.com/office/powerpoint/2010/main" val="1478664253"/>
      </p:ext>
    </p:extLst>
  </p:cSld>
  <p:clrMapOvr>
    <a:masterClrMapping/>
  </p:clrMapOvr>
  <p:transition spd="slow">
    <p:pu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quarter" idx="1"/>
          </p:nvPr>
        </p:nvSpPr>
        <p:spPr>
          <a:xfrm>
            <a:off x="545123" y="1303016"/>
            <a:ext cx="7744263" cy="5170266"/>
          </a:xfrm>
        </p:spPr>
        <p:txBody>
          <a:bodyPr>
            <a:noAutofit/>
          </a:bodyPr>
          <a:lstStyle/>
          <a:p>
            <a:pPr>
              <a:spcBef>
                <a:spcPts val="1200"/>
              </a:spcBef>
            </a:pPr>
            <a:r>
              <a:rPr lang="en-US" sz="2400" dirty="0" smtClean="0"/>
              <a:t>DEA </a:t>
            </a:r>
            <a:r>
              <a:rPr lang="en-US" sz="2400" dirty="0"/>
              <a:t>– </a:t>
            </a:r>
            <a:r>
              <a:rPr lang="en-US" sz="2400" b="0" dirty="0"/>
              <a:t>Scott R. Oulton (Chair</a:t>
            </a:r>
            <a:r>
              <a:rPr lang="en-US" sz="2400" b="0" dirty="0" smtClean="0"/>
              <a:t>)</a:t>
            </a:r>
          </a:p>
          <a:p>
            <a:pPr>
              <a:spcBef>
                <a:spcPts val="1200"/>
              </a:spcBef>
            </a:pPr>
            <a:r>
              <a:rPr lang="en-US" sz="2400" dirty="0" smtClean="0"/>
              <a:t>SAFS </a:t>
            </a:r>
            <a:r>
              <a:rPr lang="en-US" sz="2400" dirty="0"/>
              <a:t>– </a:t>
            </a:r>
            <a:r>
              <a:rPr lang="en-US" sz="2400" b="0" dirty="0"/>
              <a:t>Christian </a:t>
            </a:r>
            <a:r>
              <a:rPr lang="en-US" sz="2400" b="0" dirty="0" err="1"/>
              <a:t>Matchett</a:t>
            </a:r>
            <a:r>
              <a:rPr lang="en-US" sz="2400" b="0" dirty="0"/>
              <a:t> (Vice Chair</a:t>
            </a:r>
            <a:r>
              <a:rPr lang="en-US" sz="2400" b="0" dirty="0" smtClean="0"/>
              <a:t>)</a:t>
            </a:r>
          </a:p>
          <a:p>
            <a:pPr>
              <a:spcBef>
                <a:spcPts val="1200"/>
              </a:spcBef>
            </a:pPr>
            <a:r>
              <a:rPr lang="en-US" sz="2400" dirty="0" smtClean="0"/>
              <a:t>DEA </a:t>
            </a:r>
            <a:r>
              <a:rPr lang="en-US" sz="2400" dirty="0"/>
              <a:t>&amp; AAFS – </a:t>
            </a:r>
            <a:r>
              <a:rPr lang="en-US" sz="2400" b="0" dirty="0"/>
              <a:t>Dr. Sandra </a:t>
            </a:r>
            <a:r>
              <a:rPr lang="en-US" sz="2400" b="0" dirty="0" smtClean="0"/>
              <a:t>Rodriguez-Cruz</a:t>
            </a:r>
            <a:r>
              <a:rPr lang="en-US" sz="2400" b="0" baseline="30000" dirty="0" smtClean="0"/>
              <a:t>1</a:t>
            </a:r>
            <a:endParaRPr lang="en-US" sz="2400" b="0" dirty="0" smtClean="0"/>
          </a:p>
          <a:p>
            <a:pPr>
              <a:spcBef>
                <a:spcPts val="1200"/>
              </a:spcBef>
            </a:pPr>
            <a:r>
              <a:rPr lang="en-US" sz="2400" dirty="0"/>
              <a:t>MAFS – </a:t>
            </a:r>
            <a:r>
              <a:rPr lang="en-US" sz="2400" b="0" dirty="0" smtClean="0"/>
              <a:t>vacant</a:t>
            </a:r>
            <a:endParaRPr lang="en-US" sz="2400" b="0" dirty="0"/>
          </a:p>
          <a:p>
            <a:pPr>
              <a:spcBef>
                <a:spcPts val="1200"/>
              </a:spcBef>
            </a:pPr>
            <a:r>
              <a:rPr lang="en-US" sz="2400" dirty="0"/>
              <a:t>MAAFS – </a:t>
            </a:r>
            <a:r>
              <a:rPr lang="en-US" sz="2400" b="0" dirty="0" err="1" smtClean="0"/>
              <a:t>Juli</a:t>
            </a:r>
            <a:r>
              <a:rPr lang="en-US" sz="2400" b="0" dirty="0" smtClean="0"/>
              <a:t> </a:t>
            </a:r>
            <a:r>
              <a:rPr lang="en-US" sz="2400" b="0" dirty="0" err="1" smtClean="0"/>
              <a:t>Cruciotti</a:t>
            </a:r>
            <a:endParaRPr lang="en-US" sz="2400" b="0" dirty="0"/>
          </a:p>
          <a:p>
            <a:pPr>
              <a:spcBef>
                <a:spcPts val="1200"/>
              </a:spcBef>
            </a:pPr>
            <a:r>
              <a:rPr lang="en-US" sz="2400" dirty="0" smtClean="0"/>
              <a:t>NEAFS </a:t>
            </a:r>
            <a:r>
              <a:rPr lang="en-US" sz="2400" dirty="0"/>
              <a:t>– </a:t>
            </a:r>
            <a:r>
              <a:rPr lang="en-US" sz="2400" b="0" dirty="0"/>
              <a:t>Tiffany </a:t>
            </a:r>
            <a:r>
              <a:rPr lang="en-US" sz="2400" b="0" dirty="0" err="1" smtClean="0"/>
              <a:t>Ribadeneyra</a:t>
            </a:r>
            <a:endParaRPr lang="en-US" sz="2400" b="0" dirty="0" smtClean="0"/>
          </a:p>
          <a:p>
            <a:pPr>
              <a:spcBef>
                <a:spcPts val="1200"/>
              </a:spcBef>
            </a:pPr>
            <a:r>
              <a:rPr lang="en-US" sz="2400" dirty="0" smtClean="0"/>
              <a:t>NWAFS &amp; CAC – </a:t>
            </a:r>
            <a:r>
              <a:rPr lang="en-US" sz="2400" b="0" dirty="0" smtClean="0"/>
              <a:t>Dr. Sandra Sachs</a:t>
            </a:r>
          </a:p>
          <a:p>
            <a:pPr>
              <a:spcBef>
                <a:spcPts val="1200"/>
              </a:spcBef>
            </a:pPr>
            <a:r>
              <a:rPr lang="en-US" sz="2400" dirty="0"/>
              <a:t>SWAFS – </a:t>
            </a:r>
            <a:r>
              <a:rPr lang="en-US" sz="2400" b="0" dirty="0"/>
              <a:t>Roger Schneider</a:t>
            </a:r>
          </a:p>
          <a:p>
            <a:pPr>
              <a:spcBef>
                <a:spcPts val="1200"/>
              </a:spcBef>
            </a:pPr>
            <a:r>
              <a:rPr lang="en-US" sz="2400" dirty="0" smtClean="0"/>
              <a:t>Educator </a:t>
            </a:r>
            <a:r>
              <a:rPr lang="en-US" sz="2400" dirty="0"/>
              <a:t>– </a:t>
            </a:r>
            <a:r>
              <a:rPr lang="en-US" sz="2400" b="0" dirty="0">
                <a:cs typeface="Arial" charset="0"/>
              </a:rPr>
              <a:t>Dr. Eric </a:t>
            </a:r>
            <a:r>
              <a:rPr lang="en-US" sz="2400" b="0" dirty="0" smtClean="0"/>
              <a:t>Person</a:t>
            </a:r>
            <a:endParaRPr lang="en-US" sz="2400" b="0" dirty="0"/>
          </a:p>
          <a:p>
            <a:pPr>
              <a:spcBef>
                <a:spcPts val="1200"/>
              </a:spcBef>
            </a:pPr>
            <a:r>
              <a:rPr lang="en-US" sz="2400" dirty="0" smtClean="0"/>
              <a:t>FBI – </a:t>
            </a:r>
            <a:r>
              <a:rPr lang="en-US" sz="2400" b="0" dirty="0" smtClean="0"/>
              <a:t>vacant</a:t>
            </a:r>
            <a:endParaRPr lang="en-US" sz="2400" b="0" dirty="0"/>
          </a:p>
          <a:p>
            <a:pPr>
              <a:spcBef>
                <a:spcPts val="1200"/>
              </a:spcBef>
            </a:pPr>
            <a:endParaRPr lang="en-US" sz="2400" dirty="0"/>
          </a:p>
          <a:p>
            <a:pPr>
              <a:spcBef>
                <a:spcPts val="1200"/>
              </a:spcBef>
            </a:pPr>
            <a:endParaRPr lang="en-US" sz="2400" dirty="0" smtClean="0">
              <a:solidFill>
                <a:srgbClr val="FF0000"/>
              </a:solidFill>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25</a:t>
            </a:fld>
            <a:endParaRPr lang="en-US" dirty="0"/>
          </a:p>
        </p:txBody>
      </p:sp>
      <p:sp>
        <p:nvSpPr>
          <p:cNvPr id="2" name="TextBox 1"/>
          <p:cNvSpPr txBox="1"/>
          <p:nvPr/>
        </p:nvSpPr>
        <p:spPr>
          <a:xfrm>
            <a:off x="6905296" y="6209465"/>
            <a:ext cx="1075166" cy="307777"/>
          </a:xfrm>
          <a:prstGeom prst="rect">
            <a:avLst/>
          </a:prstGeom>
          <a:noFill/>
        </p:spPr>
        <p:txBody>
          <a:bodyPr wrap="none" rtlCol="0">
            <a:spAutoFit/>
          </a:bodyPr>
          <a:lstStyle/>
          <a:p>
            <a:r>
              <a:rPr lang="en-US" sz="1400" baseline="30000" dirty="0" smtClean="0">
                <a:latin typeface="+mn-lt"/>
              </a:rPr>
              <a:t>1</a:t>
            </a:r>
            <a:r>
              <a:rPr lang="en-US" sz="1400" dirty="0" smtClean="0">
                <a:latin typeface="+mn-lt"/>
              </a:rPr>
              <a:t>non-voting</a:t>
            </a:r>
            <a:endParaRPr lang="en-US" sz="1400" dirty="0">
              <a:latin typeface="+mn-lt"/>
            </a:endParaRPr>
          </a:p>
        </p:txBody>
      </p:sp>
    </p:spTree>
    <p:extLst>
      <p:ext uri="{BB962C8B-B14F-4D97-AF65-F5344CB8AC3E}">
        <p14:creationId xmlns:p14="http://schemas.microsoft.com/office/powerpoint/2010/main" val="1981879724"/>
      </p:ext>
    </p:extLst>
  </p:cSld>
  <p:clrMapOvr>
    <a:masterClrMapping/>
  </p:clrMapOvr>
  <p:transition spd="slow">
    <p:pu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quarter" idx="1"/>
          </p:nvPr>
        </p:nvSpPr>
        <p:spPr>
          <a:xfrm>
            <a:off x="541608" y="1290704"/>
            <a:ext cx="7467600" cy="5251498"/>
          </a:xfrm>
        </p:spPr>
        <p:txBody>
          <a:bodyPr>
            <a:noAutofit/>
          </a:bodyPr>
          <a:lstStyle/>
          <a:p>
            <a:pPr>
              <a:spcBef>
                <a:spcPts val="800"/>
              </a:spcBef>
            </a:pPr>
            <a:r>
              <a:rPr lang="en-US" sz="2400" dirty="0" smtClean="0"/>
              <a:t>ASCLD </a:t>
            </a:r>
            <a:r>
              <a:rPr lang="en-US" sz="2400" dirty="0"/>
              <a:t>– </a:t>
            </a:r>
            <a:r>
              <a:rPr lang="en-US" sz="2400" b="0" dirty="0"/>
              <a:t>Garth </a:t>
            </a:r>
            <a:r>
              <a:rPr lang="en-US" sz="2400" b="0" dirty="0" err="1" smtClean="0"/>
              <a:t>Glassburg</a:t>
            </a:r>
            <a:endParaRPr lang="en-US" sz="2400" b="0" dirty="0"/>
          </a:p>
          <a:p>
            <a:pPr>
              <a:spcBef>
                <a:spcPts val="800"/>
              </a:spcBef>
            </a:pPr>
            <a:r>
              <a:rPr lang="en-US" sz="2400" dirty="0" smtClean="0"/>
              <a:t>ASTM – </a:t>
            </a:r>
            <a:r>
              <a:rPr lang="en-US" sz="2400" b="0" dirty="0" smtClean="0"/>
              <a:t>Agnes Winokur</a:t>
            </a:r>
          </a:p>
          <a:p>
            <a:pPr>
              <a:spcBef>
                <a:spcPts val="800"/>
              </a:spcBef>
            </a:pPr>
            <a:r>
              <a:rPr lang="en-US" sz="2400" dirty="0" smtClean="0"/>
              <a:t>NIST </a:t>
            </a:r>
            <a:r>
              <a:rPr lang="en-US" sz="2400" dirty="0"/>
              <a:t>– </a:t>
            </a:r>
            <a:r>
              <a:rPr lang="en-US" sz="2400" b="0" dirty="0" smtClean="0"/>
              <a:t>Dr. Karen </a:t>
            </a:r>
            <a:r>
              <a:rPr lang="en-US" sz="2400" b="0" dirty="0" err="1"/>
              <a:t>Phinney</a:t>
            </a:r>
            <a:endParaRPr lang="en-US" sz="2400" b="0" dirty="0"/>
          </a:p>
          <a:p>
            <a:pPr>
              <a:spcBef>
                <a:spcPts val="800"/>
              </a:spcBef>
            </a:pPr>
            <a:r>
              <a:rPr lang="en-US" sz="2400" dirty="0"/>
              <a:t>AFSN/IDWG – </a:t>
            </a:r>
            <a:r>
              <a:rPr lang="en-US" sz="2400" b="0" dirty="0"/>
              <a:t>Dr. Angeline Yap </a:t>
            </a:r>
            <a:r>
              <a:rPr lang="en-US" sz="2400" b="0" dirty="0" err="1"/>
              <a:t>Tiong</a:t>
            </a:r>
            <a:r>
              <a:rPr lang="en-US" sz="2400" b="0" dirty="0"/>
              <a:t> </a:t>
            </a:r>
            <a:r>
              <a:rPr lang="en-US" sz="2400" b="0" dirty="0" err="1"/>
              <a:t>Whei</a:t>
            </a:r>
            <a:endParaRPr lang="en-US" sz="2400" b="0" dirty="0"/>
          </a:p>
          <a:p>
            <a:pPr>
              <a:spcBef>
                <a:spcPts val="800"/>
              </a:spcBef>
            </a:pPr>
            <a:r>
              <a:rPr lang="en-US" sz="2400" dirty="0"/>
              <a:t>AICEF – </a:t>
            </a:r>
            <a:r>
              <a:rPr lang="en-US" sz="2400" b="0" dirty="0"/>
              <a:t>Dr. Adriano </a:t>
            </a:r>
            <a:r>
              <a:rPr lang="en-US" sz="2400" b="0" dirty="0" err="1"/>
              <a:t>Maldaner</a:t>
            </a:r>
            <a:endParaRPr lang="en-US" sz="2400" b="0" dirty="0"/>
          </a:p>
          <a:p>
            <a:pPr>
              <a:spcBef>
                <a:spcPts val="800"/>
              </a:spcBef>
            </a:pPr>
            <a:r>
              <a:rPr lang="en-US" sz="2400" dirty="0"/>
              <a:t>Australia – </a:t>
            </a:r>
            <a:r>
              <a:rPr lang="en-US" sz="2400" b="0" dirty="0"/>
              <a:t>Catherine Quinn</a:t>
            </a:r>
          </a:p>
          <a:p>
            <a:pPr>
              <a:spcBef>
                <a:spcPts val="800"/>
              </a:spcBef>
            </a:pPr>
            <a:r>
              <a:rPr lang="en-US" sz="2400" dirty="0" smtClean="0"/>
              <a:t>Canada </a:t>
            </a:r>
            <a:r>
              <a:rPr lang="en-US" sz="2400" dirty="0"/>
              <a:t>– </a:t>
            </a:r>
            <a:r>
              <a:rPr lang="en-US" sz="2400" b="0" dirty="0"/>
              <a:t>Richard </a:t>
            </a:r>
            <a:r>
              <a:rPr lang="en-US" sz="2400" b="0" dirty="0" smtClean="0"/>
              <a:t>Laing</a:t>
            </a:r>
          </a:p>
          <a:p>
            <a:pPr>
              <a:spcBef>
                <a:spcPts val="800"/>
              </a:spcBef>
            </a:pPr>
            <a:r>
              <a:rPr lang="en-US" sz="2400" dirty="0" smtClean="0"/>
              <a:t>ENFSI </a:t>
            </a:r>
            <a:r>
              <a:rPr lang="en-US" sz="2400" dirty="0"/>
              <a:t>– </a:t>
            </a:r>
            <a:r>
              <a:rPr lang="en-US" sz="2400" b="0" dirty="0"/>
              <a:t>Dr. Michael </a:t>
            </a:r>
            <a:r>
              <a:rPr lang="en-US" sz="2400" b="0" dirty="0" err="1"/>
              <a:t>Bovens</a:t>
            </a:r>
            <a:endParaRPr lang="en-US" sz="2400" b="0" dirty="0"/>
          </a:p>
          <a:p>
            <a:pPr>
              <a:spcBef>
                <a:spcPts val="800"/>
              </a:spcBef>
            </a:pPr>
            <a:r>
              <a:rPr lang="en-US" sz="2400" dirty="0"/>
              <a:t>Germany – </a:t>
            </a:r>
            <a:r>
              <a:rPr lang="en-US" sz="2400" b="0" dirty="0"/>
              <a:t>Dr. Udo </a:t>
            </a:r>
            <a:r>
              <a:rPr lang="en-US" sz="2400" b="0" dirty="0" err="1"/>
              <a:t>Zerell</a:t>
            </a:r>
            <a:endParaRPr lang="en-US" sz="2400" b="0" dirty="0"/>
          </a:p>
          <a:p>
            <a:pPr>
              <a:spcBef>
                <a:spcPts val="800"/>
              </a:spcBef>
            </a:pPr>
            <a:r>
              <a:rPr lang="en-US" sz="2400" dirty="0" smtClean="0"/>
              <a:t>United </a:t>
            </a:r>
            <a:r>
              <a:rPr lang="en-US" sz="2400" dirty="0"/>
              <a:t>Kingdom – </a:t>
            </a:r>
            <a:r>
              <a:rPr lang="en-US" sz="2400" b="0" dirty="0"/>
              <a:t>Dr. Sylvia </a:t>
            </a:r>
            <a:r>
              <a:rPr lang="en-US" sz="2400" b="0" dirty="0" smtClean="0"/>
              <a:t>Burns</a:t>
            </a:r>
          </a:p>
          <a:p>
            <a:pPr>
              <a:spcBef>
                <a:spcPts val="800"/>
              </a:spcBef>
            </a:pPr>
            <a:r>
              <a:rPr lang="en-US" sz="2400" dirty="0" smtClean="0"/>
              <a:t>UNODC </a:t>
            </a:r>
            <a:r>
              <a:rPr lang="en-US" sz="2400" dirty="0"/>
              <a:t>– </a:t>
            </a:r>
            <a:r>
              <a:rPr lang="en-US" sz="2400" b="0" dirty="0"/>
              <a:t>Dr. </a:t>
            </a:r>
            <a:r>
              <a:rPr lang="en-US" sz="2400" b="0" dirty="0" err="1"/>
              <a:t>Conor</a:t>
            </a:r>
            <a:r>
              <a:rPr lang="en-US" sz="2400" b="0" dirty="0"/>
              <a:t> </a:t>
            </a:r>
            <a:r>
              <a:rPr lang="en-US" sz="2400" b="0" dirty="0" err="1" smtClean="0"/>
              <a:t>Crean</a:t>
            </a:r>
            <a:endParaRPr lang="en-US" sz="2400" b="0" dirty="0" smtClean="0"/>
          </a:p>
        </p:txBody>
      </p:sp>
      <p:sp>
        <p:nvSpPr>
          <p:cNvPr id="5" name="Slide Number Placeholder 4"/>
          <p:cNvSpPr>
            <a:spLocks noGrp="1"/>
          </p:cNvSpPr>
          <p:nvPr>
            <p:ph type="sldNum" sz="quarter" idx="15"/>
          </p:nvPr>
        </p:nvSpPr>
        <p:spPr/>
        <p:txBody>
          <a:bodyPr/>
          <a:lstStyle/>
          <a:p>
            <a:fld id="{8D23C714-7B79-4FEE-AD87-87B938001C67}" type="slidenum">
              <a:rPr lang="en-US" smtClean="0"/>
              <a:pPr/>
              <a:t>26</a:t>
            </a:fld>
            <a:endParaRPr lang="en-US" dirty="0"/>
          </a:p>
        </p:txBody>
      </p:sp>
    </p:spTree>
    <p:extLst>
      <p:ext uri="{BB962C8B-B14F-4D97-AF65-F5344CB8AC3E}">
        <p14:creationId xmlns:p14="http://schemas.microsoft.com/office/powerpoint/2010/main" val="3011073451"/>
      </p:ext>
    </p:extLst>
  </p:cSld>
  <p:clrMapOvr>
    <a:masterClrMapping/>
  </p:clrMapOvr>
  <p:transition spd="slow">
    <p:pu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smtClean="0"/>
              <a:t>Thank You!</a:t>
            </a:r>
            <a:endParaRPr lang="en-US" b="1" dirty="0"/>
          </a:p>
        </p:txBody>
      </p:sp>
      <p:sp>
        <p:nvSpPr>
          <p:cNvPr id="7" name="Content Placeholder 6"/>
          <p:cNvSpPr>
            <a:spLocks noGrp="1"/>
          </p:cNvSpPr>
          <p:nvPr>
            <p:ph sz="quarter" idx="1"/>
          </p:nvPr>
        </p:nvSpPr>
        <p:spPr>
          <a:xfrm>
            <a:off x="1554504" y="5233182"/>
            <a:ext cx="5971735" cy="1240770"/>
          </a:xfrm>
        </p:spPr>
        <p:txBody>
          <a:bodyPr/>
          <a:lstStyle/>
          <a:p>
            <a:pPr algn="ctr"/>
            <a:r>
              <a:rPr lang="en-US" dirty="0" smtClean="0">
                <a:solidFill>
                  <a:schemeClr val="tx1"/>
                </a:solidFill>
              </a:rPr>
              <a:t>www.swgdrug.org</a:t>
            </a:r>
          </a:p>
          <a:p>
            <a:pPr algn="ctr"/>
            <a:r>
              <a:rPr lang="en-US" dirty="0" smtClean="0">
                <a:solidFill>
                  <a:schemeClr val="tx1"/>
                </a:solidFill>
              </a:rPr>
              <a:t>swgdrug@hotmail.com</a:t>
            </a:r>
            <a:endParaRPr lang="en-US" dirty="0">
              <a:solidFill>
                <a:schemeClr val="tx1"/>
              </a:solidFill>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27</a:t>
            </a:fld>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6460" y="1880517"/>
            <a:ext cx="2487823" cy="2487823"/>
          </a:xfrm>
          <a:prstGeom prst="rect">
            <a:avLst/>
          </a:prstGeom>
        </p:spPr>
      </p:pic>
    </p:spTree>
    <p:extLst>
      <p:ext uri="{BB962C8B-B14F-4D97-AF65-F5344CB8AC3E}">
        <p14:creationId xmlns:p14="http://schemas.microsoft.com/office/powerpoint/2010/main" val="1105010875"/>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1348696" y="1542250"/>
            <a:ext cx="6270172" cy="4452681"/>
          </a:xfrm>
          <a:prstGeom prst="rect">
            <a:avLst/>
          </a:prstGeom>
          <a:noFill/>
          <a:ln w="9525">
            <a:noFill/>
            <a:miter lim="800000"/>
            <a:headEnd/>
            <a:tailEnd/>
          </a:ln>
        </p:spPr>
        <p:txBody>
          <a:bodyPr wrap="square" lIns="20498" tIns="10249" rIns="20498" bIns="10249">
            <a:spAutoFit/>
          </a:bodyPr>
          <a:lstStyle/>
          <a:p>
            <a:pPr algn="ctr" defTabSz="203200">
              <a:lnSpc>
                <a:spcPct val="150000"/>
              </a:lnSpc>
              <a:spcBef>
                <a:spcPts val="1200"/>
              </a:spcBef>
            </a:pPr>
            <a:r>
              <a:rPr lang="en-US" i="1" dirty="0" smtClean="0">
                <a:latin typeface="Arial" panose="020B0604020202020204" pitchFamily="34" charset="0"/>
                <a:cs typeface="Arial" panose="020B0604020202020204" pitchFamily="34" charset="0"/>
              </a:rPr>
              <a:t>To </a:t>
            </a:r>
            <a:r>
              <a:rPr lang="en-US" i="1" dirty="0">
                <a:latin typeface="Arial" panose="020B0604020202020204" pitchFamily="34" charset="0"/>
                <a:cs typeface="Arial" panose="020B0604020202020204" pitchFamily="34" charset="0"/>
              </a:rPr>
              <a:t>improve the quality of the forensic examination of seized drugs and to respond to the needs of the forensic community by supporting the development of internationally accepted minimum standards, identifying best practices within the international community, and providing resources to help laboratories meet these standards. </a:t>
            </a:r>
          </a:p>
        </p:txBody>
      </p:sp>
      <p:sp>
        <p:nvSpPr>
          <p:cNvPr id="4" name="Title 1"/>
          <p:cNvSpPr>
            <a:spLocks noGrp="1"/>
          </p:cNvSpPr>
          <p:nvPr>
            <p:ph type="title"/>
          </p:nvPr>
        </p:nvSpPr>
        <p:spPr/>
        <p:txBody>
          <a:bodyPr>
            <a:normAutofit/>
          </a:bodyPr>
          <a:lstStyle/>
          <a:p>
            <a:r>
              <a:rPr lang="en-US" sz="4000" dirty="0" smtClean="0"/>
              <a:t>Mission</a:t>
            </a:r>
            <a:endParaRPr lang="en-US" sz="40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4813" y="229176"/>
            <a:ext cx="1229111" cy="1237918"/>
          </a:xfrm>
          <a:prstGeom prst="rect">
            <a:avLst/>
          </a:prstGeom>
        </p:spPr>
      </p:pic>
      <p:sp>
        <p:nvSpPr>
          <p:cNvPr id="3" name="Slide Number Placeholder 2"/>
          <p:cNvSpPr>
            <a:spLocks noGrp="1"/>
          </p:cNvSpPr>
          <p:nvPr>
            <p:ph type="sldNum" sz="quarter" idx="15"/>
          </p:nvPr>
        </p:nvSpPr>
        <p:spPr/>
        <p:txBody>
          <a:bodyPr/>
          <a:lstStyle/>
          <a:p>
            <a:fld id="{8D23C714-7B79-4FEE-AD87-87B938001C67}" type="slidenum">
              <a:rPr lang="en-US" smtClean="0"/>
              <a:t>3</a:t>
            </a:fld>
            <a:endParaRPr lang="en-US"/>
          </a:p>
        </p:txBody>
      </p:sp>
    </p:spTree>
    <p:extLst>
      <p:ext uri="{BB962C8B-B14F-4D97-AF65-F5344CB8AC3E}">
        <p14:creationId xmlns:p14="http://schemas.microsoft.com/office/powerpoint/2010/main" val="2723148609"/>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Current Documents</a:t>
            </a:r>
            <a:endParaRPr lang="en-US" sz="4000" dirty="0"/>
          </a:p>
        </p:txBody>
      </p:sp>
      <p:sp>
        <p:nvSpPr>
          <p:cNvPr id="3" name="Content Placeholder 2"/>
          <p:cNvSpPr>
            <a:spLocks noGrp="1"/>
          </p:cNvSpPr>
          <p:nvPr>
            <p:ph sz="quarter" idx="1"/>
          </p:nvPr>
        </p:nvSpPr>
        <p:spPr>
          <a:xfrm>
            <a:off x="485335" y="1403248"/>
            <a:ext cx="8091889" cy="4873752"/>
          </a:xfrm>
        </p:spPr>
        <p:txBody>
          <a:bodyPr>
            <a:noAutofit/>
          </a:bodyPr>
          <a:lstStyle/>
          <a:p>
            <a:r>
              <a:rPr lang="en-US" sz="2600" dirty="0" smtClean="0"/>
              <a:t>SWGDRUG Recommendations </a:t>
            </a:r>
            <a:r>
              <a:rPr lang="en-US" sz="2600" dirty="0" smtClean="0">
                <a:solidFill>
                  <a:schemeClr val="accent1"/>
                </a:solidFill>
              </a:rPr>
              <a:t>v 7.1</a:t>
            </a:r>
          </a:p>
          <a:p>
            <a:r>
              <a:rPr lang="en-US" sz="2600" dirty="0" smtClean="0"/>
              <a:t>Supplemental Documents:</a:t>
            </a:r>
          </a:p>
          <a:p>
            <a:pPr marL="679450" lvl="1" defTabSz="325438"/>
            <a:r>
              <a:rPr lang="en-US" sz="2200" b="1" dirty="0" smtClean="0"/>
              <a:t>SD-1:		</a:t>
            </a:r>
            <a:r>
              <a:rPr lang="en-US" sz="2200" dirty="0" smtClean="0">
                <a:cs typeface="Arial" charset="0"/>
              </a:rPr>
              <a:t>A </a:t>
            </a:r>
            <a:r>
              <a:rPr lang="en-US" sz="2200" dirty="0">
                <a:cs typeface="Arial" charset="0"/>
              </a:rPr>
              <a:t>Code of Professional Practice for </a:t>
            </a:r>
            <a:r>
              <a:rPr lang="en-US" sz="2200" dirty="0" smtClean="0">
                <a:cs typeface="Arial" charset="0"/>
              </a:rPr>
              <a:t>Drug Analysts</a:t>
            </a:r>
            <a:endParaRPr lang="en-US" sz="2200" dirty="0" smtClean="0"/>
          </a:p>
          <a:p>
            <a:pPr marL="679450" lvl="1" defTabSz="801688"/>
            <a:r>
              <a:rPr lang="en-US" sz="2200" b="1" dirty="0" smtClean="0"/>
              <a:t>SD-2:	</a:t>
            </a:r>
            <a:r>
              <a:rPr lang="en-US" sz="2200" dirty="0" smtClean="0">
                <a:cs typeface="Arial" charset="0"/>
              </a:rPr>
              <a:t>Validation </a:t>
            </a:r>
            <a:r>
              <a:rPr lang="en-US" sz="2200" dirty="0">
                <a:cs typeface="Arial" charset="0"/>
              </a:rPr>
              <a:t>of Analytical </a:t>
            </a:r>
            <a:r>
              <a:rPr lang="en-US" sz="2200" dirty="0" smtClean="0">
                <a:cs typeface="Arial" charset="0"/>
              </a:rPr>
              <a:t>Methods</a:t>
            </a:r>
            <a:endParaRPr lang="en-US" sz="2200" dirty="0"/>
          </a:p>
          <a:p>
            <a:pPr marL="679450" lvl="1" defTabSz="1597025"/>
            <a:r>
              <a:rPr lang="en-US" sz="2200" b="1" dirty="0" smtClean="0"/>
              <a:t>SD-3:	</a:t>
            </a:r>
            <a:r>
              <a:rPr lang="en-US" sz="2200" dirty="0" smtClean="0">
                <a:cs typeface="Arial" charset="0"/>
              </a:rPr>
              <a:t>Examples </a:t>
            </a:r>
            <a:r>
              <a:rPr lang="en-US" sz="2200" dirty="0">
                <a:cs typeface="Arial" charset="0"/>
              </a:rPr>
              <a:t>of Measurement </a:t>
            </a:r>
            <a:r>
              <a:rPr lang="en-US" sz="2200" dirty="0" smtClean="0">
                <a:cs typeface="Arial" charset="0"/>
              </a:rPr>
              <a:t>Uncertainty for Weight 	Determinations</a:t>
            </a:r>
            <a:endParaRPr lang="en-US" sz="2200" dirty="0"/>
          </a:p>
          <a:p>
            <a:pPr marL="679450" lvl="1" defTabSz="801688"/>
            <a:r>
              <a:rPr lang="en-US" sz="2200" b="1" dirty="0" smtClean="0"/>
              <a:t>SD-4:	</a:t>
            </a:r>
            <a:r>
              <a:rPr lang="en-US" sz="2200" dirty="0" smtClean="0">
                <a:cs typeface="Arial" charset="0"/>
              </a:rPr>
              <a:t>Examples </a:t>
            </a:r>
            <a:r>
              <a:rPr lang="en-US" sz="2200" dirty="0">
                <a:cs typeface="Arial" charset="0"/>
              </a:rPr>
              <a:t>of Measurement Uncertainty </a:t>
            </a:r>
            <a:r>
              <a:rPr lang="en-US" sz="2200" dirty="0" smtClean="0">
                <a:cs typeface="Arial" charset="0"/>
              </a:rPr>
              <a:t>for Purity 			Determinations</a:t>
            </a:r>
            <a:endParaRPr lang="en-US" sz="2200" dirty="0" smtClean="0"/>
          </a:p>
          <a:p>
            <a:pPr marL="679450" lvl="1" defTabSz="801688"/>
            <a:r>
              <a:rPr lang="en-US" sz="2200" b="1" dirty="0" smtClean="0"/>
              <a:t>SD-5:	</a:t>
            </a:r>
            <a:r>
              <a:rPr lang="en-US" sz="2200" dirty="0" smtClean="0">
                <a:cs typeface="Arial" charset="0"/>
              </a:rPr>
              <a:t>Reporting Examples</a:t>
            </a:r>
          </a:p>
          <a:p>
            <a:pPr marL="679450" lvl="1" defTabSz="801688"/>
            <a:r>
              <a:rPr lang="en-US" sz="2200" b="1" dirty="0" smtClean="0">
                <a:solidFill>
                  <a:schemeClr val="accent1"/>
                </a:solidFill>
                <a:cs typeface="Arial" charset="0"/>
              </a:rPr>
              <a:t>SD-6:	Examples </a:t>
            </a:r>
            <a:r>
              <a:rPr lang="en-US" sz="2200" b="1" dirty="0">
                <a:solidFill>
                  <a:schemeClr val="accent1"/>
                </a:solidFill>
                <a:cs typeface="Arial" charset="0"/>
              </a:rPr>
              <a:t>of Measurement Uncertainty for </a:t>
            </a:r>
            <a:r>
              <a:rPr lang="en-US" sz="2200" b="1" dirty="0" smtClean="0">
                <a:solidFill>
                  <a:schemeClr val="accent1"/>
                </a:solidFill>
                <a:cs typeface="Arial" charset="0"/>
              </a:rPr>
              <a:t>			Extrapolations of Net Weight and Unit Count</a:t>
            </a:r>
            <a:endParaRPr lang="en-US" sz="2200" b="1" dirty="0">
              <a:solidFill>
                <a:schemeClr val="accent1"/>
              </a:solidFill>
            </a:endParaRPr>
          </a:p>
          <a:p>
            <a:pPr marL="679450" lvl="1" defTabSz="801688"/>
            <a:endParaRPr lang="en-US" sz="2200" dirty="0">
              <a:cs typeface="Arial" charset="0"/>
            </a:endParaRPr>
          </a:p>
        </p:txBody>
      </p:sp>
      <p:sp>
        <p:nvSpPr>
          <p:cNvPr id="4" name="Slide Number Placeholder 3"/>
          <p:cNvSpPr>
            <a:spLocks noGrp="1"/>
          </p:cNvSpPr>
          <p:nvPr>
            <p:ph type="sldNum" sz="quarter" idx="15"/>
          </p:nvPr>
        </p:nvSpPr>
        <p:spPr/>
        <p:txBody>
          <a:bodyPr/>
          <a:lstStyle/>
          <a:p>
            <a:fld id="{8D23C714-7B79-4FEE-AD87-87B938001C67}" type="slidenum">
              <a:rPr lang="en-US" smtClean="0"/>
              <a:pPr/>
              <a:t>4</a:t>
            </a:fld>
            <a:endParaRPr lang="en-US" dirty="0"/>
          </a:p>
        </p:txBody>
      </p:sp>
    </p:spTree>
    <p:extLst>
      <p:ext uri="{BB962C8B-B14F-4D97-AF65-F5344CB8AC3E}">
        <p14:creationId xmlns:p14="http://schemas.microsoft.com/office/powerpoint/2010/main" val="506288061"/>
      </p:ext>
    </p:extLst>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Current Resources</a:t>
            </a:r>
            <a:endParaRPr lang="en-US" sz="4000" dirty="0"/>
          </a:p>
        </p:txBody>
      </p:sp>
      <p:sp>
        <p:nvSpPr>
          <p:cNvPr id="4" name="Content Placeholder 3"/>
          <p:cNvSpPr>
            <a:spLocks noGrp="1"/>
          </p:cNvSpPr>
          <p:nvPr>
            <p:ph sz="quarter" idx="1"/>
          </p:nvPr>
        </p:nvSpPr>
        <p:spPr>
          <a:xfrm>
            <a:off x="527540" y="1445452"/>
            <a:ext cx="7467600" cy="4873752"/>
          </a:xfrm>
        </p:spPr>
        <p:txBody>
          <a:bodyPr>
            <a:noAutofit/>
          </a:bodyPr>
          <a:lstStyle/>
          <a:p>
            <a:r>
              <a:rPr lang="en-US" sz="2400" dirty="0" smtClean="0"/>
              <a:t>MS Library</a:t>
            </a:r>
          </a:p>
          <a:p>
            <a:pPr lvl="1"/>
            <a:r>
              <a:rPr lang="en-US" sz="2000" dirty="0" smtClean="0">
                <a:latin typeface="Arial" pitchFamily="34" charset="0"/>
                <a:cs typeface="Arial" pitchFamily="34" charset="0"/>
              </a:rPr>
              <a:t>Over 2,300 </a:t>
            </a:r>
            <a:r>
              <a:rPr lang="en-US" sz="2000" dirty="0">
                <a:latin typeface="Arial" pitchFamily="34" charset="0"/>
                <a:cs typeface="Arial" pitchFamily="34" charset="0"/>
              </a:rPr>
              <a:t>compounds (Version </a:t>
            </a:r>
            <a:r>
              <a:rPr lang="en-US" sz="2000" dirty="0" smtClean="0">
                <a:latin typeface="Arial" pitchFamily="34" charset="0"/>
                <a:cs typeface="Arial" pitchFamily="34" charset="0"/>
              </a:rPr>
              <a:t>3.1 November 29, 2016)</a:t>
            </a:r>
            <a:endParaRPr lang="en-US" sz="2000" dirty="0">
              <a:latin typeface="Arial" pitchFamily="34" charset="0"/>
              <a:cs typeface="Arial" pitchFamily="34" charset="0"/>
            </a:endParaRPr>
          </a:p>
          <a:p>
            <a:pPr lvl="1"/>
            <a:r>
              <a:rPr lang="en-US" sz="2000" dirty="0" smtClean="0">
                <a:latin typeface="Arial" pitchFamily="34" charset="0"/>
                <a:cs typeface="Arial" pitchFamily="34" charset="0"/>
              </a:rPr>
              <a:t>All </a:t>
            </a:r>
            <a:r>
              <a:rPr lang="en-US" sz="2000" dirty="0">
                <a:latin typeface="Arial" pitchFamily="34" charset="0"/>
                <a:cs typeface="Arial" pitchFamily="34" charset="0"/>
              </a:rPr>
              <a:t>spectra collected using EI-MS systems</a:t>
            </a:r>
          </a:p>
          <a:p>
            <a:pPr lvl="1"/>
            <a:r>
              <a:rPr lang="en-US" sz="2000" dirty="0">
                <a:latin typeface="Arial" pitchFamily="34" charset="0"/>
                <a:cs typeface="Arial" pitchFamily="34" charset="0"/>
              </a:rPr>
              <a:t>S</a:t>
            </a:r>
            <a:r>
              <a:rPr lang="en-US" sz="2000" dirty="0" smtClean="0">
                <a:latin typeface="Arial" pitchFamily="34" charset="0"/>
                <a:cs typeface="Arial" pitchFamily="34" charset="0"/>
              </a:rPr>
              <a:t>everal formats (Agilent Tech., Shimadzu, etc.)</a:t>
            </a:r>
            <a:endParaRPr lang="en-US" sz="2000" dirty="0" smtClean="0"/>
          </a:p>
          <a:p>
            <a:r>
              <a:rPr lang="en-US" sz="2400" dirty="0" smtClean="0"/>
              <a:t>IR Library</a:t>
            </a:r>
          </a:p>
          <a:p>
            <a:pPr lvl="1"/>
            <a:r>
              <a:rPr lang="en-US" sz="2000" dirty="0">
                <a:latin typeface="Arial" pitchFamily="34" charset="0"/>
                <a:cs typeface="Arial" pitchFamily="34" charset="0"/>
              </a:rPr>
              <a:t>All spectra collected using FTIR-ATR system</a:t>
            </a:r>
          </a:p>
          <a:p>
            <a:pPr lvl="1"/>
            <a:r>
              <a:rPr lang="en-US" sz="2000" dirty="0" smtClean="0">
                <a:latin typeface="Arial" pitchFamily="34" charset="0"/>
                <a:cs typeface="Arial" pitchFamily="34" charset="0"/>
              </a:rPr>
              <a:t>DEA </a:t>
            </a:r>
            <a:r>
              <a:rPr lang="en-US" sz="2000" dirty="0">
                <a:latin typeface="Arial" pitchFamily="34" charset="0"/>
                <a:cs typeface="Arial" pitchFamily="34" charset="0"/>
              </a:rPr>
              <a:t>Special Testing and Research </a:t>
            </a:r>
            <a:r>
              <a:rPr lang="en-US" sz="2000" dirty="0" smtClean="0">
                <a:latin typeface="Arial" pitchFamily="34" charset="0"/>
                <a:cs typeface="Arial" pitchFamily="34" charset="0"/>
              </a:rPr>
              <a:t>Lab</a:t>
            </a:r>
          </a:p>
          <a:p>
            <a:pPr lvl="1"/>
            <a:r>
              <a:rPr lang="en-US" sz="2000" dirty="0">
                <a:latin typeface="Arial" pitchFamily="34" charset="0"/>
                <a:cs typeface="Arial" pitchFamily="34" charset="0"/>
              </a:rPr>
              <a:t>S</a:t>
            </a:r>
            <a:r>
              <a:rPr lang="en-US" sz="2000" dirty="0" smtClean="0">
                <a:latin typeface="Arial" pitchFamily="34" charset="0"/>
                <a:cs typeface="Arial" pitchFamily="34" charset="0"/>
              </a:rPr>
              <a:t>everal formats (</a:t>
            </a:r>
            <a:r>
              <a:rPr lang="en-US" sz="2000" dirty="0" err="1" smtClean="0">
                <a:latin typeface="Arial" pitchFamily="34" charset="0"/>
                <a:cs typeface="Arial" pitchFamily="34" charset="0"/>
              </a:rPr>
              <a:t>Omnic</a:t>
            </a:r>
            <a:r>
              <a:rPr lang="en-US" sz="2000" dirty="0" smtClean="0">
                <a:latin typeface="Arial" pitchFamily="34" charset="0"/>
                <a:cs typeface="Arial" pitchFamily="34" charset="0"/>
              </a:rPr>
              <a:t>, PE, etc.)</a:t>
            </a:r>
            <a:endParaRPr lang="en-US" sz="2000" dirty="0" smtClean="0"/>
          </a:p>
          <a:p>
            <a:r>
              <a:rPr lang="en-US" sz="2400" dirty="0" smtClean="0"/>
              <a:t>Drug Monographs</a:t>
            </a:r>
          </a:p>
          <a:p>
            <a:pPr lvl="1"/>
            <a:r>
              <a:rPr lang="en-US" sz="2000" dirty="0" smtClean="0"/>
              <a:t>Over 250 available</a:t>
            </a:r>
          </a:p>
          <a:p>
            <a:pPr lvl="1"/>
            <a:r>
              <a:rPr lang="en-US" sz="2000" dirty="0" smtClean="0"/>
              <a:t>DEA Special Testing and Research Lab</a:t>
            </a:r>
            <a:endParaRPr lang="en-US" sz="2000"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5</a:t>
            </a:fld>
            <a:endParaRPr lang="en-US" dirty="0"/>
          </a:p>
        </p:txBody>
      </p:sp>
    </p:spTree>
    <p:extLst>
      <p:ext uri="{BB962C8B-B14F-4D97-AF65-F5344CB8AC3E}">
        <p14:creationId xmlns:p14="http://schemas.microsoft.com/office/powerpoint/2010/main" val="3656647104"/>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ASTM Documents</a:t>
            </a:r>
            <a:endParaRPr lang="en-US" dirty="0"/>
          </a:p>
        </p:txBody>
      </p:sp>
      <p:sp>
        <p:nvSpPr>
          <p:cNvPr id="7" name="Content Placeholder 6"/>
          <p:cNvSpPr>
            <a:spLocks noGrp="1"/>
          </p:cNvSpPr>
          <p:nvPr>
            <p:ph sz="quarter" idx="1"/>
          </p:nvPr>
        </p:nvSpPr>
        <p:spPr>
          <a:xfrm>
            <a:off x="523301" y="1291724"/>
            <a:ext cx="7871551" cy="5337676"/>
          </a:xfrm>
        </p:spPr>
        <p:txBody>
          <a:bodyPr>
            <a:noAutofit/>
          </a:bodyPr>
          <a:lstStyle/>
          <a:p>
            <a:r>
              <a:rPr lang="en-US" sz="2400" dirty="0" smtClean="0"/>
              <a:t>OSAC Seized Drugs Subcommittee has voted to forward the following SWGDRUG –developed documents to the OSAC Registry of Standards:</a:t>
            </a:r>
          </a:p>
          <a:p>
            <a:endParaRPr lang="en-US" sz="800" dirty="0" smtClean="0">
              <a:solidFill>
                <a:srgbClr val="0066FF"/>
              </a:solidFill>
            </a:endParaRPr>
          </a:p>
          <a:p>
            <a:pPr lvl="1"/>
            <a:r>
              <a:rPr lang="en-US" b="1" dirty="0">
                <a:cs typeface="Arial" charset="0"/>
              </a:rPr>
              <a:t>E2329:	</a:t>
            </a:r>
            <a:r>
              <a:rPr lang="en-US" dirty="0">
                <a:cs typeface="Arial" charset="0"/>
              </a:rPr>
              <a:t>Identification of Seized </a:t>
            </a:r>
            <a:r>
              <a:rPr lang="en-US" dirty="0" smtClean="0">
                <a:cs typeface="Arial" charset="0"/>
              </a:rPr>
              <a:t>Drugs</a:t>
            </a:r>
          </a:p>
          <a:p>
            <a:pPr lvl="1"/>
            <a:endParaRPr lang="en-US" sz="400" dirty="0" smtClean="0">
              <a:cs typeface="Arial" charset="0"/>
            </a:endParaRPr>
          </a:p>
          <a:p>
            <a:pPr lvl="1"/>
            <a:r>
              <a:rPr lang="en-US" b="1" dirty="0" smtClean="0">
                <a:cs typeface="Arial" charset="0"/>
              </a:rPr>
              <a:t>E2548</a:t>
            </a:r>
            <a:r>
              <a:rPr lang="en-US" b="1" dirty="0">
                <a:cs typeface="Arial" charset="0"/>
              </a:rPr>
              <a:t>:	</a:t>
            </a:r>
            <a:r>
              <a:rPr lang="en-US" dirty="0">
                <a:cs typeface="Arial" charset="0"/>
              </a:rPr>
              <a:t>Sampling Seized Drugs for Qualitative </a:t>
            </a:r>
            <a:r>
              <a:rPr lang="en-US" dirty="0" smtClean="0">
                <a:cs typeface="Arial" charset="0"/>
              </a:rPr>
              <a:t>and 			Quantitative Analysis</a:t>
            </a:r>
          </a:p>
          <a:p>
            <a:pPr lvl="1"/>
            <a:endParaRPr lang="en-US" sz="400" dirty="0" smtClean="0">
              <a:cs typeface="Arial" charset="0"/>
            </a:endParaRPr>
          </a:p>
          <a:p>
            <a:pPr lvl="1"/>
            <a:r>
              <a:rPr lang="en-US" b="1" dirty="0" smtClean="0">
                <a:cs typeface="Arial" charset="0"/>
              </a:rPr>
              <a:t>E2326</a:t>
            </a:r>
            <a:r>
              <a:rPr lang="en-US" b="1" dirty="0">
                <a:cs typeface="Arial" charset="0"/>
              </a:rPr>
              <a:t>:	</a:t>
            </a:r>
            <a:r>
              <a:rPr lang="en-US" dirty="0">
                <a:cs typeface="Arial" charset="0"/>
              </a:rPr>
              <a:t>Education and Training of Seized-Drug </a:t>
            </a:r>
            <a:r>
              <a:rPr lang="en-US" dirty="0" smtClean="0">
                <a:cs typeface="Arial" charset="0"/>
              </a:rPr>
              <a:t>			Analysts</a:t>
            </a:r>
          </a:p>
          <a:p>
            <a:pPr lvl="1"/>
            <a:endParaRPr lang="en-US" sz="400" dirty="0" smtClean="0">
              <a:cs typeface="Arial" charset="0"/>
            </a:endParaRPr>
          </a:p>
          <a:p>
            <a:pPr lvl="1"/>
            <a:r>
              <a:rPr lang="en-US" b="1" dirty="0" smtClean="0">
                <a:cs typeface="Arial" charset="0"/>
              </a:rPr>
              <a:t>E2327</a:t>
            </a:r>
            <a:r>
              <a:rPr lang="en-US" b="1" dirty="0">
                <a:cs typeface="Arial" charset="0"/>
              </a:rPr>
              <a:t>:	</a:t>
            </a:r>
            <a:r>
              <a:rPr lang="en-US" dirty="0">
                <a:cs typeface="Arial" charset="0"/>
              </a:rPr>
              <a:t>Quality Assurance of Laboratories 		</a:t>
            </a:r>
            <a:r>
              <a:rPr lang="en-US" dirty="0" smtClean="0">
                <a:cs typeface="Arial" charset="0"/>
              </a:rPr>
              <a:t>		Performing </a:t>
            </a:r>
            <a:r>
              <a:rPr lang="en-US" dirty="0">
                <a:cs typeface="Arial" charset="0"/>
              </a:rPr>
              <a:t>Seized-Drug </a:t>
            </a:r>
            <a:r>
              <a:rPr lang="en-US" dirty="0" smtClean="0">
                <a:cs typeface="Arial" charset="0"/>
              </a:rPr>
              <a:t>Analysis</a:t>
            </a:r>
          </a:p>
          <a:p>
            <a:pPr lvl="1"/>
            <a:endParaRPr lang="en-US" sz="400" dirty="0" smtClean="0">
              <a:cs typeface="Arial" charset="0"/>
            </a:endParaRPr>
          </a:p>
          <a:p>
            <a:pPr lvl="1"/>
            <a:r>
              <a:rPr lang="en-US" b="1" dirty="0">
                <a:cs typeface="Arial" charset="0"/>
              </a:rPr>
              <a:t>E2882:	</a:t>
            </a:r>
            <a:r>
              <a:rPr lang="en-US" dirty="0">
                <a:cs typeface="Arial" charset="0"/>
              </a:rPr>
              <a:t>Analysis of Clandestine Laboratory </a:t>
            </a:r>
            <a:r>
              <a:rPr lang="en-US" dirty="0" smtClean="0">
                <a:cs typeface="Arial" charset="0"/>
              </a:rPr>
              <a:t>				Evidence</a:t>
            </a:r>
            <a:endParaRPr lang="en-US" dirty="0">
              <a:cs typeface="Arial" charset="0"/>
            </a:endParaRPr>
          </a:p>
          <a:p>
            <a:pPr lvl="1"/>
            <a:endParaRPr lang="en-US" sz="2000" dirty="0">
              <a:cs typeface="Arial" charset="0"/>
            </a:endParaRPr>
          </a:p>
          <a:p>
            <a:pPr lvl="1"/>
            <a:endParaRPr lang="en-US" dirty="0">
              <a:latin typeface="Arial" charset="0"/>
              <a:cs typeface="Arial" charset="0"/>
            </a:endParaRPr>
          </a:p>
          <a:p>
            <a:pPr lvl="1"/>
            <a:endParaRPr lang="en-US" dirty="0">
              <a:latin typeface="Arial" charset="0"/>
              <a:cs typeface="Arial" charset="0"/>
            </a:endParaRPr>
          </a:p>
          <a:p>
            <a:pPr lvl="1"/>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6</a:t>
            </a:fld>
            <a:endParaRPr lang="en-US" dirty="0"/>
          </a:p>
        </p:txBody>
      </p:sp>
      <p:sp>
        <p:nvSpPr>
          <p:cNvPr id="2" name="7-Point Star 1"/>
          <p:cNvSpPr/>
          <p:nvPr/>
        </p:nvSpPr>
        <p:spPr>
          <a:xfrm>
            <a:off x="789543" y="3200398"/>
            <a:ext cx="462708" cy="429658"/>
          </a:xfrm>
          <a:prstGeom prst="star7">
            <a:avLst>
              <a:gd name="adj" fmla="val 15104"/>
              <a:gd name="hf" fmla="val 102572"/>
              <a:gd name="vf" fmla="val 10521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Point Star 7"/>
          <p:cNvSpPr/>
          <p:nvPr/>
        </p:nvSpPr>
        <p:spPr>
          <a:xfrm>
            <a:off x="789543" y="2678935"/>
            <a:ext cx="462708" cy="429658"/>
          </a:xfrm>
          <a:prstGeom prst="star7">
            <a:avLst>
              <a:gd name="adj" fmla="val 15104"/>
              <a:gd name="hf" fmla="val 102572"/>
              <a:gd name="vf" fmla="val 10521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708363"/>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ASTM Documents</a:t>
            </a:r>
            <a:endParaRPr lang="en-US" dirty="0"/>
          </a:p>
        </p:txBody>
      </p:sp>
      <p:sp>
        <p:nvSpPr>
          <p:cNvPr id="7" name="Content Placeholder 6"/>
          <p:cNvSpPr>
            <a:spLocks noGrp="1"/>
          </p:cNvSpPr>
          <p:nvPr>
            <p:ph sz="quarter" idx="1"/>
          </p:nvPr>
        </p:nvSpPr>
        <p:spPr>
          <a:xfrm>
            <a:off x="534319" y="1600200"/>
            <a:ext cx="7441894" cy="3941284"/>
          </a:xfrm>
        </p:spPr>
        <p:txBody>
          <a:bodyPr>
            <a:noAutofit/>
          </a:bodyPr>
          <a:lstStyle/>
          <a:p>
            <a:r>
              <a:rPr lang="en-US" sz="2400" dirty="0" smtClean="0"/>
              <a:t>These SWGDRUG-developed documents will also be considered by OSAC Seized Drugs Subcommittee:</a:t>
            </a:r>
          </a:p>
          <a:p>
            <a:pPr marL="0" indent="0">
              <a:buNone/>
            </a:pPr>
            <a:endParaRPr lang="en-US" sz="800" dirty="0" smtClean="0">
              <a:solidFill>
                <a:srgbClr val="0066FF"/>
              </a:solidFill>
            </a:endParaRPr>
          </a:p>
          <a:p>
            <a:pPr lvl="1"/>
            <a:r>
              <a:rPr lang="en-US" b="1" dirty="0" smtClean="0">
                <a:cs typeface="Arial" charset="0"/>
              </a:rPr>
              <a:t>E2549:</a:t>
            </a:r>
            <a:r>
              <a:rPr lang="en-US" dirty="0" smtClean="0">
                <a:cs typeface="Arial" charset="0"/>
              </a:rPr>
              <a:t>	Validation of Seized-Drugs Analytical 			Methods </a:t>
            </a:r>
            <a:r>
              <a:rPr lang="en-US" i="1" dirty="0" smtClean="0">
                <a:solidFill>
                  <a:srgbClr val="C00000"/>
                </a:solidFill>
                <a:cs typeface="Arial" charset="0"/>
              </a:rPr>
              <a:t>– in revision</a:t>
            </a:r>
          </a:p>
          <a:p>
            <a:pPr lvl="1"/>
            <a:endParaRPr lang="en-US" sz="800" dirty="0" smtClean="0">
              <a:solidFill>
                <a:srgbClr val="C00000"/>
              </a:solidFill>
              <a:cs typeface="Arial" charset="0"/>
            </a:endParaRPr>
          </a:p>
          <a:p>
            <a:pPr lvl="1"/>
            <a:r>
              <a:rPr lang="en-US" b="1" dirty="0" smtClean="0">
                <a:cs typeface="Arial" charset="0"/>
              </a:rPr>
              <a:t>E2764:	</a:t>
            </a:r>
            <a:r>
              <a:rPr lang="en-US" dirty="0" smtClean="0">
                <a:cs typeface="Arial" charset="0"/>
              </a:rPr>
              <a:t>Uncertainty Assessment in the Context 		of Seized Drug Analysis </a:t>
            </a:r>
            <a:r>
              <a:rPr lang="en-US" i="1" dirty="0" smtClean="0">
                <a:solidFill>
                  <a:srgbClr val="FF0000"/>
                </a:solidFill>
                <a:cs typeface="Arial" charset="0"/>
              </a:rPr>
              <a:t>–</a:t>
            </a:r>
            <a:r>
              <a:rPr lang="en-US" i="1" dirty="0" smtClean="0">
                <a:cs typeface="Arial" charset="0"/>
              </a:rPr>
              <a:t> </a:t>
            </a:r>
            <a:r>
              <a:rPr lang="en-US" i="1" dirty="0" smtClean="0">
                <a:solidFill>
                  <a:srgbClr val="C00000"/>
                </a:solidFill>
                <a:cs typeface="Arial" charset="0"/>
              </a:rPr>
              <a:t>in revision</a:t>
            </a:r>
          </a:p>
          <a:p>
            <a:pPr lvl="1"/>
            <a:endParaRPr lang="en-US" sz="800" dirty="0" smtClean="0">
              <a:solidFill>
                <a:srgbClr val="C00000"/>
              </a:solidFill>
              <a:cs typeface="Arial" charset="0"/>
            </a:endParaRPr>
          </a:p>
          <a:p>
            <a:pPr lvl="1"/>
            <a:endParaRPr lang="en-US" dirty="0">
              <a:latin typeface="Arial" charset="0"/>
              <a:cs typeface="Arial" charset="0"/>
            </a:endParaRPr>
          </a:p>
          <a:p>
            <a:pPr lvl="1"/>
            <a:endParaRPr lang="en-US" dirty="0">
              <a:latin typeface="Arial" charset="0"/>
              <a:cs typeface="Arial" charset="0"/>
            </a:endParaRPr>
          </a:p>
          <a:p>
            <a:pPr lvl="1"/>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7</a:t>
            </a:fld>
            <a:endParaRPr lang="en-US" dirty="0"/>
          </a:p>
        </p:txBody>
      </p:sp>
    </p:spTree>
    <p:extLst>
      <p:ext uri="{BB962C8B-B14F-4D97-AF65-F5344CB8AC3E}">
        <p14:creationId xmlns:p14="http://schemas.microsoft.com/office/powerpoint/2010/main" val="4078746506"/>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2016 Summary</a:t>
            </a:r>
            <a:endParaRPr lang="en-US" dirty="0"/>
          </a:p>
        </p:txBody>
      </p:sp>
      <p:sp>
        <p:nvSpPr>
          <p:cNvPr id="4" name="Content Placeholder 3"/>
          <p:cNvSpPr>
            <a:spLocks noGrp="1"/>
          </p:cNvSpPr>
          <p:nvPr>
            <p:ph sz="quarter" idx="1"/>
          </p:nvPr>
        </p:nvSpPr>
        <p:spPr/>
        <p:txBody>
          <a:bodyPr>
            <a:noAutofit/>
          </a:bodyPr>
          <a:lstStyle/>
          <a:p>
            <a:r>
              <a:rPr lang="en-US" dirty="0" smtClean="0"/>
              <a:t>In-person meeting – June 2016</a:t>
            </a:r>
          </a:p>
          <a:p>
            <a:endParaRPr lang="en-US" sz="1400" dirty="0" smtClean="0"/>
          </a:p>
          <a:p>
            <a:r>
              <a:rPr lang="en-US" dirty="0" smtClean="0"/>
              <a:t>SWGDRUG Recommendations</a:t>
            </a:r>
            <a:endParaRPr lang="en-US" i="1" dirty="0" smtClean="0"/>
          </a:p>
          <a:p>
            <a:pPr lvl="1"/>
            <a:r>
              <a:rPr lang="en-US" dirty="0" smtClean="0"/>
              <a:t>Version 7.1</a:t>
            </a:r>
          </a:p>
          <a:p>
            <a:pPr lvl="1"/>
            <a:endParaRPr lang="en-US" sz="1400" dirty="0" smtClean="0"/>
          </a:p>
          <a:p>
            <a:r>
              <a:rPr lang="en-US" dirty="0" smtClean="0"/>
              <a:t>Supplemental Documents:</a:t>
            </a:r>
          </a:p>
          <a:p>
            <a:pPr lvl="1"/>
            <a:r>
              <a:rPr lang="en-US" dirty="0" smtClean="0"/>
              <a:t>Finalized SD-6</a:t>
            </a:r>
          </a:p>
          <a:p>
            <a:pPr lvl="1"/>
            <a:endParaRPr lang="en-US" sz="1400" dirty="0" smtClean="0"/>
          </a:p>
          <a:p>
            <a:r>
              <a:rPr lang="en-US" i="1" dirty="0" smtClean="0"/>
              <a:t>In-progress:  </a:t>
            </a:r>
          </a:p>
          <a:p>
            <a:pPr lvl="1"/>
            <a:r>
              <a:rPr lang="en-US" dirty="0" smtClean="0"/>
              <a:t>Validation </a:t>
            </a:r>
            <a:r>
              <a:rPr lang="en-US" dirty="0"/>
              <a:t>of qualitative </a:t>
            </a:r>
            <a:r>
              <a:rPr lang="en-US" dirty="0" smtClean="0"/>
              <a:t>methods</a:t>
            </a:r>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8</a:t>
            </a:fld>
            <a:endParaRPr lang="en-US" dirty="0"/>
          </a:p>
        </p:txBody>
      </p:sp>
    </p:spTree>
    <p:extLst>
      <p:ext uri="{BB962C8B-B14F-4D97-AF65-F5344CB8AC3E}">
        <p14:creationId xmlns:p14="http://schemas.microsoft.com/office/powerpoint/2010/main" val="2034750590"/>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Supplemental Document SD-6</a:t>
            </a:r>
            <a:endParaRPr lang="en-US" sz="3800" dirty="0"/>
          </a:p>
        </p:txBody>
      </p:sp>
      <p:sp>
        <p:nvSpPr>
          <p:cNvPr id="3" name="Content Placeholder 2"/>
          <p:cNvSpPr>
            <a:spLocks noGrp="1"/>
          </p:cNvSpPr>
          <p:nvPr>
            <p:ph sz="quarter" idx="1"/>
          </p:nvPr>
        </p:nvSpPr>
        <p:spPr>
          <a:xfrm>
            <a:off x="501268" y="1434945"/>
            <a:ext cx="8025788" cy="4873752"/>
          </a:xfrm>
        </p:spPr>
        <p:txBody>
          <a:bodyPr>
            <a:noAutofit/>
          </a:bodyPr>
          <a:lstStyle/>
          <a:p>
            <a:r>
              <a:rPr lang="en-US" dirty="0" smtClean="0"/>
              <a:t>Measurement </a:t>
            </a:r>
            <a:r>
              <a:rPr lang="en-US" dirty="0"/>
              <a:t>U</a:t>
            </a:r>
            <a:r>
              <a:rPr lang="en-US" dirty="0" smtClean="0"/>
              <a:t>ncertainty for Extrapolation of Net Weight and Unit Count</a:t>
            </a:r>
          </a:p>
          <a:p>
            <a:pPr lvl="1"/>
            <a:r>
              <a:rPr lang="en-US" dirty="0" smtClean="0"/>
              <a:t>Three (3) scenarios</a:t>
            </a:r>
          </a:p>
          <a:p>
            <a:pPr marL="1084263" lvl="4" indent="-341313" defTabSz="912813">
              <a:spcBef>
                <a:spcPts val="1200"/>
              </a:spcBef>
              <a:buClrTx/>
              <a:buSzPct val="100000"/>
              <a:buFont typeface="+mj-lt"/>
              <a:buAutoNum type="arabicPeriod"/>
            </a:pPr>
            <a:r>
              <a:rPr lang="en-US" sz="2200" dirty="0">
                <a:latin typeface="Calibri" panose="020F0502020204030204" pitchFamily="34" charset="0"/>
                <a:cs typeface="Arial" charset="0"/>
              </a:rPr>
              <a:t>NW extrapolation based on non-statistical sampling of </a:t>
            </a:r>
            <a:r>
              <a:rPr lang="en-US" sz="2200" dirty="0" smtClean="0">
                <a:latin typeface="Calibri" panose="020F0502020204030204" pitchFamily="34" charset="0"/>
                <a:cs typeface="Arial" charset="0"/>
              </a:rPr>
              <a:t>population</a:t>
            </a:r>
          </a:p>
          <a:p>
            <a:pPr marL="1084263" lvl="4" indent="-341313" defTabSz="912813">
              <a:spcBef>
                <a:spcPts val="1200"/>
              </a:spcBef>
              <a:buClrTx/>
              <a:buSzPct val="100000"/>
              <a:buFont typeface="+mj-lt"/>
              <a:buAutoNum type="arabicPeriod"/>
            </a:pPr>
            <a:r>
              <a:rPr lang="en-US" sz="2200" dirty="0">
                <a:latin typeface="Calibri" panose="020F0502020204030204" pitchFamily="34" charset="0"/>
                <a:cs typeface="Arial" charset="0"/>
              </a:rPr>
              <a:t>NW extrapolation based on hypergeometric sampling of  </a:t>
            </a:r>
            <a:r>
              <a:rPr lang="en-US" sz="2200" dirty="0" smtClean="0">
                <a:latin typeface="Calibri" panose="020F0502020204030204" pitchFamily="34" charset="0"/>
                <a:cs typeface="Arial" charset="0"/>
              </a:rPr>
              <a:t>population</a:t>
            </a:r>
            <a:endParaRPr lang="en-US" sz="2200" dirty="0">
              <a:latin typeface="Calibri" panose="020F0502020204030204" pitchFamily="34" charset="0"/>
              <a:cs typeface="Arial" charset="0"/>
            </a:endParaRPr>
          </a:p>
          <a:p>
            <a:pPr marL="1084263" lvl="4" indent="-341313" defTabSz="912813">
              <a:spcBef>
                <a:spcPts val="1200"/>
              </a:spcBef>
              <a:buClrTx/>
              <a:buSzPct val="100000"/>
              <a:buFont typeface="+mj-lt"/>
              <a:buAutoNum type="arabicPeriod"/>
            </a:pPr>
            <a:r>
              <a:rPr lang="en-US" sz="2200" dirty="0">
                <a:latin typeface="Calibri" panose="020F0502020204030204" pitchFamily="34" charset="0"/>
                <a:cs typeface="Arial" charset="0"/>
              </a:rPr>
              <a:t>Unit count extrapolation based on non-statistical sampling (direct NW</a:t>
            </a:r>
            <a:r>
              <a:rPr lang="en-US" sz="2200" dirty="0" smtClean="0">
                <a:latin typeface="Calibri" panose="020F0502020204030204" pitchFamily="34" charset="0"/>
                <a:cs typeface="Arial" charset="0"/>
              </a:rPr>
              <a:t>)</a:t>
            </a:r>
            <a:endParaRPr lang="en-US" sz="2200" dirty="0">
              <a:latin typeface="Calibri" panose="020F0502020204030204" pitchFamily="34" charset="0"/>
              <a:cs typeface="Arial" charset="0"/>
            </a:endParaRPr>
          </a:p>
        </p:txBody>
      </p:sp>
      <p:sp>
        <p:nvSpPr>
          <p:cNvPr id="4" name="Slide Number Placeholder 3"/>
          <p:cNvSpPr>
            <a:spLocks noGrp="1"/>
          </p:cNvSpPr>
          <p:nvPr>
            <p:ph type="sldNum" sz="quarter" idx="15"/>
          </p:nvPr>
        </p:nvSpPr>
        <p:spPr/>
        <p:txBody>
          <a:bodyPr/>
          <a:lstStyle/>
          <a:p>
            <a:fld id="{8D23C714-7B79-4FEE-AD87-87B938001C67}" type="slidenum">
              <a:rPr lang="en-US" smtClean="0"/>
              <a:pPr/>
              <a:t>9</a:t>
            </a:fld>
            <a:endParaRPr lang="en-US" dirty="0"/>
          </a:p>
        </p:txBody>
      </p:sp>
    </p:spTree>
    <p:extLst>
      <p:ext uri="{BB962C8B-B14F-4D97-AF65-F5344CB8AC3E}">
        <p14:creationId xmlns:p14="http://schemas.microsoft.com/office/powerpoint/2010/main" val="754971087"/>
      </p:ext>
    </p:extLst>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27189</TotalTime>
  <Words>1034</Words>
  <Application>Microsoft Office PowerPoint</Application>
  <PresentationFormat>Letter Paper (8.5x11 in)</PresentationFormat>
  <Paragraphs>324</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PowerPoint Presentation</vt:lpstr>
      <vt:lpstr>History</vt:lpstr>
      <vt:lpstr>Mission</vt:lpstr>
      <vt:lpstr>Current Documents</vt:lpstr>
      <vt:lpstr>Current Resources</vt:lpstr>
      <vt:lpstr>ASTM Documents</vt:lpstr>
      <vt:lpstr>ASTM Documents</vt:lpstr>
      <vt:lpstr>2016 Summary</vt:lpstr>
      <vt:lpstr>Supplemental Document SD-6</vt:lpstr>
      <vt:lpstr>SWGDRUG (in-progress)</vt:lpstr>
      <vt:lpstr>Future Directions</vt:lpstr>
      <vt:lpstr>www.SWGDRUG.org</vt:lpstr>
      <vt:lpstr>PowerPoint Presentation</vt:lpstr>
      <vt:lpstr>SWGDRUG Recommendations</vt:lpstr>
      <vt:lpstr>SWGDRUG Categories A-B-C:</vt:lpstr>
      <vt:lpstr>SWGDRUG:  Discriminating Power</vt:lpstr>
      <vt:lpstr>SWGDRUG:  Discriminating Power</vt:lpstr>
      <vt:lpstr>SWGDRUG:  Discriminating Power</vt:lpstr>
      <vt:lpstr>SWGDRUG Categories A-B-C:</vt:lpstr>
      <vt:lpstr>SWGDRUG Recommendations</vt:lpstr>
      <vt:lpstr>Correct Identifications:</vt:lpstr>
      <vt:lpstr>Analytical Scheme Design:</vt:lpstr>
      <vt:lpstr>Analytical Scheme Design:</vt:lpstr>
      <vt:lpstr>SWGDRUG Recommendations</vt:lpstr>
      <vt:lpstr>SWGDRUG Core Committee</vt:lpstr>
      <vt:lpstr>SWGDRUG Core Committee</vt:lpstr>
      <vt:lpstr>Thank You!</vt:lpstr>
    </vt:vector>
  </TitlesOfParts>
  <Company>Swarthmore College</Company>
  <LinksUpToDate>false</LinksUpToDate>
  <SharedDoc>false</SharedDoc>
  <HyperlinkBase>http://www.swarthmore.edu/NatSci/cpurrin1/posteradvice.htm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creator>Colin Purrington</dc:creator>
  <dc:description>Suggestions and gripes to: cpurrin1@swarthmore.edu</dc:description>
  <cp:lastModifiedBy>Rodriguez-Cruz, Sandra E.</cp:lastModifiedBy>
  <cp:revision>1908</cp:revision>
  <cp:lastPrinted>2016-12-29T17:36:32Z</cp:lastPrinted>
  <dcterms:created xsi:type="dcterms:W3CDTF">2000-07-07T15:10:51Z</dcterms:created>
  <dcterms:modified xsi:type="dcterms:W3CDTF">2018-06-25T21:38:59Z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